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0"/>
  </p:notesMasterIdLst>
  <p:handoutMasterIdLst>
    <p:handoutMasterId r:id="rId61"/>
  </p:handoutMasterIdLst>
  <p:sldIdLst>
    <p:sldId id="470" r:id="rId2"/>
    <p:sldId id="463" r:id="rId3"/>
    <p:sldId id="462" r:id="rId4"/>
    <p:sldId id="494" r:id="rId5"/>
    <p:sldId id="610" r:id="rId6"/>
    <p:sldId id="526" r:id="rId7"/>
    <p:sldId id="527" r:id="rId8"/>
    <p:sldId id="528" r:id="rId9"/>
    <p:sldId id="529" r:id="rId10"/>
    <p:sldId id="530" r:id="rId11"/>
    <p:sldId id="531" r:id="rId12"/>
    <p:sldId id="532" r:id="rId13"/>
    <p:sldId id="533" r:id="rId14"/>
    <p:sldId id="487" r:id="rId15"/>
    <p:sldId id="611" r:id="rId16"/>
    <p:sldId id="617" r:id="rId17"/>
    <p:sldId id="618" r:id="rId18"/>
    <p:sldId id="534" r:id="rId19"/>
    <p:sldId id="598" r:id="rId20"/>
    <p:sldId id="599" r:id="rId21"/>
    <p:sldId id="600" r:id="rId22"/>
    <p:sldId id="601" r:id="rId23"/>
    <p:sldId id="602" r:id="rId24"/>
    <p:sldId id="603" r:id="rId25"/>
    <p:sldId id="574" r:id="rId26"/>
    <p:sldId id="612" r:id="rId27"/>
    <p:sldId id="616" r:id="rId28"/>
    <p:sldId id="576" r:id="rId29"/>
    <p:sldId id="577" r:id="rId30"/>
    <p:sldId id="578" r:id="rId31"/>
    <p:sldId id="579" r:id="rId32"/>
    <p:sldId id="580" r:id="rId33"/>
    <p:sldId id="581" r:id="rId34"/>
    <p:sldId id="620" r:id="rId35"/>
    <p:sldId id="621" r:id="rId36"/>
    <p:sldId id="622" r:id="rId37"/>
    <p:sldId id="623" r:id="rId38"/>
    <p:sldId id="597" r:id="rId39"/>
    <p:sldId id="429" r:id="rId40"/>
    <p:sldId id="430" r:id="rId41"/>
    <p:sldId id="496" r:id="rId42"/>
    <p:sldId id="431" r:id="rId43"/>
    <p:sldId id="432" r:id="rId44"/>
    <p:sldId id="433" r:id="rId45"/>
    <p:sldId id="434" r:id="rId46"/>
    <p:sldId id="614" r:id="rId47"/>
    <p:sldId id="615" r:id="rId48"/>
    <p:sldId id="447" r:id="rId49"/>
    <p:sldId id="449" r:id="rId50"/>
    <p:sldId id="472" r:id="rId51"/>
    <p:sldId id="593" r:id="rId52"/>
    <p:sldId id="604" r:id="rId53"/>
    <p:sldId id="619" r:id="rId54"/>
    <p:sldId id="606" r:id="rId55"/>
    <p:sldId id="607" r:id="rId56"/>
    <p:sldId id="608" r:id="rId57"/>
    <p:sldId id="609" r:id="rId58"/>
    <p:sldId id="485" r:id="rId5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9F4"/>
    <a:srgbClr val="DAEFC3"/>
    <a:srgbClr val="FFD1E4"/>
    <a:srgbClr val="F3FFFF"/>
    <a:srgbClr val="FF33CC"/>
    <a:srgbClr val="CEF0F6"/>
    <a:srgbClr val="F8FEDA"/>
    <a:srgbClr val="FFFFFF"/>
    <a:srgbClr val="3413BF"/>
    <a:srgbClr val="B4E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23" autoAdjust="0"/>
    <p:restoredTop sz="92620" autoAdjust="0"/>
  </p:normalViewPr>
  <p:slideViewPr>
    <p:cSldViewPr>
      <p:cViewPr varScale="1">
        <p:scale>
          <a:sx n="84" d="100"/>
          <a:sy n="84" d="100"/>
        </p:scale>
        <p:origin x="102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Microsoft_Excel5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Microsoft_Excel6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er\Desktop\&#1043;&#1088;&#1072;&#1092;&#1110;&#1082;&#1080;%20&#1077;&#1085;&#1077;&#1088;&#1075;&#1086;&#1085;&#1086;&#1089;&#1110;&#1111;%202007-2018_09_19_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164382229999"/>
          <c:y val="5.6497368626301184E-2"/>
          <c:w val="0.80359219445395358"/>
          <c:h val="0.77440405055751005"/>
        </c:manualLayout>
      </c:layout>
      <c:lineChart>
        <c:grouping val="standard"/>
        <c:varyColors val="0"/>
        <c:ser>
          <c:idx val="0"/>
          <c:order val="0"/>
          <c:tx>
            <c:strRef>
              <c:f>'[Графіки енергоносії 2007-2018_09_19_01.xlsx]_Газ_2'!$A$7</c:f>
              <c:strCache>
                <c:ptCount val="1"/>
                <c:pt idx="0">
                  <c:v>тис. м куб.</c:v>
                </c:pt>
              </c:strCache>
            </c:strRef>
          </c:tx>
          <c:spPr>
            <a:ln>
              <a:solidFill>
                <a:srgbClr val="1C05C7"/>
              </a:solidFill>
            </a:ln>
          </c:spPr>
          <c:dLbls>
            <c:dLbl>
              <c:idx val="0"/>
              <c:layout>
                <c:manualLayout>
                  <c:x val="4.6775388459133734E-3"/>
                  <c:y val="-2.2064617809298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796007750278881E-3"/>
                  <c:y val="-4.4129235618597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887111320713896E-3"/>
                  <c:y val="-2.836879432624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661816753588071E-2"/>
                  <c:y val="-6.619385342789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502924164815533E-2"/>
                  <c:y val="-6.619385342789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291730005083757E-2"/>
                  <c:y val="-6.304176516942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1240132095946729E-2"/>
                  <c:y val="-5.0433412135539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2.8368794326241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1577422264142701E-2"/>
                  <c:y val="-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99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'[Графіки енергоносії 2007-2018_09_19_01.xlsx]_Газ_2'!$B$6:$I$6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'[Графіки енергоносії 2007-2018_09_19_01.xlsx]_Газ_2'!$B$7:$I$7</c:f>
              <c:numCache>
                <c:formatCode>General</c:formatCode>
                <c:ptCount val="8"/>
                <c:pt idx="0">
                  <c:v>357</c:v>
                </c:pt>
                <c:pt idx="1">
                  <c:v>289</c:v>
                </c:pt>
                <c:pt idx="2">
                  <c:v>201.85</c:v>
                </c:pt>
                <c:pt idx="3">
                  <c:v>356.7</c:v>
                </c:pt>
                <c:pt idx="4">
                  <c:v>179.3</c:v>
                </c:pt>
                <c:pt idx="5">
                  <c:v>198.7</c:v>
                </c:pt>
                <c:pt idx="6">
                  <c:v>162.4</c:v>
                </c:pt>
                <c:pt idx="7">
                  <c:v>120.5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'[Графіки енергоносії 2007-2018_09_19_01.xlsx]_Газ_2'!$A$8</c:f>
              <c:strCache>
                <c:ptCount val="1"/>
                <c:pt idx="0">
                  <c:v>тис. Грн.</c:v>
                </c:pt>
              </c:strCache>
            </c:strRef>
          </c:tx>
          <c:dLbls>
            <c:dLbl>
              <c:idx val="0"/>
              <c:layout>
                <c:manualLayout>
                  <c:x val="-1.5436563018856923E-2"/>
                  <c:y val="-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862130401784051E-2"/>
                  <c:y val="-6.3041765169424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84419014992186E-2"/>
                  <c:y val="-8.1954294720252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354985781922274E-2"/>
                  <c:y val="1.2608353033884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714430785392208E-2"/>
                  <c:y val="5.358525219808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5719267679268956E-2"/>
                  <c:y val="-6.619385342789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87285468289758E-2"/>
                  <c:y val="0.10717075259209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7887111320713532E-3"/>
                  <c:y val="-5.6737836848408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1.5760441292356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9689056570805E-2"/>
                  <c:y val="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239259433927865E-2"/>
                  <c:y val="-7.24980299448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'[Графіки енергоносії 2007-2018_09_19_01.xlsx]_Газ_2'!$B$6:$I$6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'[Графіки енергоносії 2007-2018_09_19_01.xlsx]_Газ_2'!$B$8:$I$8</c:f>
              <c:numCache>
                <c:formatCode>General</c:formatCode>
                <c:ptCount val="8"/>
                <c:pt idx="0">
                  <c:v>987</c:v>
                </c:pt>
                <c:pt idx="1">
                  <c:v>1007</c:v>
                </c:pt>
                <c:pt idx="2">
                  <c:v>1449</c:v>
                </c:pt>
                <c:pt idx="3">
                  <c:v>2334.6</c:v>
                </c:pt>
                <c:pt idx="4">
                  <c:v>1531.8</c:v>
                </c:pt>
                <c:pt idx="5">
                  <c:v>1980.1</c:v>
                </c:pt>
                <c:pt idx="6">
                  <c:v>1483.5</c:v>
                </c:pt>
                <c:pt idx="7">
                  <c:v>863.6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774744"/>
        <c:axId val="231773960"/>
      </c:lineChart>
      <c:catAx>
        <c:axId val="231774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31773960"/>
        <c:crosses val="autoZero"/>
        <c:auto val="1"/>
        <c:lblAlgn val="ctr"/>
        <c:lblOffset val="100"/>
        <c:noMultiLvlLbl val="0"/>
      </c:catAx>
      <c:valAx>
        <c:axId val="231773960"/>
        <c:scaling>
          <c:orientation val="minMax"/>
          <c:max val="24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31774744"/>
        <c:crosses val="autoZero"/>
        <c:crossBetween val="midCat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0.54325191989890154"/>
          <c:y val="0.48233867576911255"/>
          <c:w val="0.16957064476214323"/>
          <c:h val="0.12925795623064837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solidFill>
      <a:srgbClr val="CCFFFF">
        <a:alpha val="78000"/>
      </a:srgb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16962167672828"/>
          <c:y val="0.21079478540359761"/>
          <c:w val="0.80359219445395358"/>
          <c:h val="0.71429025272550151"/>
        </c:manualLayout>
      </c:layout>
      <c:lineChart>
        <c:grouping val="standard"/>
        <c:varyColors val="0"/>
        <c:ser>
          <c:idx val="0"/>
          <c:order val="0"/>
          <c:tx>
            <c:strRef>
              <c:f>'[Диаграмма 2 в Microsoft PowerPoint]Холодна вода'!$A$7</c:f>
              <c:strCache>
                <c:ptCount val="1"/>
                <c:pt idx="0">
                  <c:v>м.куб.</c:v>
                </c:pt>
              </c:strCache>
            </c:strRef>
          </c:tx>
          <c:spPr>
            <a:ln>
              <a:solidFill>
                <a:srgbClr val="1C05C7"/>
              </a:solidFill>
            </a:ln>
          </c:spPr>
          <c:dLbls>
            <c:dLbl>
              <c:idx val="0"/>
              <c:layout>
                <c:manualLayout>
                  <c:x val="0.61649189794658432"/>
                  <c:y val="0.2805356068080141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251252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60988610090491835"/>
                  <c:y val="0.236406619385342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192434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32969063618150596"/>
                  <c:y val="-0.1670606776989755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450391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34363837878602022"/>
                  <c:y val="-0.1197793538219070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356050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3277797825733314"/>
                  <c:y val="-0.1292356185973207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327139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32413160604904112"/>
                  <c:y val="-2.206461780929866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268280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32824485723417518"/>
                  <c:y val="-5.9889676910953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229513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2.8368794326241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1577422264142701E-2"/>
                  <c:y val="-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99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2 в Microsoft PowerPoint]Холодна вода'!$C$6:$I$6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'[Диаграмма 2 в Microsoft PowerPoint]Холодна вода'!$C$7:$I$7</c:f>
              <c:numCache>
                <c:formatCode>General</c:formatCode>
                <c:ptCount val="7"/>
                <c:pt idx="0">
                  <c:v>4503.91</c:v>
                </c:pt>
                <c:pt idx="1">
                  <c:v>3560.5</c:v>
                </c:pt>
                <c:pt idx="2">
                  <c:v>3277.37</c:v>
                </c:pt>
                <c:pt idx="3">
                  <c:v>2682.8</c:v>
                </c:pt>
                <c:pt idx="4">
                  <c:v>2367.58</c:v>
                </c:pt>
                <c:pt idx="5">
                  <c:v>2512</c:v>
                </c:pt>
                <c:pt idx="6">
                  <c:v>1924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'[Диаграмма 2 в Microsoft PowerPoint]Холодна вода'!$A$8</c:f>
              <c:strCache>
                <c:ptCount val="1"/>
                <c:pt idx="0">
                  <c:v>тис. Грн.</c:v>
                </c:pt>
              </c:strCache>
            </c:strRef>
          </c:tx>
          <c:dLbls>
            <c:dLbl>
              <c:idx val="0"/>
              <c:layout>
                <c:manualLayout>
                  <c:x val="-1.5436563018856923E-2"/>
                  <c:y val="-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862130401784051E-2"/>
                  <c:y val="-6.3041765169424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9955305600766933E-2"/>
                  <c:y val="-6.619385342789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1046721957654671E-2"/>
                  <c:y val="-5.9889676910953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777925328732252E-2"/>
                  <c:y val="7.2497781748912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06848766763916E-2"/>
                  <c:y val="-5.988967691095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619032739959766E-2"/>
                  <c:y val="-0.100866824271079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7887111320713532E-3"/>
                  <c:y val="-5.6737836848408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-1.5760441292356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9689056570805E-2"/>
                  <c:y val="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239259433927865E-2"/>
                  <c:y val="-7.24980299448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2 в Microsoft PowerPoint]Холодна вода'!$C$6:$I$6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'[Диаграмма 2 в Microsoft PowerPoint]Холодна вода'!$C$8:$I$8</c:f>
              <c:numCache>
                <c:formatCode>General</c:formatCode>
                <c:ptCount val="7"/>
                <c:pt idx="0">
                  <c:v>1296</c:v>
                </c:pt>
                <c:pt idx="1">
                  <c:v>2349</c:v>
                </c:pt>
                <c:pt idx="2">
                  <c:v>3014</c:v>
                </c:pt>
                <c:pt idx="3">
                  <c:v>3417</c:v>
                </c:pt>
                <c:pt idx="4">
                  <c:v>3552.8</c:v>
                </c:pt>
                <c:pt idx="5">
                  <c:v>4915.5</c:v>
                </c:pt>
                <c:pt idx="6">
                  <c:v>4330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868344"/>
        <c:axId val="173869912"/>
      </c:lineChart>
      <c:catAx>
        <c:axId val="173868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73869912"/>
        <c:crosses val="autoZero"/>
        <c:auto val="1"/>
        <c:lblAlgn val="ctr"/>
        <c:lblOffset val="100"/>
        <c:noMultiLvlLbl val="0"/>
      </c:catAx>
      <c:valAx>
        <c:axId val="173869912"/>
        <c:scaling>
          <c:orientation val="minMax"/>
          <c:max val="6000"/>
          <c:min val="1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73868344"/>
        <c:crosses val="autoZero"/>
        <c:crossBetween val="midCat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0.341242600714872"/>
          <c:y val="0.76775686727102377"/>
          <c:w val="0.16957064476214323"/>
          <c:h val="0.12925795623064837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solidFill>
      <a:srgbClr val="CCFFFF">
        <a:alpha val="78000"/>
      </a:srgbClr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65809228390641"/>
          <c:y val="8.8055943361689828E-2"/>
          <c:w val="0.82740178496382177"/>
          <c:h val="0.79331658010833728"/>
        </c:manualLayout>
      </c:layout>
      <c:lineChart>
        <c:grouping val="standard"/>
        <c:varyColors val="0"/>
        <c:ser>
          <c:idx val="0"/>
          <c:order val="0"/>
          <c:tx>
            <c:strRef>
              <c:f>Гар_водопостачання!$A$7</c:f>
              <c:strCache>
                <c:ptCount val="1"/>
                <c:pt idx="0">
                  <c:v>Гкал.</c:v>
                </c:pt>
              </c:strCache>
            </c:strRef>
          </c:tx>
          <c:spPr>
            <a:ln>
              <a:solidFill>
                <a:srgbClr val="1C05C7"/>
              </a:solidFill>
            </a:ln>
          </c:spPr>
          <c:dLbls>
            <c:dLbl>
              <c:idx val="0"/>
              <c:layout>
                <c:manualLayout>
                  <c:x val="4.6775388459133734E-3"/>
                  <c:y val="-2.2064617809298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6796007750278838E-3"/>
                  <c:y val="-4.4129235618597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64578688733068E-2"/>
                  <c:y val="-5.6737588652482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1423712216062928E-2"/>
                  <c:y val="7.8802206461780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9360061442300514E-2"/>
                  <c:y val="7.5649870007383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499013092421856E-2"/>
                  <c:y val="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509983905141911E-2"/>
                  <c:y val="5.3585500394011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-2.8368794326241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1577422264142696E-2"/>
                  <c:y val="-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270-4D2D-A38B-73B44E9760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99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Гар_водопостачання!$C$6:$I$6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Гар_водопостачання!$C$7:$I$7</c:f>
              <c:numCache>
                <c:formatCode>General</c:formatCode>
                <c:ptCount val="7"/>
                <c:pt idx="0">
                  <c:v>8044</c:v>
                </c:pt>
                <c:pt idx="1">
                  <c:v>5759</c:v>
                </c:pt>
                <c:pt idx="2">
                  <c:v>6047.9</c:v>
                </c:pt>
                <c:pt idx="3">
                  <c:v>4832.5</c:v>
                </c:pt>
                <c:pt idx="4">
                  <c:v>3519.2</c:v>
                </c:pt>
                <c:pt idx="5">
                  <c:v>4089.3</c:v>
                </c:pt>
                <c:pt idx="6">
                  <c:v>3458.5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4270-4D2D-A38B-73B44E976066}"/>
            </c:ext>
          </c:extLst>
        </c:ser>
        <c:ser>
          <c:idx val="1"/>
          <c:order val="1"/>
          <c:tx>
            <c:strRef>
              <c:f>Гар_водопостачання!$A$8</c:f>
              <c:strCache>
                <c:ptCount val="1"/>
                <c:pt idx="0">
                  <c:v>тис. Грн.</c:v>
                </c:pt>
              </c:strCache>
            </c:strRef>
          </c:tx>
          <c:dLbls>
            <c:dLbl>
              <c:idx val="0"/>
              <c:layout>
                <c:manualLayout>
                  <c:x val="-1.5436563018856923E-2"/>
                  <c:y val="-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862130401784037E-2"/>
                  <c:y val="-6.304176516942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9955305600766919E-2"/>
                  <c:y val="-6.619385342789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1046721957654643E-2"/>
                  <c:y val="-5.9889676910953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9363492262375865E-3"/>
                  <c:y val="-4.0977395556051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068487667639155E-2"/>
                  <c:y val="-5.9889676910953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619032739959766E-2"/>
                  <c:y val="-0.100866824271079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7887111320713506E-3"/>
                  <c:y val="-5.6737836848408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-1.5760441292356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9689056570791E-2"/>
                  <c:y val="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4270-4D2D-A38B-73B44E976066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239259433927865E-2"/>
                  <c:y val="-7.249802994483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4270-4D2D-A38B-73B44E97606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Гар_водопостачання!$C$6:$I$6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Гар_водопостачання!$C$8:$I$8</c:f>
              <c:numCache>
                <c:formatCode>General</c:formatCode>
                <c:ptCount val="7"/>
                <c:pt idx="0">
                  <c:v>2843</c:v>
                </c:pt>
                <c:pt idx="1">
                  <c:v>3388</c:v>
                </c:pt>
                <c:pt idx="2">
                  <c:v>6960.5</c:v>
                </c:pt>
                <c:pt idx="3">
                  <c:v>6583.2</c:v>
                </c:pt>
                <c:pt idx="4">
                  <c:v>4712.7</c:v>
                </c:pt>
                <c:pt idx="5">
                  <c:v>6160.2</c:v>
                </c:pt>
                <c:pt idx="6">
                  <c:v>4536.6000000000004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4270-4D2D-A38B-73B44E976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768864"/>
        <c:axId val="231769256"/>
      </c:lineChart>
      <c:catAx>
        <c:axId val="23176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31769256"/>
        <c:crosses val="autoZero"/>
        <c:auto val="1"/>
        <c:lblAlgn val="ctr"/>
        <c:lblOffset val="100"/>
        <c:noMultiLvlLbl val="0"/>
      </c:catAx>
      <c:valAx>
        <c:axId val="231769256"/>
        <c:scaling>
          <c:orientation val="minMax"/>
          <c:max val="10000"/>
          <c:min val="1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31768864"/>
        <c:crosses val="autoZero"/>
        <c:crossBetween val="midCat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0.31463655584718575"/>
          <c:y val="0.72127257779173182"/>
          <c:w val="0.16957064476214323"/>
          <c:h val="0.12925795623064837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solidFill>
      <a:srgbClr val="CCFFFF">
        <a:alpha val="78000"/>
      </a:srgbClr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389351940763502"/>
          <c:y val="8.8961109778175243E-2"/>
          <c:w val="0.81050756460320506"/>
          <c:h val="0.76679041158636374"/>
        </c:manualLayout>
      </c:layout>
      <c:lineChart>
        <c:grouping val="standard"/>
        <c:varyColors val="0"/>
        <c:ser>
          <c:idx val="0"/>
          <c:order val="0"/>
          <c:tx>
            <c:strRef>
              <c:f>Тепло!$A$7</c:f>
              <c:strCache>
                <c:ptCount val="1"/>
                <c:pt idx="0">
                  <c:v>Гкал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4.3360433604336061E-3"/>
                  <c:y val="-2.9590885626831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184281842818425E-2"/>
                  <c:y val="-6.7622599806603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208672086720864E-2"/>
                  <c:y val="-0.106610247126311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528455284552842E-2"/>
                  <c:y val="-5.4630401116757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024390243902439E-2"/>
                  <c:y val="-5.8823529411764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9024390243902439E-2"/>
                  <c:y val="5.8823529411764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60433604336078E-2"/>
                  <c:y val="9.4117647058823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Тепло!$C$6:$I$6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Тепло!$C$7:$I$7</c:f>
              <c:numCache>
                <c:formatCode>General</c:formatCode>
                <c:ptCount val="7"/>
                <c:pt idx="0">
                  <c:v>13491</c:v>
                </c:pt>
                <c:pt idx="1">
                  <c:v>10117</c:v>
                </c:pt>
                <c:pt idx="2">
                  <c:v>11446</c:v>
                </c:pt>
                <c:pt idx="3">
                  <c:v>8802</c:v>
                </c:pt>
                <c:pt idx="4">
                  <c:v>10529</c:v>
                </c:pt>
                <c:pt idx="5">
                  <c:v>8589.5</c:v>
                </c:pt>
                <c:pt idx="6">
                  <c:v>8471.1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F53-4EF1-AB7C-04B33EFF512F}"/>
            </c:ext>
          </c:extLst>
        </c:ser>
        <c:ser>
          <c:idx val="1"/>
          <c:order val="1"/>
          <c:tx>
            <c:strRef>
              <c:f>Тепло!$A$8</c:f>
              <c:strCache>
                <c:ptCount val="1"/>
                <c:pt idx="0">
                  <c:v>тис. Грн.</c:v>
                </c:pt>
              </c:strCache>
            </c:strRef>
          </c:tx>
          <c:dLbls>
            <c:dLbl>
              <c:idx val="0"/>
              <c:layout>
                <c:manualLayout>
                  <c:x val="3.0352303523035237E-2"/>
                  <c:y val="7.84313725490196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176151761517624E-2"/>
                  <c:y val="5.4901960784313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536585365853662E-2"/>
                  <c:y val="6.5526061319897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032520325203273E-2"/>
                  <c:y val="-6.3060178419525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528455284552842E-2"/>
                  <c:y val="-9.138017027649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1056910569105698E-2"/>
                  <c:y val="-4.9796351633331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5040650406504072E-2"/>
                  <c:y val="7.2500272645974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F53-4EF1-AB7C-04B33EFF51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Тепло!$C$6:$I$6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Тепло!$C$8:$I$8</c:f>
              <c:numCache>
                <c:formatCode>General</c:formatCode>
                <c:ptCount val="7"/>
                <c:pt idx="0">
                  <c:v>9900</c:v>
                </c:pt>
                <c:pt idx="1">
                  <c:v>10118</c:v>
                </c:pt>
                <c:pt idx="2">
                  <c:v>16105</c:v>
                </c:pt>
                <c:pt idx="3">
                  <c:v>11676</c:v>
                </c:pt>
                <c:pt idx="4">
                  <c:v>16609.599999999999</c:v>
                </c:pt>
                <c:pt idx="5">
                  <c:v>14103.2</c:v>
                </c:pt>
                <c:pt idx="6">
                  <c:v>11407.5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4F53-4EF1-AB7C-04B33EFF5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1717760"/>
        <c:axId val="221715800"/>
      </c:lineChart>
      <c:catAx>
        <c:axId val="2217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21715800"/>
        <c:crosses val="autoZero"/>
        <c:auto val="1"/>
        <c:lblAlgn val="ctr"/>
        <c:lblOffset val="100"/>
        <c:tickLblSkip val="1"/>
        <c:noMultiLvlLbl val="0"/>
      </c:catAx>
      <c:valAx>
        <c:axId val="221715800"/>
        <c:scaling>
          <c:orientation val="minMax"/>
          <c:min val="2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221717760"/>
        <c:crosses val="autoZero"/>
        <c:crossBetween val="midCat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0.73396205962059646"/>
          <c:y val="0.66000305363491663"/>
          <c:w val="0.15613016665599733"/>
          <c:h val="0.15145738361652175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solidFill>
      <a:srgbClr val="CCFF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02909410432823E-2"/>
          <c:y val="6.3012918155292683E-2"/>
          <c:w val="0.90125121542969067"/>
          <c:h val="0.85812102748817387"/>
        </c:manualLayout>
      </c:layout>
      <c:lineChart>
        <c:grouping val="standard"/>
        <c:varyColors val="0"/>
        <c:ser>
          <c:idx val="0"/>
          <c:order val="0"/>
          <c:tx>
            <c:strRef>
              <c:f>Ел_ен!$A$7</c:f>
              <c:strCache>
                <c:ptCount val="1"/>
                <c:pt idx="0">
                  <c:v>тис. кВт.год</c:v>
                </c:pt>
              </c:strCache>
            </c:strRef>
          </c:tx>
          <c:dLbls>
            <c:dLbl>
              <c:idx val="0"/>
              <c:layout>
                <c:manualLayout>
                  <c:x val="-2.508441490564248E-2"/>
                  <c:y val="-4.097714736012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647851886785571E-3"/>
                  <c:y val="3.7825059101654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887111320713827E-3"/>
                  <c:y val="-2.836879432624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7887111320713471E-3"/>
                  <c:y val="2.836879432624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7887111320713471E-3"/>
                  <c:y val="-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1577422264142764E-2"/>
                  <c:y val="-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8591407547142291E-3"/>
                  <c:y val="-3.1520882584712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-2.8368794326241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1577422264142691E-2"/>
                  <c:y val="-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67F-4A8B-8CE2-26DFC286F6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0099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Ел_ен!$C$6:$I$6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Ел_ен!$C$7:$I$7</c:f>
              <c:numCache>
                <c:formatCode>General</c:formatCode>
                <c:ptCount val="7"/>
                <c:pt idx="0">
                  <c:v>7170</c:v>
                </c:pt>
                <c:pt idx="1">
                  <c:v>7212</c:v>
                </c:pt>
                <c:pt idx="2">
                  <c:v>8043</c:v>
                </c:pt>
                <c:pt idx="3">
                  <c:v>6686</c:v>
                </c:pt>
                <c:pt idx="4">
                  <c:v>6361</c:v>
                </c:pt>
                <c:pt idx="5">
                  <c:v>6095</c:v>
                </c:pt>
                <c:pt idx="6">
                  <c:v>5041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F67F-4A8B-8CE2-26DFC286F64A}"/>
            </c:ext>
          </c:extLst>
        </c:ser>
        <c:ser>
          <c:idx val="1"/>
          <c:order val="1"/>
          <c:tx>
            <c:strRef>
              <c:f>Ел_ен!$A$8</c:f>
              <c:strCache>
                <c:ptCount val="1"/>
                <c:pt idx="0">
                  <c:v>тис. Грн.</c:v>
                </c:pt>
              </c:strCache>
            </c:strRef>
          </c:tx>
          <c:dLbls>
            <c:dLbl>
              <c:idx val="0"/>
              <c:layout>
                <c:manualLayout>
                  <c:x val="-1.5436563018856922E-2"/>
                  <c:y val="-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7887111320713471E-3"/>
                  <c:y val="2.521670606776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6478518867855381E-3"/>
                  <c:y val="2.2064617809298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506992641499802E-2"/>
                  <c:y val="5.0433412135539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3.7825059101654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788711132071276E-3"/>
                  <c:y val="2.836879432624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7887111320713471E-3"/>
                  <c:y val="-5.6737836848408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-1.5760441292356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968905657077E-2"/>
                  <c:y val="4.728132387706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F67F-4A8B-8CE2-26DFC286F64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239259433927865E-2"/>
                  <c:y val="-7.2498029944838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F67F-4A8B-8CE2-26DFC286F6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Ел_ен!$C$6:$I$6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Ел_ен!$C$8:$I$8</c:f>
              <c:numCache>
                <c:formatCode>General</c:formatCode>
                <c:ptCount val="7"/>
                <c:pt idx="0">
                  <c:v>6100</c:v>
                </c:pt>
                <c:pt idx="1">
                  <c:v>7496</c:v>
                </c:pt>
                <c:pt idx="2">
                  <c:v>11585</c:v>
                </c:pt>
                <c:pt idx="3">
                  <c:v>10299</c:v>
                </c:pt>
                <c:pt idx="4">
                  <c:v>10757</c:v>
                </c:pt>
                <c:pt idx="5">
                  <c:v>10954</c:v>
                </c:pt>
                <c:pt idx="6">
                  <c:v>7881.9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F67F-4A8B-8CE2-26DFC286F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893000"/>
        <c:axId val="61893392"/>
      </c:lineChart>
      <c:catAx>
        <c:axId val="6189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61893392"/>
        <c:crosses val="autoZero"/>
        <c:auto val="1"/>
        <c:lblAlgn val="ctr"/>
        <c:lblOffset val="100"/>
        <c:noMultiLvlLbl val="0"/>
      </c:catAx>
      <c:valAx>
        <c:axId val="61893392"/>
        <c:scaling>
          <c:orientation val="minMax"/>
          <c:max val="12000"/>
          <c:min val="2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61893000"/>
        <c:crosses val="autoZero"/>
        <c:crossBetween val="between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0.20964876721686571"/>
          <c:y val="0.73287763347932089"/>
          <c:w val="0.16957064476214323"/>
          <c:h val="0.1292579562306484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spPr>
    <a:solidFill>
      <a:srgbClr val="CCFFFF">
        <a:alpha val="78000"/>
      </a:srgbClr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9431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3853" y="2"/>
            <a:ext cx="2972547" cy="499431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r">
              <a:defRPr sz="1200"/>
            </a:lvl1pPr>
          </a:lstStyle>
          <a:p>
            <a:fld id="{4049AE61-3B16-4439-A6E0-E016A14DDC67}" type="datetimeFigureOut">
              <a:rPr lang="uk-UA" smtClean="0"/>
              <a:pPr/>
              <a:t>15.02.2021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47845"/>
            <a:ext cx="2972547" cy="499431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3853" y="9447845"/>
            <a:ext cx="2972547" cy="499431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r">
              <a:defRPr sz="1200"/>
            </a:lvl1pPr>
          </a:lstStyle>
          <a:p>
            <a:fld id="{0465F537-7D6B-4DF1-99CA-CAE6C900572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4791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847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9AC19C0E-DE06-44B6-98CD-94A349A48554}" type="datetimeFigureOut">
              <a:rPr lang="uk-UA" smtClean="0"/>
              <a:pPr/>
              <a:t>15.02.2021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44600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901"/>
            <a:ext cx="5486400" cy="391636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800"/>
            <a:ext cx="2971800" cy="49847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A2CA03F-FAF5-4322-BB87-C80CAF71872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39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333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>
                <a:solidFill>
                  <a:prstClr val="black"/>
                </a:solidFill>
              </a:rPr>
              <a:pPr/>
              <a:t>38</a:t>
            </a:fld>
            <a:endParaRPr lang="uk-U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208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984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757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49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779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50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063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>
                <a:solidFill>
                  <a:prstClr val="black"/>
                </a:solidFill>
              </a:rPr>
              <a:pPr/>
              <a:t>51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51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7730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3409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183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699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91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576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CA03F-FAF5-4322-BB87-C80CAF718720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345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CA03F-FAF5-4322-BB87-C80CAF718720}" type="slidenum">
              <a:rPr lang="uk-UA" smtClean="0"/>
              <a:pPr/>
              <a:t>37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403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8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04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6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2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4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03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6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59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25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60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_________Microsoft_Word2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nubip.edu.ua/sites/all/themes/nauu/images/redesign2/nubip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0350"/>
            <a:ext cx="49815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43608" y="2924944"/>
            <a:ext cx="741682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>
                <a:solidFill>
                  <a:srgbClr val="002060"/>
                </a:solidFill>
              </a:rPr>
              <a:t>Аналіз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витрат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енергоресурсів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uk-UA" sz="3600" b="1" dirty="0" smtClean="0">
                <a:solidFill>
                  <a:srgbClr val="002060"/>
                </a:solidFill>
              </a:rPr>
              <a:t>січень</a:t>
            </a:r>
            <a:r>
              <a:rPr lang="ru-RU" sz="3600" b="1" dirty="0" smtClean="0">
                <a:solidFill>
                  <a:srgbClr val="002060"/>
                </a:solidFill>
              </a:rPr>
              <a:t> 2021 </a:t>
            </a:r>
            <a:r>
              <a:rPr lang="ru-RU" sz="3600" b="1" dirty="0">
                <a:solidFill>
                  <a:srgbClr val="002060"/>
                </a:solidFill>
              </a:rPr>
              <a:t>р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endParaRPr lang="uk-UA" sz="2800" b="1" i="1" dirty="0">
              <a:solidFill>
                <a:srgbClr val="002060"/>
              </a:solidFill>
            </a:endParaRPr>
          </a:p>
        </p:txBody>
      </p:sp>
      <p:pic>
        <p:nvPicPr>
          <p:cNvPr id="5" name="Picture 4" descr="http://www.segodnya.ua/img/article/4448/22_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14200"/>
            <a:ext cx="273630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0072" y="5517232"/>
            <a:ext cx="2469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/>
              <a:t>П</a:t>
            </a:r>
            <a:r>
              <a:rPr lang="uk-UA" b="1" dirty="0" smtClean="0"/>
              <a:t>роректор  </a:t>
            </a:r>
            <a:r>
              <a:rPr lang="uk-UA" b="1" dirty="0" err="1" smtClean="0"/>
              <a:t>В.В.Іщенко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8794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2020 - 2019р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973551"/>
              </p:ext>
            </p:extLst>
          </p:nvPr>
        </p:nvGraphicFramePr>
        <p:xfrm>
          <a:off x="251520" y="1412776"/>
          <a:ext cx="8568951" cy="510230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2795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162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734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5366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536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270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626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6266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6266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6266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споживання,</a:t>
                      </a:r>
                    </a:p>
                    <a:p>
                      <a:r>
                        <a:rPr lang="uk-UA" dirty="0" smtClean="0"/>
                        <a:t>         </a:t>
                      </a:r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03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№12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+931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+245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15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10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№17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МТД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Дендросад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-31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335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425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-90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-21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Стайня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3304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+1944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72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2020р. 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0780"/>
              </p:ext>
            </p:extLst>
          </p:nvPr>
        </p:nvGraphicFramePr>
        <p:xfrm>
          <a:off x="179514" y="1412776"/>
          <a:ext cx="8784976" cy="5002872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8001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193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37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23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2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споживання, </a:t>
                      </a:r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Сльськогосп.пр.ж.б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-1482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7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Їдальня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Гараж,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Новосілки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-9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+3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Гуртожиток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№ 13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Колек.сад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ВГМ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5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холодної води 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58636"/>
              </p:ext>
            </p:extLst>
          </p:nvPr>
        </p:nvGraphicFramePr>
        <p:xfrm>
          <a:off x="179512" y="1268761"/>
          <a:ext cx="8712971" cy="5184575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20856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13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113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33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93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323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1338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7380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87380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7380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77989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err="1"/>
                        <a:t>куб.м</a:t>
                      </a:r>
                      <a:r>
                        <a:rPr lang="uk-UA" baseline="0" dirty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23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22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Ген. 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Родимцева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3а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1,9,10,11,12,їдальня,ж.б.)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3026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4962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-1936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-39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40633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58710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-18077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-38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760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Блакитного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2,3,8)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846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1540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-694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-45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11360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18221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-6861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2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Ломоносова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5,6,7)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1384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2550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-1166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-46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18600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30171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-11571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-38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7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2020 - 2019р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91786"/>
              </p:ext>
            </p:extLst>
          </p:nvPr>
        </p:nvGraphicFramePr>
        <p:xfrm>
          <a:off x="323529" y="1412776"/>
          <a:ext cx="8789115" cy="500339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874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249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37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470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6864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0364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</a:t>
                      </a:r>
                    </a:p>
                    <a:p>
                      <a:r>
                        <a:rPr lang="uk-UA" dirty="0" smtClean="0"/>
                        <a:t>          </a:t>
                      </a:r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</a:t>
                      </a:r>
                      <a:r>
                        <a:rPr lang="uk-UA" dirty="0" smtClean="0"/>
                        <a:t>споживання,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/>
                        <a:t>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0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Стадіон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Ж.Б.Ген.Род</a:t>
                      </a: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3а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-104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6526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-454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-7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Ж.Б.Ген.Род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+74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Фітополе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Всього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10101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22601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-12500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233532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468652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-235120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-50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1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1"/>
            <a:ext cx="8229600" cy="1944216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</a:t>
            </a:r>
            <a:r>
              <a:rPr lang="uk-UA" sz="4400" b="1" dirty="0" smtClean="0">
                <a:solidFill>
                  <a:srgbClr val="C00000"/>
                </a:solidFill>
              </a:rPr>
              <a:t>Витрати гарячої води</a:t>
            </a:r>
          </a:p>
          <a:p>
            <a:pPr marL="0" indent="0">
              <a:buNone/>
            </a:pPr>
            <a:r>
              <a:rPr lang="uk-UA" sz="1600" b="1" dirty="0" smtClean="0">
                <a:solidFill>
                  <a:srgbClr val="C00000"/>
                </a:solidFill>
              </a:rPr>
              <a:t>                                 </a:t>
            </a:r>
            <a:r>
              <a:rPr lang="uk-UA" sz="1600" b="1" dirty="0" smtClean="0">
                <a:solidFill>
                  <a:srgbClr val="002060"/>
                </a:solidFill>
              </a:rPr>
              <a:t>(ПЕРІОД ОБЛІКУ З </a:t>
            </a:r>
            <a:r>
              <a:rPr lang="en-US" sz="1600" b="1" dirty="0" smtClean="0">
                <a:solidFill>
                  <a:srgbClr val="002060"/>
                </a:solidFill>
              </a:rPr>
              <a:t>1</a:t>
            </a:r>
            <a:r>
              <a:rPr lang="uk-UA" sz="1600" b="1" dirty="0" smtClean="0">
                <a:solidFill>
                  <a:srgbClr val="002060"/>
                </a:solidFill>
              </a:rPr>
              <a:t>.01 ПО 31.01.)</a:t>
            </a:r>
          </a:p>
          <a:p>
            <a:pPr marL="0" indent="0">
              <a:buNone/>
            </a:pPr>
            <a:endParaRPr lang="uk-UA" sz="1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rgbClr val="7030A0"/>
                </a:solidFill>
              </a:rPr>
              <a:t>                </a:t>
            </a:r>
            <a:r>
              <a:rPr lang="uk-UA" sz="2800" dirty="0" smtClean="0">
                <a:solidFill>
                  <a:srgbClr val="7030A0"/>
                </a:solidFill>
              </a:rPr>
              <a:t>Тарифи на постачання гарячої води</a:t>
            </a:r>
          </a:p>
          <a:p>
            <a:pPr marL="0" indent="0">
              <a:buNone/>
            </a:pPr>
            <a:endParaRPr lang="uk-UA" sz="2400" dirty="0">
              <a:solidFill>
                <a:srgbClr val="7030A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672362"/>
              </p:ext>
            </p:extLst>
          </p:nvPr>
        </p:nvGraphicFramePr>
        <p:xfrm>
          <a:off x="247067" y="2276872"/>
          <a:ext cx="8424935" cy="369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4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9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849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49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2809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Енергоносій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Споживач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% </a:t>
                      </a:r>
                      <a:r>
                        <a:rPr lang="uk-UA" dirty="0" err="1" smtClean="0">
                          <a:solidFill>
                            <a:srgbClr val="002060"/>
                          </a:solidFill>
                        </a:rPr>
                        <a:t>півищення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r>
                        <a:rPr lang="uk-UA" dirty="0" smtClean="0"/>
                        <a:t>Гаряча</a:t>
                      </a:r>
                      <a:r>
                        <a:rPr lang="uk-UA" baseline="0" dirty="0" smtClean="0"/>
                        <a:t> вода,</a:t>
                      </a:r>
                    </a:p>
                    <a:p>
                      <a:r>
                        <a:rPr lang="uk-UA" baseline="0" dirty="0" err="1" smtClean="0"/>
                        <a:t>Гкал</a:t>
                      </a:r>
                      <a:r>
                        <a:rPr lang="uk-UA" baseline="0" dirty="0" smtClean="0"/>
                        <a:t>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Студентські гуртожитки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1522,43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1325,02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+15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r>
                        <a:rPr lang="uk-UA" dirty="0" smtClean="0"/>
                        <a:t>Гаряча вода,</a:t>
                      </a:r>
                    </a:p>
                    <a:p>
                      <a:r>
                        <a:rPr lang="uk-UA" dirty="0" err="1" smtClean="0"/>
                        <a:t>Гкал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Навчал</a:t>
                      </a:r>
                      <a:r>
                        <a:rPr lang="uk-UA" dirty="0" smtClean="0"/>
                        <a:t>. </a:t>
                      </a:r>
                      <a:r>
                        <a:rPr lang="uk-UA" dirty="0" err="1" smtClean="0"/>
                        <a:t>корп</a:t>
                      </a:r>
                      <a:r>
                        <a:rPr lang="uk-UA" dirty="0" smtClean="0"/>
                        <a:t>.</a:t>
                      </a:r>
                    </a:p>
                    <a:p>
                      <a:r>
                        <a:rPr lang="uk-UA" dirty="0" smtClean="0"/>
                        <a:t>та  їдальня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1677,6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1530,8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+10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4106">
                <a:tc>
                  <a:txBody>
                    <a:bodyPr/>
                    <a:lstStyle/>
                    <a:p>
                      <a:r>
                        <a:rPr lang="uk-UA" dirty="0" smtClean="0"/>
                        <a:t>Гаряча вода,</a:t>
                      </a:r>
                    </a:p>
                    <a:p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Студентські гуртожитки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dirty="0" smtClean="0">
                          <a:solidFill>
                            <a:schemeClr val="tx1"/>
                          </a:solidFill>
                        </a:rPr>
                        <a:t>97,89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97,89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uk-UA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80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404664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rgbClr val="FF0000"/>
                </a:solidFill>
              </a:rPr>
              <a:t>Аналіз витрат енергоносіїв за </a:t>
            </a:r>
            <a:r>
              <a:rPr lang="uk-UA" sz="3100" b="1" dirty="0" smtClean="0">
                <a:solidFill>
                  <a:srgbClr val="FF0000"/>
                </a:solidFill>
              </a:rPr>
              <a:t>січень 2021 </a:t>
            </a:r>
            <a:r>
              <a:rPr lang="uk-UA" sz="3100" b="1" dirty="0">
                <a:solidFill>
                  <a:srgbClr val="FF0000"/>
                </a:solidFill>
              </a:rPr>
              <a:t>р. у розрахунках на 1</a:t>
            </a:r>
            <a:r>
              <a:rPr lang="en-US" sz="3100" b="1" dirty="0">
                <a:solidFill>
                  <a:srgbClr val="FF0000"/>
                </a:solidFill>
              </a:rPr>
              <a:t> </a:t>
            </a:r>
            <a:r>
              <a:rPr lang="uk-UA" sz="3100" b="1" dirty="0">
                <a:solidFill>
                  <a:srgbClr val="FF0000"/>
                </a:solidFill>
              </a:rPr>
              <a:t>проживаючого в гуртожитках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353352"/>
              </p:ext>
            </p:extLst>
          </p:nvPr>
        </p:nvGraphicFramePr>
        <p:xfrm>
          <a:off x="835025" y="982663"/>
          <a:ext cx="7154863" cy="5326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5" name="Документ" r:id="rId4" imgW="8066790" imgH="7381109" progId="Word.Document.12">
                  <p:embed/>
                </p:oleObj>
              </mc:Choice>
              <mc:Fallback>
                <p:oleObj name="Документ" r:id="rId4" imgW="8066790" imgH="7381109" progId="Word.Document.12">
                  <p:embed/>
                  <p:pic>
                    <p:nvPicPr>
                      <p:cNvPr id="4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982663"/>
                        <a:ext cx="7154863" cy="5326657"/>
                      </a:xfrm>
                      <a:prstGeom prst="rect">
                        <a:avLst/>
                      </a:prstGeom>
                      <a:solidFill>
                        <a:srgbClr val="DCE6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14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А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наліз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гарячої води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</a:t>
            </a:r>
            <a:r>
              <a:rPr lang="uk-UA" sz="2200" b="1" dirty="0" err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ень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2021 року</a:t>
            </a:r>
            <a:b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9560"/>
              </p:ext>
            </p:extLst>
          </p:nvPr>
        </p:nvGraphicFramePr>
        <p:xfrm>
          <a:off x="395535" y="1412776"/>
          <a:ext cx="8424938" cy="4556612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9959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83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4807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куб. м.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8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</a:t>
                      </a:r>
                      <a:r>
                        <a:rPr lang="uk-UA" sz="1600" dirty="0" smtClean="0"/>
                        <a:t>1р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2020р</a:t>
                      </a:r>
                    </a:p>
                    <a:p>
                      <a:endParaRPr lang="uk-UA" sz="14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+(-)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endParaRPr lang="ru-RU" sz="1200" b="0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+(-)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Вартість</a:t>
                      </a:r>
                      <a:endParaRPr lang="ru-RU" sz="1200" b="0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За 1 </a:t>
                      </a:r>
                      <a:r>
                        <a:rPr lang="ru-RU" sz="1200" b="0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1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  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204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-83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19971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28486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-8515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97,89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2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-109</a:t>
                      </a:r>
                      <a:endParaRPr lang="uk-UA" dirty="0"/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-40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15761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26430</a:t>
                      </a:r>
                      <a:endParaRPr lang="uk-UA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-10669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-40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3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18797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16347</a:t>
                      </a:r>
                      <a:endParaRPr lang="uk-UA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C00000"/>
                          </a:solidFill>
                        </a:rPr>
                        <a:t>+2450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C00000"/>
                          </a:solidFill>
                        </a:rPr>
                        <a:t>+14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4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520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754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-234</a:t>
                      </a:r>
                      <a:endParaRPr lang="uk-UA" dirty="0"/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50908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73809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-22901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-31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5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-322</a:t>
                      </a:r>
                      <a:endParaRPr lang="uk-UA" dirty="0"/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-62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19677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51196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-31519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-62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6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907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899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88795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88003</a:t>
                      </a:r>
                      <a:endParaRPr lang="uk-UA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+792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9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-243408"/>
            <a:ext cx="8640960" cy="1584563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А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наліз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гарячої води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 2021 року</a:t>
            </a:r>
            <a:b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268223"/>
              </p:ext>
            </p:extLst>
          </p:nvPr>
        </p:nvGraphicFramePr>
        <p:xfrm>
          <a:off x="395534" y="764704"/>
          <a:ext cx="8653862" cy="5107560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7281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52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5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66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345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8746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4807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2458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куб. м.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004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2021р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2020р</a:t>
                      </a:r>
                    </a:p>
                    <a:p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+(-)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endParaRPr lang="ru-RU" sz="1200" b="1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+(-)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Вартість</a:t>
                      </a:r>
                      <a:endParaRPr lang="ru-RU" sz="1200" b="1" dirty="0" smtClean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За 1 </a:t>
                      </a:r>
                      <a:r>
                        <a:rPr lang="ru-RU" sz="1200" b="1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21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7   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276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-350</a:t>
                      </a:r>
                      <a:endParaRPr lang="uk-UA" sz="1600" b="1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</a:rPr>
                        <a:t>-56</a:t>
                      </a:r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27020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61279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-34259</a:t>
                      </a:r>
                      <a:endParaRPr lang="uk-UA" b="1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-56</a:t>
                      </a:r>
                      <a:endParaRPr lang="uk-UA" b="1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37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8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253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-164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-40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24768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40820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-16052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-39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7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9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436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914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-478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-52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42684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89471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-46787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5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latin typeface="Arial Narrow" panose="020B0606020202030204" pitchFamily="34" charset="0"/>
                        </a:rPr>
                        <a:t>10 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341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624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-283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-45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33383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61083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-27700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-45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8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11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314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569</a:t>
                      </a:r>
                      <a:endParaRPr lang="uk-UA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-255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-45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30740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55699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-24759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-45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3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579</a:t>
                      </a:r>
                      <a:endParaRPr lang="uk-UA" b="1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942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-363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-37</a:t>
                      </a:r>
                      <a:endParaRPr lang="uk-UA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56684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92212</a:t>
                      </a:r>
                      <a:endParaRPr lang="uk-UA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-35528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-39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97,89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1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46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Всього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3948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6996</a:t>
                      </a:r>
                      <a:endParaRPr lang="uk-UA" sz="2000" b="1" i="0" u="none" strike="noStrike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-3048</a:t>
                      </a:r>
                      <a:endParaRPr lang="uk-UA" sz="20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-44</a:t>
                      </a:r>
                      <a:endParaRPr lang="uk-UA" sz="20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429188</a:t>
                      </a:r>
                      <a:endParaRPr kumimoji="0" lang="uk-UA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684838</a:t>
                      </a:r>
                      <a:endParaRPr lang="uk-UA" sz="18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255650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-37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97,89</a:t>
                      </a:r>
                      <a:endParaRPr lang="uk-UA" sz="18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69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гарячої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води 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січень 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21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2020р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012869"/>
              </p:ext>
            </p:extLst>
          </p:nvPr>
        </p:nvGraphicFramePr>
        <p:xfrm>
          <a:off x="179512" y="1124744"/>
          <a:ext cx="8784976" cy="5521508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9608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543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313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5873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0964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b="1" dirty="0"/>
                        <a:t>   Фактичне споживання,</a:t>
                      </a:r>
                      <a:r>
                        <a:rPr lang="uk-UA" b="1" baseline="0" dirty="0"/>
                        <a:t> </a:t>
                      </a:r>
                      <a:r>
                        <a:rPr lang="uk-UA" b="1" baseline="0" dirty="0" err="1"/>
                        <a:t>Гкал</a:t>
                      </a:r>
                      <a:r>
                        <a:rPr lang="uk-UA" b="1" baseline="0" dirty="0"/>
                        <a:t>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2021</a:t>
                      </a:r>
                    </a:p>
                    <a:p>
                      <a:r>
                        <a:rPr lang="uk-UA" b="1" dirty="0" smtClean="0"/>
                        <a:t>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uk-UA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Гкал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Ген. 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Родимцева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3а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1,9,10,11,12,їдальня,ж.б.)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137,55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197,6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-60,05</a:t>
                      </a:r>
                      <a:endParaRPr lang="uk-UA" sz="14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209317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263640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-54323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8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Блакитного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 </a:t>
                      </a:r>
                      <a:r>
                        <a:rPr lang="ru-RU" sz="1200" b="1" baseline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2,3,8)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45,7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52052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60324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-8272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400" b="1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uk-UA" sz="14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Бойлерна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по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вул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Ломоносова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5,6,7)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146,2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190554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192984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-2430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400" b="1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uk-UA" sz="14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7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Гуртожиток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 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26635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37521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-10886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400" b="1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uk-UA" sz="14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Навч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Корпус №9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+0,9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+161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600" b="1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uk-UA" sz="1600" b="1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77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Разом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315,85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418,4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-102,55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480646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555285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-74639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+mj-lt"/>
                          <a:cs typeface="Times New Roman" panose="02020603050405020304" pitchFamily="18" charset="0"/>
                        </a:rPr>
                        <a:t>1522</a:t>
                      </a:r>
                      <a:endParaRPr lang="uk-UA" sz="1600" b="1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uk-UA" sz="1600" b="1" dirty="0">
                        <a:solidFill>
                          <a:srgbClr val="C0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60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1152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uk-UA" sz="4400" b="1" dirty="0" smtClean="0">
                <a:solidFill>
                  <a:srgbClr val="C00000"/>
                </a:solidFill>
              </a:rPr>
              <a:t>Витрати на опалення</a:t>
            </a:r>
            <a:endParaRPr lang="uk-UA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k-UA" sz="1400" b="1" dirty="0" smtClean="0">
                <a:solidFill>
                  <a:srgbClr val="002060"/>
                </a:solidFill>
              </a:rPr>
              <a:t>                                                 ( ПЕРІОД ОБЛІКУ З 1.01. ПО 31.01.)</a:t>
            </a:r>
          </a:p>
          <a:p>
            <a:pPr marL="0" indent="0">
              <a:buNone/>
            </a:pPr>
            <a:endParaRPr lang="uk-UA" sz="1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1800" b="1" dirty="0" smtClean="0">
                <a:solidFill>
                  <a:srgbClr val="002060"/>
                </a:solidFill>
              </a:rPr>
              <a:t>                         ТАРИФИ НА  ОПАЛЕННЯ</a:t>
            </a:r>
            <a:endParaRPr lang="uk-UA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489196"/>
              </p:ext>
            </p:extLst>
          </p:nvPr>
        </p:nvGraphicFramePr>
        <p:xfrm>
          <a:off x="290526" y="2204864"/>
          <a:ext cx="8445625" cy="421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Енергоносій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Споживачі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    2021 рік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   2020 рік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% підвищення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7947">
                <a:tc rowSpan="4">
                  <a:txBody>
                    <a:bodyPr/>
                    <a:lstStyle/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r>
                        <a:rPr lang="uk-UA" b="1" dirty="0" smtClean="0"/>
                        <a:t>ОПАЛЕННЯ,</a:t>
                      </a:r>
                    </a:p>
                    <a:p>
                      <a:endParaRPr lang="uk-UA" b="1" dirty="0" smtClean="0"/>
                    </a:p>
                    <a:p>
                      <a:r>
                        <a:rPr lang="uk-UA" b="1" dirty="0" err="1" smtClean="0"/>
                        <a:t>Гкал</a:t>
                      </a:r>
                      <a:endParaRPr lang="uk-UA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7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Навчальні корпуси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1678,8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532,96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+9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29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07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Студентські гуртожитки</a:t>
                      </a:r>
                    </a:p>
                    <a:p>
                      <a:r>
                        <a:rPr lang="uk-UA" b="1" dirty="0" smtClean="0"/>
                        <a:t>Гуртожиток</a:t>
                      </a:r>
                    </a:p>
                    <a:p>
                      <a:r>
                        <a:rPr lang="uk-UA" b="1" dirty="0" smtClean="0"/>
                        <a:t>№13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1677,6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321,49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1750,3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7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90191"/>
              </p:ext>
            </p:extLst>
          </p:nvPr>
        </p:nvGraphicFramePr>
        <p:xfrm>
          <a:off x="467544" y="1196757"/>
          <a:ext cx="8064897" cy="5158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9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33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59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530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935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5304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01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7060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№ гурт.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Кількість кімнат: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Кількість кімнат з встановленими </a:t>
                      </a: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LED</a:t>
                      </a: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-лампами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Кількість енергоощадних </a:t>
                      </a: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LED</a:t>
                      </a: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-ламп в МЗК та інших приміщеннях: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Встановлено </a:t>
                      </a:r>
                      <a:r>
                        <a:rPr lang="en-US" sz="1300" dirty="0">
                          <a:solidFill>
                            <a:srgbClr val="002060"/>
                          </a:solidFill>
                          <a:effectLst/>
                        </a:rPr>
                        <a:t>LED</a:t>
                      </a:r>
                      <a:r>
                        <a:rPr lang="uk-UA" sz="1300" dirty="0">
                          <a:solidFill>
                            <a:srgbClr val="002060"/>
                          </a:solidFill>
                          <a:effectLst/>
                        </a:rPr>
                        <a:t>-ламп 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uk-UA" sz="1100" dirty="0" err="1">
                          <a:solidFill>
                            <a:srgbClr val="002060"/>
                          </a:solidFill>
                          <a:effectLst/>
                        </a:rPr>
                        <a:t>мзк</a:t>
                      </a:r>
                      <a:r>
                        <a:rPr lang="uk-UA" sz="1100" dirty="0">
                          <a:solidFill>
                            <a:srgbClr val="002060"/>
                          </a:solidFill>
                          <a:effectLst/>
                        </a:rPr>
                        <a:t> та інші приміщення)</a:t>
                      </a:r>
                      <a:endParaRPr lang="uk-UA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12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</a:rPr>
                        <a:t>кімн</a:t>
                      </a:r>
                      <a:r>
                        <a:rPr lang="uk-UA" sz="1300" dirty="0">
                          <a:effectLst/>
                        </a:rPr>
                        <a:t>.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%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</a:rPr>
                        <a:t>шт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%</a:t>
                      </a:r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92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191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179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114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87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87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7030A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117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117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184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184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150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103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167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95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233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233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87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87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100.0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169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180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180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158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92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92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7030A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134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34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88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2060"/>
                          </a:solidFill>
                          <a:effectLst/>
                        </a:rPr>
                        <a:t>88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7030A0"/>
                          </a:solidFill>
                          <a:effectLst/>
                        </a:rPr>
                        <a:t>100.0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9-г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123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55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60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60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252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52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267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353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35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endParaRPr lang="uk-UA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C00000"/>
                          </a:solidFill>
                          <a:effectLst/>
                        </a:rPr>
                        <a:t>160</a:t>
                      </a:r>
                      <a:endParaRPr lang="uk-UA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C00000"/>
                          </a:solidFill>
                          <a:effectLst/>
                        </a:rPr>
                        <a:t>157</a:t>
                      </a:r>
                      <a:endParaRPr lang="uk-UA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US" sz="1300" b="1" dirty="0" smtClean="0">
                          <a:solidFill>
                            <a:srgbClr val="C00000"/>
                          </a:solidFill>
                          <a:effectLst/>
                        </a:rPr>
                        <a:t>8,1</a:t>
                      </a:r>
                      <a:endParaRPr lang="uk-UA" sz="1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7030A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12а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7030A0"/>
                          </a:solidFill>
                          <a:effectLst/>
                        </a:rPr>
                        <a:t>100,0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8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13-13а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>
                          <a:solidFill>
                            <a:srgbClr val="002060"/>
                          </a:solidFill>
                          <a:effectLst/>
                        </a:rPr>
                        <a:t>56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300" b="1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endParaRPr lang="uk-UA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407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</a:rPr>
                        <a:t>Разом: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2220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r>
                        <a:rPr lang="uk-UA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,0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</a:rPr>
                        <a:t>1852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852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uk-UA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47" marR="62547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6" y="404664"/>
            <a:ext cx="619791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 про заміну ламп розжарювання на енергоефективні </a:t>
            </a:r>
            <a:endParaRPr kumimoji="0" lang="uk-UA" altLang="uk-UA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uk-UA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LED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-лампи</a:t>
            </a:r>
            <a:endParaRPr kumimoji="0" lang="uk-UA" altLang="uk-UA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опалення  в НУБіП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473758"/>
              </p:ext>
            </p:extLst>
          </p:nvPr>
        </p:nvGraphicFramePr>
        <p:xfrm>
          <a:off x="179511" y="1340768"/>
          <a:ext cx="8784977" cy="533377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121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249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248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23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2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845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smtClean="0"/>
                        <a:t>           </a:t>
                      </a:r>
                      <a:r>
                        <a:rPr lang="uk-UA" baseline="0" dirty="0" err="1" smtClean="0"/>
                        <a:t>Гкал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1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 </a:t>
                      </a:r>
                      <a:r>
                        <a:rPr lang="uk-UA" dirty="0"/>
                        <a:t>р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 </a:t>
                      </a:r>
                      <a:r>
                        <a:rPr lang="uk-UA" dirty="0"/>
                        <a:t>р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Гкал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1 ,  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77367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68334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+9033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2 ,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+12,6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75546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49119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+26427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3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+10,7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75394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51500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+23894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1516,97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4 ,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-7,3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75394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75271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+0,2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5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-0,5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71450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62898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+8552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6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-0,6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86924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76503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+10421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1516,97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1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опалення в 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794089"/>
              </p:ext>
            </p:extLst>
          </p:nvPr>
        </p:nvGraphicFramePr>
        <p:xfrm>
          <a:off x="179511" y="1268760"/>
          <a:ext cx="8784979" cy="5294062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8025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31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3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57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739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2221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3615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7601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6531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</a:t>
                      </a:r>
                      <a:endParaRPr lang="uk-UA" dirty="0" smtClean="0"/>
                    </a:p>
                    <a:p>
                      <a:r>
                        <a:rPr lang="uk-UA" dirty="0" err="1" smtClean="0"/>
                        <a:t>Гкал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2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Гкал.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1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7 ,  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71450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63306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+8144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58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8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+30,8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94054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41240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+52814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1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9,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+8,3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+11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129248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101626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+27622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99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10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108162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79707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+27455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1516,97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21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11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68,6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+19,7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133951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90654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+43257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99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12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156,8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238624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207169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+31455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1516,97</a:t>
                      </a:r>
                      <a:endParaRPr lang="uk-UA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6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опалення в НУБіП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737263"/>
              </p:ext>
            </p:extLst>
          </p:nvPr>
        </p:nvGraphicFramePr>
        <p:xfrm>
          <a:off x="179509" y="1412776"/>
          <a:ext cx="8784978" cy="5003608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997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48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99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5079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2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</a:t>
                      </a:r>
                      <a:endParaRPr lang="uk-UA" dirty="0" smtClean="0"/>
                    </a:p>
                    <a:p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Гкал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Гкал.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03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№1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-32,7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83459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133368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-49909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№2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86072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86383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№3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51,8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+97,2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+187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229013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79407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+149606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+4,6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124497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117028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+7469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0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№5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+12,5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51028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31702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+19326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№6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98,1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80,1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150779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122642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+28137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16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опалення в 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2021- 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9864"/>
              </p:ext>
            </p:extLst>
          </p:nvPr>
        </p:nvGraphicFramePr>
        <p:xfrm>
          <a:off x="179512" y="1412776"/>
          <a:ext cx="8784976" cy="498049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126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19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63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339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045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55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4352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</a:t>
                      </a:r>
                      <a:endParaRPr lang="uk-UA" dirty="0" smtClean="0"/>
                    </a:p>
                    <a:p>
                      <a:r>
                        <a:rPr lang="uk-UA" baseline="0" dirty="0" smtClean="0"/>
                        <a:t>    </a:t>
                      </a:r>
                      <a:r>
                        <a:rPr lang="uk-UA" baseline="0" dirty="0" err="1" smtClean="0"/>
                        <a:t>Гкал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Гкал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№7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29664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+9351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№7а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+8,3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27973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+12743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№8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-0,6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12307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-934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№9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23,9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+15,8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36734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+24371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+197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№10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+4,7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118656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112969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+5687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№11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95,5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+10,3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146783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130712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+16071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79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опалення в 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021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858627"/>
              </p:ext>
            </p:extLst>
          </p:nvPr>
        </p:nvGraphicFramePr>
        <p:xfrm>
          <a:off x="179515" y="1412776"/>
          <a:ext cx="8784974" cy="5420209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61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22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586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8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b="1" dirty="0"/>
                        <a:t>   Фактичне споживання,</a:t>
                      </a:r>
                      <a:r>
                        <a:rPr lang="uk-UA" b="1" baseline="0" dirty="0"/>
                        <a:t> </a:t>
                      </a:r>
                      <a:endParaRPr lang="uk-UA" b="1" baseline="0" dirty="0" smtClean="0"/>
                    </a:p>
                    <a:p>
                      <a:r>
                        <a:rPr lang="uk-UA" b="1" baseline="0" dirty="0" err="1" smtClean="0"/>
                        <a:t>Гкал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b="1" dirty="0"/>
                        <a:t>Вартість споживання,</a:t>
                      </a:r>
                      <a:r>
                        <a:rPr lang="uk-UA" b="1" baseline="0" dirty="0"/>
                        <a:t> грн.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2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2021р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2020р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Гкал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Сльськогосп.пр.ж.б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103,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+3,4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163536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136179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+27357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Їдальня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31,3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+8,7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61480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48006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+13474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uk-UA" dirty="0" smtClean="0"/>
                        <a:t>Корпус №12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222,8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234,1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-11,3</a:t>
                      </a:r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342443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358677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-16245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-5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Дендросад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61,2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50,4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+10,8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94064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77261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+16803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7911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Ж.б</a:t>
                      </a:r>
                      <a:r>
                        <a:rPr lang="uk-UA" dirty="0" smtClean="0"/>
                        <a:t>. ген.Родимцева3,а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34,6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34,6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53180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45723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+7457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/>
                    <a:p>
                      <a:r>
                        <a:rPr lang="uk-UA" sz="3200" b="1" dirty="0" smtClean="0">
                          <a:solidFill>
                            <a:srgbClr val="C00000"/>
                          </a:solidFill>
                        </a:rPr>
                        <a:t>Всього</a:t>
                      </a:r>
                      <a:endParaRPr lang="uk-UA" sz="32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2035,9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1863,3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+172,6</a:t>
                      </a:r>
                      <a:endParaRPr lang="uk-UA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+9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3110731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solidFill>
                            <a:srgbClr val="C00000"/>
                          </a:solidFill>
                        </a:rPr>
                        <a:t>2669890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+440841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+16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1537</a:t>
                      </a:r>
                      <a:endParaRPr lang="uk-UA" sz="2000" dirty="0" smtClean="0"/>
                    </a:p>
                    <a:p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1152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uk-UA" sz="4400" b="1" dirty="0" smtClean="0">
                <a:solidFill>
                  <a:srgbClr val="C00000"/>
                </a:solidFill>
              </a:rPr>
              <a:t>Витрати електричної енергії</a:t>
            </a:r>
            <a:endParaRPr lang="uk-UA" sz="4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k-UA" sz="1400" b="1" dirty="0" smtClean="0">
                <a:solidFill>
                  <a:srgbClr val="002060"/>
                </a:solidFill>
              </a:rPr>
              <a:t>                                                 ( ПЕРІОД ОБЛІКУ З 15.12. ПО 15.01)</a:t>
            </a:r>
          </a:p>
          <a:p>
            <a:pPr marL="0" indent="0">
              <a:buNone/>
            </a:pPr>
            <a:endParaRPr lang="uk-UA" sz="1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1800" b="1" dirty="0" smtClean="0">
                <a:solidFill>
                  <a:srgbClr val="002060"/>
                </a:solidFill>
              </a:rPr>
              <a:t>                         ТАРИФИ НА ПОСТАЧАННЯ ЕЛЕКТРИЧНОЇ ЕНЕРГІЇ</a:t>
            </a:r>
            <a:endParaRPr lang="uk-UA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74875"/>
              </p:ext>
            </p:extLst>
          </p:nvPr>
        </p:nvGraphicFramePr>
        <p:xfrm>
          <a:off x="290526" y="2204864"/>
          <a:ext cx="8445625" cy="429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91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Енергоносій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Споживачі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    2021 рік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   2020рік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% підвищення</a:t>
                      </a:r>
                      <a:endParaRPr lang="uk-UA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7947">
                <a:tc rowSpan="4">
                  <a:txBody>
                    <a:bodyPr/>
                    <a:lstStyle/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r>
                        <a:rPr lang="uk-UA" b="1" dirty="0" smtClean="0"/>
                        <a:t>Електрична</a:t>
                      </a:r>
                      <a:r>
                        <a:rPr lang="uk-UA" b="1" baseline="0" dirty="0" smtClean="0"/>
                        <a:t> енергія, </a:t>
                      </a:r>
                      <a:r>
                        <a:rPr lang="uk-UA" b="1" baseline="0" dirty="0" err="1" smtClean="0"/>
                        <a:t>кВт.год</a:t>
                      </a:r>
                      <a:r>
                        <a:rPr lang="uk-UA" b="1" baseline="0" dirty="0" smtClean="0"/>
                        <a:t>.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УЛЯБП, Гараж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3,61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  2,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    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+37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7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Навчальні корпуси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2,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   2,29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    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07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baseline="0" dirty="0" smtClean="0">
                          <a:solidFill>
                            <a:srgbClr val="002060"/>
                          </a:solidFill>
                        </a:rPr>
                        <a:t> житлові будинки</a:t>
                      </a:r>
                      <a:endParaRPr lang="uk-UA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1,68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   1,68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     0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073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Студентські гуртожитки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1,68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     0,9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      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+87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210146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rgbClr val="FF0000"/>
                </a:solidFill>
              </a:rPr>
              <a:t>Аналіз витрат енергоносіїв за </a:t>
            </a:r>
            <a:r>
              <a:rPr lang="uk-UA" sz="3100" b="1" dirty="0" smtClean="0">
                <a:solidFill>
                  <a:srgbClr val="FF0000"/>
                </a:solidFill>
              </a:rPr>
              <a:t>січень 2021 </a:t>
            </a:r>
            <a:r>
              <a:rPr lang="uk-UA" sz="3100" b="1" dirty="0">
                <a:solidFill>
                  <a:srgbClr val="FF0000"/>
                </a:solidFill>
              </a:rPr>
              <a:t>р. у розрахунках на 1</a:t>
            </a:r>
            <a:r>
              <a:rPr lang="en-US" sz="3100" b="1" dirty="0">
                <a:solidFill>
                  <a:srgbClr val="FF0000"/>
                </a:solidFill>
              </a:rPr>
              <a:t> </a:t>
            </a:r>
            <a:r>
              <a:rPr lang="uk-UA" sz="3100" b="1" dirty="0">
                <a:solidFill>
                  <a:srgbClr val="FF0000"/>
                </a:solidFill>
              </a:rPr>
              <a:t>проживаючого в гуртожитках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028192"/>
              </p:ext>
            </p:extLst>
          </p:nvPr>
        </p:nvGraphicFramePr>
        <p:xfrm>
          <a:off x="982663" y="1417638"/>
          <a:ext cx="7167562" cy="461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62" name="Документ" r:id="rId3" imgW="9645792" imgH="6240025" progId="Word.Document.12">
                  <p:embed/>
                </p:oleObj>
              </mc:Choice>
              <mc:Fallback>
                <p:oleObj name="Документ" r:id="rId3" imgW="9645792" imgH="6240025" progId="Word.Document.12">
                  <p:embed/>
                  <p:pic>
                    <p:nvPicPr>
                      <p:cNvPr id="4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417638"/>
                        <a:ext cx="7167562" cy="4618037"/>
                      </a:xfrm>
                      <a:prstGeom prst="rect">
                        <a:avLst/>
                      </a:prstGeom>
                      <a:solidFill>
                        <a:srgbClr val="DCE6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53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січень 2021- 2020рр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47832"/>
              </p:ext>
            </p:extLst>
          </p:nvPr>
        </p:nvGraphicFramePr>
        <p:xfrm>
          <a:off x="179511" y="1340768"/>
          <a:ext cx="8784977" cy="533377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997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48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996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387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23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2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845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smtClean="0"/>
                        <a:t>           </a:t>
                      </a:r>
                      <a:r>
                        <a:rPr lang="uk-UA" baseline="0" dirty="0" err="1" smtClean="0"/>
                        <a:t>кВт.год</a:t>
                      </a:r>
                      <a:r>
                        <a:rPr lang="uk-UA" baseline="0" dirty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1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 </a:t>
                      </a:r>
                      <a:r>
                        <a:rPr lang="uk-UA" dirty="0"/>
                        <a:t>р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 </a:t>
                      </a:r>
                      <a:r>
                        <a:rPr lang="uk-UA" dirty="0"/>
                        <a:t>р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1 ,  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7882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+2534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1,68</a:t>
                      </a:r>
                      <a:endParaRPr lang="uk-UA" sz="18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2 ,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10188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+2512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3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-3440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6946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+244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4 ,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15870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15420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+450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26661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13878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+12783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5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11741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+1946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16424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10566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+5858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51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6 ,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-2363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29087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17709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+11374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3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635386"/>
              </p:ext>
            </p:extLst>
          </p:nvPr>
        </p:nvGraphicFramePr>
        <p:xfrm>
          <a:off x="179511" y="1268760"/>
          <a:ext cx="8784979" cy="5568256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8025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31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3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57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739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2221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3615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7601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</a:t>
                      </a:r>
                      <a:r>
                        <a:rPr lang="uk-UA" dirty="0" err="1"/>
                        <a:t>кВт.год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7 ,  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8780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16992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-8212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14750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15292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-542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7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8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-6480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+3434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9,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16400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-11680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27552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47714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-20162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-42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9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10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26176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-505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42942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+19130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6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11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31508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-8761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38214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28357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+9857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14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№ 12 ,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62940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57420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+5520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105739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51678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+54057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+105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1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Готель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13923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27948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23390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-4558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1,68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2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959183"/>
              </p:ext>
            </p:extLst>
          </p:nvPr>
        </p:nvGraphicFramePr>
        <p:xfrm>
          <a:off x="179509" y="1412776"/>
          <a:ext cx="8784978" cy="504987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997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48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99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38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186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239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523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1112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кВт. год.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03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№1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+780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25930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+4077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+16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</a:t>
                      </a:r>
                      <a:r>
                        <a:rPr lang="en-US" dirty="0" smtClean="0"/>
                        <a:t>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№2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20413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№3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22800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19320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+3480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56731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44412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+12319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+1360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28863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23539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+5324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0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№5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2488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+905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2,</a:t>
                      </a:r>
                      <a:r>
                        <a:rPr lang="en-US" dirty="0" smtClean="0"/>
                        <a:t>49</a:t>
                      </a:r>
                      <a:endParaRPr lang="uk-UA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№6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+150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6689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+924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2,</a:t>
                      </a:r>
                      <a:r>
                        <a:rPr lang="en-US" dirty="0" smtClean="0"/>
                        <a:t>49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2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415626"/>
              </p:ext>
            </p:extLst>
          </p:nvPr>
        </p:nvGraphicFramePr>
        <p:xfrm>
          <a:off x="755576" y="1052735"/>
          <a:ext cx="7602050" cy="57606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76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67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17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505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509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86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860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66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Навчальний корпус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факультет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Всього ламп,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шт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Всього ламп встановлено,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шт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%, встановлених ламп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046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3028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2218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04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№2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1200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880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73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100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№4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3315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1812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45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675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514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76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530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№6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Юридичний ф-т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Ф-т землевпорядкування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В цілому в корпусі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2036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480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b="1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1284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100 (кафедри)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uk-UA" sz="12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63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№7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1182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980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83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7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№7а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</a:rPr>
                        <a:t>886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780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88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74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№9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475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113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7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3328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1836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55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7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№11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1670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1290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77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№12,12а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3648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67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73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566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Військ к-ра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988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1383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380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solidFill>
                            <a:srgbClr val="002060"/>
                          </a:solidFill>
                          <a:effectLst/>
                        </a:rPr>
                        <a:t>341</a:t>
                      </a:r>
                      <a:endParaRPr lang="uk-UA" sz="12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38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77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Навч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200" b="1" dirty="0" err="1">
                          <a:solidFill>
                            <a:srgbClr val="002060"/>
                          </a:solidFill>
                          <a:effectLst/>
                        </a:rPr>
                        <a:t>корп</a:t>
                      </a: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. №17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2060"/>
                          </a:solidFill>
                          <a:effectLst/>
                        </a:rPr>
                        <a:t>540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540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</a:rPr>
                        <a:t>100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uk-UA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433791"/>
            <a:ext cx="8469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Стан заміни </a:t>
            </a:r>
            <a:r>
              <a:rPr kumimoji="0" lang="en-US" alt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LED </a:t>
            </a:r>
            <a:r>
              <a:rPr kumimoji="0" lang="uk-UA" altLang="uk-UA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ламп освітлення в навчальних корпусах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 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07606"/>
              </p:ext>
            </p:extLst>
          </p:nvPr>
        </p:nvGraphicFramePr>
        <p:xfrm>
          <a:off x="179512" y="1412776"/>
          <a:ext cx="8784976" cy="5018605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126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19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63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740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605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853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605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1895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споживання, </a:t>
                      </a:r>
                      <a:r>
                        <a:rPr lang="uk-UA" dirty="0" err="1"/>
                        <a:t>кВт.год</a:t>
                      </a:r>
                      <a:r>
                        <a:rPr lang="uk-UA" dirty="0"/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№7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+1440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+36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13635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+4349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+47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№7а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№8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№9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4478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4735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№10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25760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+3480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64096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53515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+10581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</a:t>
                      </a:r>
                      <a:r>
                        <a:rPr lang="en-US" dirty="0" smtClean="0"/>
                        <a:t>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№11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+2400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25877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18380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+7497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05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 –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770820"/>
              </p:ext>
            </p:extLst>
          </p:nvPr>
        </p:nvGraphicFramePr>
        <p:xfrm>
          <a:off x="179510" y="1218707"/>
          <a:ext cx="8784978" cy="502813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614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80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076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063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431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b="1" dirty="0"/>
                        <a:t>   Фактичне споживання, </a:t>
                      </a:r>
                      <a:r>
                        <a:rPr lang="uk-UA" b="1" dirty="0" err="1"/>
                        <a:t>кВт.год</a:t>
                      </a:r>
                      <a:r>
                        <a:rPr lang="uk-UA" b="1" dirty="0"/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b="1" dirty="0"/>
                        <a:t>Вартість споживання,</a:t>
                      </a:r>
                      <a:r>
                        <a:rPr lang="uk-UA" b="1" baseline="0" dirty="0"/>
                        <a:t> грн.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2021р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2020р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№12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24553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-18233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-72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56441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-40716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</a:t>
                      </a:r>
                      <a:r>
                        <a:rPr lang="ru-RU" sz="1400" b="1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15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+1270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10891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+4058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+37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№17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+200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22294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+2157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+11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МТД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-231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-74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Дендросад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+5000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19109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+12949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+210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66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Стайня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15276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+8774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38010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14946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+23064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+154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3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021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2020рр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42225"/>
              </p:ext>
            </p:extLst>
          </p:nvPr>
        </p:nvGraphicFramePr>
        <p:xfrm>
          <a:off x="179515" y="1412776"/>
          <a:ext cx="8784974" cy="508514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561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225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35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319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797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431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034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034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034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b="1" dirty="0"/>
                        <a:t>   Фактичне споживання,</a:t>
                      </a:r>
                      <a:r>
                        <a:rPr lang="uk-UA" b="1" baseline="0" dirty="0"/>
                        <a:t> </a:t>
                      </a:r>
                      <a:r>
                        <a:rPr lang="uk-UA" b="1" baseline="0" dirty="0" err="1"/>
                        <a:t>кВт.год</a:t>
                      </a:r>
                      <a:r>
                        <a:rPr lang="uk-UA" b="1" baseline="0" dirty="0"/>
                        <a:t>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b="1" dirty="0"/>
                        <a:t>Вартість споживання,</a:t>
                      </a:r>
                      <a:r>
                        <a:rPr lang="uk-UA" b="1" baseline="0" dirty="0"/>
                        <a:t> грн.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2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2021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2020р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Сльськогосп.пр.ж.б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-4283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33722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26527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+7195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+27</a:t>
                      </a:r>
                      <a:endParaRPr lang="uk-UA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,68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Їдальня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-9410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15426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35883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-20457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Гараж,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Новосілки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10498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7574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+2924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33562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19942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+13620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Гуртожиток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№ 13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31360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29920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+1440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52684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26928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+25756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7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Лабораторія</a:t>
                      </a:r>
                      <a:r>
                        <a:rPr lang="ru-RU" sz="1400" b="1" baseline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якості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50555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37792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+12763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161624</a:t>
                      </a:r>
                      <a:endParaRPr lang="uk-UA" sz="1600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99511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+62113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Підкачка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-10200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33839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54710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-20871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електричної енергії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 2021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2020р.р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27635"/>
              </p:ext>
            </p:extLst>
          </p:nvPr>
        </p:nvGraphicFramePr>
        <p:xfrm>
          <a:off x="251518" y="1412776"/>
          <a:ext cx="8712969" cy="5301417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011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11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111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88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993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076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07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r>
                        <a:rPr lang="uk-UA" sz="1400" b="1" baseline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b="1" dirty="0"/>
                        <a:t>   Фактичне </a:t>
                      </a:r>
                      <a:r>
                        <a:rPr lang="uk-UA" b="1" dirty="0" smtClean="0"/>
                        <a:t>споживання,</a:t>
                      </a:r>
                    </a:p>
                    <a:p>
                      <a:r>
                        <a:rPr lang="uk-UA" b="1" dirty="0" smtClean="0"/>
                        <a:t>        </a:t>
                      </a:r>
                      <a:r>
                        <a:rPr lang="uk-UA" b="1" dirty="0" err="1" smtClean="0"/>
                        <a:t>кВт.год</a:t>
                      </a:r>
                      <a:r>
                        <a:rPr lang="uk-UA" b="1" dirty="0" smtClean="0"/>
                        <a:t>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b="1" dirty="0"/>
                        <a:t>Вартість споживання,</a:t>
                      </a:r>
                      <a:r>
                        <a:rPr lang="uk-UA" b="1" baseline="0" dirty="0"/>
                        <a:t> </a:t>
                      </a:r>
                      <a:r>
                        <a:rPr lang="uk-UA" b="1" baseline="0" dirty="0" smtClean="0"/>
                        <a:t> грн</a:t>
                      </a:r>
                      <a:r>
                        <a:rPr lang="uk-UA" b="1" baseline="0" dirty="0"/>
                        <a:t>.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2021р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  <a:p>
                      <a:r>
                        <a:rPr lang="uk-UA" b="1" dirty="0" smtClean="0"/>
                        <a:t>2020р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кВт.год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Буд.побуту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-1060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-57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1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Ж.Б.Ген.Род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3а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43000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16417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+26583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+162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72240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27580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+44660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+162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chemeClr val="tx1"/>
                          </a:solidFill>
                        </a:rPr>
                        <a:t>1,68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Військова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кафедра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-130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6399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+188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Парковка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0" lang="uk-UA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Кафедра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бжіл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4086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+3703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+967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10166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+9286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+1055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2,</a:t>
                      </a:r>
                      <a:r>
                        <a:rPr lang="en-US" dirty="0" smtClean="0"/>
                        <a:t>49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Всього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570212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604481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-34269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-6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1250116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1004050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+246066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49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244827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             </a:t>
            </a:r>
            <a:r>
              <a:rPr lang="uk-UA" sz="4400" b="1" dirty="0" smtClean="0">
                <a:solidFill>
                  <a:srgbClr val="C00000"/>
                </a:solidFill>
              </a:rPr>
              <a:t>Витрати </a:t>
            </a:r>
            <a:r>
              <a:rPr lang="uk-UA" sz="4000" b="1" dirty="0" smtClean="0">
                <a:solidFill>
                  <a:srgbClr val="C00000"/>
                </a:solidFill>
              </a:rPr>
              <a:t>газу</a:t>
            </a:r>
          </a:p>
          <a:p>
            <a:pPr marL="0" indent="0">
              <a:buNone/>
            </a:pPr>
            <a:r>
              <a:rPr lang="uk-UA" sz="1800" dirty="0">
                <a:solidFill>
                  <a:srgbClr val="002060"/>
                </a:solidFill>
              </a:rPr>
              <a:t> </a:t>
            </a:r>
            <a:r>
              <a:rPr lang="uk-UA" sz="1800" dirty="0" smtClean="0">
                <a:solidFill>
                  <a:srgbClr val="002060"/>
                </a:solidFill>
              </a:rPr>
              <a:t>                               </a:t>
            </a:r>
            <a:r>
              <a:rPr lang="uk-UA" sz="2000" b="1" dirty="0" smtClean="0">
                <a:solidFill>
                  <a:srgbClr val="002060"/>
                </a:solidFill>
              </a:rPr>
              <a:t>(Період обліку з 1.01. по 31.01)</a:t>
            </a:r>
          </a:p>
          <a:p>
            <a:pPr marL="0" indent="0">
              <a:buNone/>
            </a:pPr>
            <a:endParaRPr lang="uk-UA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uk-UA" sz="3600" dirty="0" smtClean="0">
                <a:solidFill>
                  <a:srgbClr val="002060"/>
                </a:solidFill>
              </a:rPr>
              <a:t>        Тарифи на газопостачання</a:t>
            </a:r>
            <a:endParaRPr lang="uk-UA" sz="3600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23527" y="2708919"/>
          <a:ext cx="8640960" cy="3816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68345"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2060"/>
                          </a:solidFill>
                        </a:rPr>
                        <a:t>Енергоносій</a:t>
                      </a:r>
                      <a:endParaRPr lang="uk-UA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2060"/>
                          </a:solidFill>
                        </a:rPr>
                        <a:t>Споживач</a:t>
                      </a:r>
                      <a:endParaRPr lang="uk-UA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2060"/>
                          </a:solidFill>
                        </a:rPr>
                        <a:t>2021</a:t>
                      </a:r>
                      <a:r>
                        <a:rPr lang="uk-UA" sz="2000" b="1" baseline="0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r>
                        <a:rPr lang="uk-UA" sz="2000" b="1" baseline="0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2060"/>
                          </a:solidFill>
                        </a:rPr>
                        <a:t>% підвищення</a:t>
                      </a:r>
                      <a:endParaRPr lang="uk-UA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4041">
                <a:tc rowSpan="2">
                  <a:txBody>
                    <a:bodyPr/>
                    <a:lstStyle/>
                    <a:p>
                      <a:r>
                        <a:rPr lang="uk-UA" sz="2000" b="1" dirty="0" smtClean="0"/>
                        <a:t>  </a:t>
                      </a:r>
                    </a:p>
                    <a:p>
                      <a:r>
                        <a:rPr lang="uk-UA" sz="2000" b="1" dirty="0" smtClean="0"/>
                        <a:t>      Газ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err="1" smtClean="0"/>
                        <a:t>Студ.гуртожитки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/>
                        <a:t>9</a:t>
                      </a:r>
                      <a:r>
                        <a:rPr lang="uk-UA" sz="3600" b="1" dirty="0" smtClean="0"/>
                        <a:t>.87</a:t>
                      </a:r>
                      <a:endParaRPr lang="uk-UA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chemeClr val="tx1"/>
                          </a:solidFill>
                        </a:rPr>
                        <a:t>5,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uk-UA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>
                          <a:solidFill>
                            <a:srgbClr val="C00000"/>
                          </a:solidFill>
                        </a:rPr>
                        <a:t>+67</a:t>
                      </a:r>
                      <a:endParaRPr lang="uk-UA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404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 err="1" smtClean="0"/>
                        <a:t>Навч</a:t>
                      </a:r>
                      <a:r>
                        <a:rPr lang="uk-UA" sz="2000" b="1" dirty="0" smtClean="0"/>
                        <a:t>. корпуси</a:t>
                      </a:r>
                      <a:endParaRPr lang="uk-U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/>
                        <a:t>7.33</a:t>
                      </a:r>
                      <a:endParaRPr lang="uk-UA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9,49</a:t>
                      </a:r>
                      <a:endParaRPr lang="uk-UA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dirty="0" smtClean="0"/>
                        <a:t>-23</a:t>
                      </a:r>
                      <a:endParaRPr lang="uk-UA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6" y="-21703"/>
            <a:ext cx="8856984" cy="864266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rgbClr val="FF0000"/>
                </a:solidFill>
              </a:rPr>
              <a:t>Аналіз витрат енергоносіїв </a:t>
            </a:r>
            <a:r>
              <a:rPr lang="uk-UA" sz="2000" b="1" dirty="0" smtClean="0">
                <a:solidFill>
                  <a:srgbClr val="FF0000"/>
                </a:solidFill>
              </a:rPr>
              <a:t>за січень 2021 </a:t>
            </a:r>
            <a:r>
              <a:rPr lang="uk-UA" sz="2000" b="1" dirty="0">
                <a:solidFill>
                  <a:srgbClr val="FF0000"/>
                </a:solidFill>
              </a:rPr>
              <a:t>р. у розрахунках на 1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uk-UA" sz="2000" b="1" dirty="0">
                <a:solidFill>
                  <a:srgbClr val="FF0000"/>
                </a:solidFill>
              </a:rPr>
              <a:t>проживаючого в гуртожитках</a:t>
            </a:r>
            <a:endParaRPr lang="uk-UA" sz="3200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730873"/>
              </p:ext>
            </p:extLst>
          </p:nvPr>
        </p:nvGraphicFramePr>
        <p:xfrm>
          <a:off x="182465" y="1052736"/>
          <a:ext cx="8505825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Документ" r:id="rId4" imgW="7775199" imgH="6193733" progId="Word.Document.12">
                  <p:embed/>
                </p:oleObj>
              </mc:Choice>
              <mc:Fallback>
                <p:oleObj name="Документ" r:id="rId4" imgW="7775199" imgH="6193733" progId="Word.Document.1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65" y="1052736"/>
                        <a:ext cx="8505825" cy="5184576"/>
                      </a:xfrm>
                      <a:prstGeom prst="rect">
                        <a:avLst/>
                      </a:prstGeom>
                      <a:solidFill>
                        <a:srgbClr val="DCE6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7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газу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2020р.р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79510" y="1124744"/>
          <a:ext cx="8712973" cy="5018605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4376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66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2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42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242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88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6097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1934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1934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9193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споживання</a:t>
                      </a:r>
                      <a:r>
                        <a:rPr lang="uk-UA" dirty="0" smtClean="0"/>
                        <a:t>,  </a:t>
                      </a:r>
                      <a:r>
                        <a:rPr lang="uk-UA" dirty="0"/>
                        <a:t>куб. м.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2021р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1 .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1 ,  м</a:t>
                      </a:r>
                      <a:r>
                        <a:rPr lang="uk-UA" sz="1400" b="0" baseline="30000" dirty="0"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.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75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11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+64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+581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740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+676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+1056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9.87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2 , м</a:t>
                      </a:r>
                      <a:r>
                        <a:rPr lang="uk-UA" sz="1400" b="0" baseline="30000" dirty="0"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54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+186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533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+363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+213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9.87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3 , м</a:t>
                      </a:r>
                      <a:r>
                        <a:rPr lang="uk-UA" sz="1400" b="0" baseline="300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+83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+122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1491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399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+1092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+273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9.87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4 , м</a:t>
                      </a:r>
                      <a:r>
                        <a:rPr lang="uk-UA" sz="1400" b="0" baseline="30000" dirty="0"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+35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+53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987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384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+603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+157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9.87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5 , м</a:t>
                      </a:r>
                      <a:r>
                        <a:rPr lang="uk-UA" sz="1400" b="0" baseline="300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335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381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-46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-13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3308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2235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+1073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+48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9.87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6 , м</a:t>
                      </a:r>
                      <a:r>
                        <a:rPr lang="uk-UA" sz="1400" b="0" baseline="300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305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496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-191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-39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3011</a:t>
                      </a:r>
                      <a:endParaRPr lang="uk-UA" dirty="0"/>
                    </a:p>
                  </a:txBody>
                  <a:tcPr marL="9525" marR="9525" marT="9525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2899</a:t>
                      </a:r>
                      <a:endParaRPr lang="uk-UA" dirty="0"/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+112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+4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9.87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5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6108" y="89471"/>
            <a:ext cx="8640960" cy="648072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газу НУБіП України</a:t>
            </a:r>
            <a:r>
              <a:rPr lang="ru-RU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за </a:t>
            </a:r>
            <a:r>
              <a:rPr lang="uk-UA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18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січень 2021-2020р.р</a:t>
            </a:r>
            <a:r>
              <a:rPr lang="uk-UA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1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539552" y="476671"/>
          <a:ext cx="8397516" cy="624822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621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2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47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00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22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821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803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46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5630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5630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44703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sz="1600" b="1" dirty="0"/>
                        <a:t>   Фактичне </a:t>
                      </a:r>
                      <a:r>
                        <a:rPr lang="uk-UA" sz="1600" b="1" dirty="0" smtClean="0"/>
                        <a:t>споживання</a:t>
                      </a:r>
                      <a:r>
                        <a:rPr lang="en-US" sz="1600" b="1" dirty="0" smtClean="0"/>
                        <a:t>,</a:t>
                      </a:r>
                      <a:r>
                        <a:rPr lang="uk-UA" sz="1600" b="1" baseline="0" dirty="0" err="1" smtClean="0"/>
                        <a:t>куб.м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600" b="1" dirty="0"/>
                        <a:t>Вартість споживання,</a:t>
                      </a:r>
                      <a:r>
                        <a:rPr lang="uk-UA" sz="1600" b="1" baseline="0" dirty="0"/>
                        <a:t> грн.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5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600" b="1" dirty="0"/>
                    </a:p>
                    <a:p>
                      <a:r>
                        <a:rPr lang="uk-UA" sz="1600" b="1" dirty="0" smtClean="0"/>
                        <a:t>2021р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600" b="1" dirty="0"/>
                    </a:p>
                    <a:p>
                      <a:r>
                        <a:rPr lang="uk-UA" sz="1600" b="1" dirty="0" smtClean="0"/>
                        <a:t>2020р</a:t>
                      </a:r>
                      <a:endParaRPr lang="uk-UA" sz="16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2021р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1.куб.м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8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№ 7 ,  м</a:t>
                      </a:r>
                      <a:r>
                        <a:rPr lang="uk-UA" sz="1400" b="1" baseline="30000" dirty="0"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. 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139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214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-75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-35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1372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1255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+117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+9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/>
                        <a:t>9.87</a:t>
                      </a:r>
                    </a:p>
                    <a:p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№ 8 , м</a:t>
                      </a:r>
                      <a:r>
                        <a:rPr lang="uk-UA" sz="1400" b="1" baseline="30000" dirty="0"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149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173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-24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-14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1471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1015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+456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+44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/>
                        <a:t>9.87</a:t>
                      </a:r>
                    </a:p>
                    <a:p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8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Гуртожиток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№9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224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255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-31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-12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2212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1496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+716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+48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/>
                        <a:t>9.87</a:t>
                      </a:r>
                    </a:p>
                    <a:p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8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10, м</a:t>
                      </a:r>
                      <a:r>
                        <a:rPr lang="uk-UA" sz="1400" b="1" baseline="300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187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66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+121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+183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1846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387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+1459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+377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/>
                        <a:t>9.87</a:t>
                      </a:r>
                    </a:p>
                    <a:p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87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</a:rPr>
                        <a:t>Пасіка, м</a:t>
                      </a:r>
                      <a:r>
                        <a:rPr lang="uk-UA" sz="1400" b="1" baseline="30000" dirty="0">
                          <a:latin typeface="Arial Narrow" panose="020B0606020202030204" pitchFamily="34" charset="0"/>
                        </a:rPr>
                        <a:t>3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1884</a:t>
                      </a:r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1757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+127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+7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13810</a:t>
                      </a:r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16690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-2880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-17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7.33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8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Немішаєво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385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3136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Гараж (Новосілки)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7694</a:t>
                      </a:r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7770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53399</a:t>
                      </a:r>
                      <a:endParaRPr lang="uk-UA" sz="18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73808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-20409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-28</a:t>
                      </a:r>
                      <a:endParaRPr lang="uk-UA" sz="18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7.33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87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Лабор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якості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15228</a:t>
                      </a:r>
                      <a:endParaRPr lang="uk-UA" sz="14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11912</a:t>
                      </a:r>
                      <a:endParaRPr lang="uk-UA" sz="14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rgbClr val="C00000"/>
                          </a:solidFill>
                        </a:rPr>
                        <a:t>+3316</a:t>
                      </a:r>
                      <a:endParaRPr lang="uk-UA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rgbClr val="C00000"/>
                          </a:solidFill>
                        </a:rPr>
                        <a:t>+28</a:t>
                      </a:r>
                      <a:endParaRPr lang="uk-UA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111625</a:t>
                      </a:r>
                      <a:endParaRPr lang="uk-UA" sz="14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113154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-1529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7.33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2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10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+5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+100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73</a:t>
                      </a:r>
                      <a:endParaRPr lang="uk-UA" sz="2000" b="1" dirty="0"/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47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+26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+55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/>
                        <a:t>7.33</a:t>
                      </a:r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87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Всього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26535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23585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solidFill>
                            <a:srgbClr val="C00000"/>
                          </a:solidFill>
                        </a:rPr>
                        <a:t>+2950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197882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217142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solidFill>
                            <a:srgbClr val="C00000"/>
                          </a:solidFill>
                        </a:rPr>
                        <a:t>-19260</a:t>
                      </a:r>
                      <a:endParaRPr lang="uk-UA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-9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1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7384"/>
            <a:ext cx="930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31627"/>
              </p:ext>
            </p:extLst>
          </p:nvPr>
        </p:nvGraphicFramePr>
        <p:xfrm>
          <a:off x="539552" y="1027503"/>
          <a:ext cx="8208912" cy="5670814"/>
        </p:xfrm>
        <a:graphic>
          <a:graphicData uri="http://schemas.openxmlformats.org/drawingml/2006/table">
            <a:tbl>
              <a:tblPr/>
              <a:tblGrid>
                <a:gridCol w="40184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904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86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3200" b="1" dirty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Р І К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ВАРТІСТЬ</a:t>
                      </a:r>
                      <a:r>
                        <a:rPr lang="uk-UA" sz="2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ЕНЕРГОНОСІЇВ,</a:t>
                      </a:r>
                      <a:r>
                        <a:rPr lang="uk-UA" sz="36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4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2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ТИС.</a:t>
                      </a: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2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ГРН</a:t>
                      </a:r>
                      <a:r>
                        <a:rPr lang="en-US" sz="2000" b="1" baseline="0" dirty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.</a:t>
                      </a:r>
                      <a:endParaRPr lang="uk-UA" sz="2000" b="1" dirty="0">
                        <a:solidFill>
                          <a:srgbClr val="00206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836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3200" b="1" kern="1200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 </a:t>
                      </a:r>
                      <a:endParaRPr lang="uk-UA" sz="3200" b="1" kern="1200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kern="1200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37726,8</a:t>
                      </a:r>
                    </a:p>
                    <a:p>
                      <a:pPr algn="ctr"/>
                      <a:r>
                        <a:rPr lang="uk-UA" sz="2000" b="1" kern="1200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(за 1 місяць</a:t>
                      </a:r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5783,6</a:t>
                      </a:r>
                      <a:r>
                        <a:rPr lang="uk-UA" sz="2000" b="1" kern="1200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)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1137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</a:t>
                      </a:r>
                      <a:r>
                        <a:rPr lang="uk-UA" sz="320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9</a:t>
                      </a:r>
                      <a:endParaRPr lang="uk-UA" sz="320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200" b="1" baseline="0" dirty="0" smtClean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37333,4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(за 1 місяць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6530,7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)</a:t>
                      </a:r>
                    </a:p>
                    <a:p>
                      <a:pPr algn="ctr"/>
                      <a:endParaRPr lang="uk-UA" sz="3200" b="1" baseline="0" dirty="0" smtClean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30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440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440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400" b="1" dirty="0" smtClean="0">
                          <a:solidFill>
                            <a:srgbClr val="00206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29019,6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(за 1 місяць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4913,3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)</a:t>
                      </a:r>
                    </a:p>
                    <a:p>
                      <a:pPr algn="ctr"/>
                      <a:endParaRPr lang="uk-UA" sz="4400" b="1" dirty="0" smtClean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14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44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440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(за 1 місяць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)</a:t>
                      </a:r>
                    </a:p>
                    <a:p>
                      <a:pPr algn="ctr"/>
                      <a:r>
                        <a:rPr lang="uk-UA" sz="4000" b="1" dirty="0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5200,8</a:t>
                      </a:r>
                      <a:endParaRPr lang="uk-UA" sz="4000" b="1" dirty="0" smtClean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Заголовок 1"/>
          <p:cNvSpPr txBox="1">
            <a:spLocks noChangeArrowheads="1"/>
          </p:cNvSpPr>
          <p:nvPr/>
        </p:nvSpPr>
        <p:spPr>
          <a:xfrm>
            <a:off x="1043608" y="224233"/>
            <a:ext cx="7704856" cy="72945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2400" b="1" dirty="0">
                <a:solidFill>
                  <a:srgbClr val="1F497D"/>
                </a:solidFill>
              </a:rPr>
              <a:t> </a:t>
            </a:r>
            <a:r>
              <a:rPr lang="uk-UA" altLang="uk-UA" sz="2000" b="1" dirty="0">
                <a:solidFill>
                  <a:srgbClr val="002060"/>
                </a:solidFill>
              </a:rPr>
              <a:t>ПОРІВНЯННЯ </a:t>
            </a:r>
            <a:r>
              <a:rPr lang="uk-UA" altLang="uk-UA" sz="2000" b="1" dirty="0" smtClean="0">
                <a:solidFill>
                  <a:srgbClr val="002060"/>
                </a:solidFill>
              </a:rPr>
              <a:t>ФАКТИЧНОЇ ВАРТОСТІ </a:t>
            </a:r>
            <a:r>
              <a:rPr lang="uk-UA" altLang="uk-UA" sz="2000" b="1" dirty="0">
                <a:solidFill>
                  <a:srgbClr val="002060"/>
                </a:solidFill>
              </a:rPr>
              <a:t>СПОЖИВАННЯ ЕНЕРГОНОСІЇВ </a:t>
            </a:r>
          </a:p>
          <a:p>
            <a:pPr algn="ctr"/>
            <a:r>
              <a:rPr lang="uk-UA" altLang="uk-UA" sz="2000" b="1" dirty="0">
                <a:solidFill>
                  <a:srgbClr val="002060"/>
                </a:solidFill>
              </a:rPr>
              <a:t> </a:t>
            </a:r>
            <a:r>
              <a:rPr lang="uk-UA" altLang="uk-UA" sz="2800" b="1" dirty="0">
                <a:solidFill>
                  <a:srgbClr val="FF0000"/>
                </a:solidFill>
              </a:rPr>
              <a:t>за </a:t>
            </a:r>
            <a:r>
              <a:rPr lang="uk-UA" altLang="uk-UA" sz="2800" b="1" dirty="0" smtClean="0">
                <a:solidFill>
                  <a:srgbClr val="FF0000"/>
                </a:solidFill>
              </a:rPr>
              <a:t>201</a:t>
            </a:r>
            <a:r>
              <a:rPr lang="uk-UA" altLang="uk-UA" sz="2800" b="1" dirty="0">
                <a:solidFill>
                  <a:srgbClr val="FF0000"/>
                </a:solidFill>
              </a:rPr>
              <a:t>8</a:t>
            </a:r>
            <a:r>
              <a:rPr lang="en-US" altLang="uk-UA" sz="2800" b="1" dirty="0" smtClean="0">
                <a:solidFill>
                  <a:srgbClr val="FF0000"/>
                </a:solidFill>
              </a:rPr>
              <a:t>-</a:t>
            </a:r>
            <a:r>
              <a:rPr lang="uk-UA" altLang="uk-UA" sz="2800" b="1" dirty="0" smtClean="0">
                <a:solidFill>
                  <a:srgbClr val="FF0000"/>
                </a:solidFill>
              </a:rPr>
              <a:t>20</a:t>
            </a:r>
            <a:r>
              <a:rPr lang="en-US" altLang="uk-UA" sz="2800" b="1" dirty="0" smtClean="0">
                <a:solidFill>
                  <a:srgbClr val="FF0000"/>
                </a:solidFill>
              </a:rPr>
              <a:t>2</a:t>
            </a:r>
            <a:r>
              <a:rPr lang="uk-UA" altLang="uk-UA" sz="2800" b="1" dirty="0" smtClean="0">
                <a:solidFill>
                  <a:srgbClr val="FF0000"/>
                </a:solidFill>
              </a:rPr>
              <a:t>1 роки</a:t>
            </a:r>
            <a:endParaRPr lang="uk-UA" altLang="uk-U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96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-387424"/>
            <a:ext cx="849694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endParaRPr lang="uk-UA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ЗАВДАННЯ </a:t>
            </a:r>
          </a:p>
          <a:p>
            <a:pPr algn="ctr"/>
            <a:r>
              <a:rPr lang="uk-UA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проекту</a:t>
            </a:r>
          </a:p>
          <a:p>
            <a:pPr algn="ctr"/>
            <a:r>
              <a:rPr lang="uk-UA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«енергоефективність»</a:t>
            </a:r>
          </a:p>
          <a:p>
            <a:pPr algn="ctr"/>
            <a:r>
              <a:rPr lang="uk-UA" sz="5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 202</a:t>
            </a: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рік</a:t>
            </a:r>
          </a:p>
          <a:p>
            <a:pPr algn="ctr"/>
            <a:r>
              <a:rPr lang="uk-UA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172819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uk-UA" sz="4400" b="1" dirty="0" smtClean="0">
                <a:solidFill>
                  <a:srgbClr val="C00000"/>
                </a:solidFill>
              </a:rPr>
              <a:t>Витрати холодної води 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                                    (</a:t>
            </a:r>
            <a:r>
              <a:rPr lang="uk-UA" sz="1800" b="1" dirty="0" smtClean="0">
                <a:solidFill>
                  <a:srgbClr val="002060"/>
                </a:solidFill>
              </a:rPr>
              <a:t>період  обліку з </a:t>
            </a:r>
            <a:r>
              <a:rPr lang="en-US" sz="1800" b="1" dirty="0" smtClean="0">
                <a:solidFill>
                  <a:srgbClr val="002060"/>
                </a:solidFill>
              </a:rPr>
              <a:t>04</a:t>
            </a:r>
            <a:r>
              <a:rPr lang="uk-UA" sz="1800" b="1" dirty="0" smtClean="0">
                <a:solidFill>
                  <a:srgbClr val="002060"/>
                </a:solidFill>
              </a:rPr>
              <a:t>.12 по </a:t>
            </a:r>
            <a:r>
              <a:rPr lang="en-US" sz="1800" b="1" dirty="0" smtClean="0">
                <a:solidFill>
                  <a:srgbClr val="002060"/>
                </a:solidFill>
              </a:rPr>
              <a:t>30</a:t>
            </a:r>
            <a:r>
              <a:rPr lang="uk-UA" sz="1800" b="1" dirty="0" smtClean="0">
                <a:solidFill>
                  <a:srgbClr val="002060"/>
                </a:solidFill>
              </a:rPr>
              <a:t>.</a:t>
            </a:r>
            <a:r>
              <a:rPr lang="en-US" sz="1800" b="1" dirty="0" smtClean="0">
                <a:solidFill>
                  <a:srgbClr val="002060"/>
                </a:solidFill>
              </a:rPr>
              <a:t>12</a:t>
            </a:r>
            <a:r>
              <a:rPr lang="uk-UA" sz="1800" b="1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uk-UA" sz="1800" dirty="0">
                <a:solidFill>
                  <a:srgbClr val="C00000"/>
                </a:solidFill>
              </a:rPr>
              <a:t> </a:t>
            </a:r>
            <a:r>
              <a:rPr lang="uk-UA" sz="1800" dirty="0" smtClean="0">
                <a:solidFill>
                  <a:srgbClr val="C00000"/>
                </a:solidFill>
              </a:rPr>
              <a:t>             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          </a:t>
            </a:r>
            <a:r>
              <a:rPr lang="uk-UA" sz="1800" dirty="0" smtClean="0">
                <a:solidFill>
                  <a:srgbClr val="C00000"/>
                </a:solidFill>
              </a:rPr>
              <a:t>   </a:t>
            </a:r>
            <a:r>
              <a:rPr lang="uk-UA" sz="1800" b="1" dirty="0" smtClean="0">
                <a:solidFill>
                  <a:srgbClr val="7030A0"/>
                </a:solidFill>
              </a:rPr>
              <a:t>ТАРИФИ НА ВОДОПОСТАЧАННЯ ТА ВОДОВІДВЕДЕННЯ</a:t>
            </a:r>
            <a:endParaRPr lang="uk-UA" sz="1800" b="1" dirty="0">
              <a:solidFill>
                <a:srgbClr val="7030A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76540"/>
              </p:ext>
            </p:extLst>
          </p:nvPr>
        </p:nvGraphicFramePr>
        <p:xfrm>
          <a:off x="395536" y="1988841"/>
          <a:ext cx="8301605" cy="4121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3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0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60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03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603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155501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Енергоносії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Споживач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 рік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% підвищення</a:t>
                      </a:r>
                      <a:endParaRPr lang="uk-UA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8017">
                <a:tc rowSpan="4">
                  <a:txBody>
                    <a:bodyPr/>
                    <a:lstStyle/>
                    <a:p>
                      <a:endParaRPr lang="uk-UA" b="1" dirty="0" smtClean="0"/>
                    </a:p>
                    <a:p>
                      <a:endParaRPr lang="uk-UA" b="1" dirty="0" smtClean="0"/>
                    </a:p>
                    <a:p>
                      <a:r>
                        <a:rPr lang="uk-UA" b="1" dirty="0" err="1" smtClean="0"/>
                        <a:t>Водопоста</a:t>
                      </a:r>
                      <a:r>
                        <a:rPr lang="uk-UA" b="1" dirty="0" smtClean="0"/>
                        <a:t>-</a:t>
                      </a:r>
                    </a:p>
                    <a:p>
                      <a:r>
                        <a:rPr lang="uk-UA" b="1" dirty="0" err="1" smtClean="0"/>
                        <a:t>чання</a:t>
                      </a:r>
                      <a:r>
                        <a:rPr lang="uk-UA" b="1" dirty="0" smtClean="0"/>
                        <a:t>, </a:t>
                      </a:r>
                      <a:r>
                        <a:rPr lang="uk-UA" b="1" dirty="0" err="1" smtClean="0"/>
                        <a:t>куб.м</a:t>
                      </a:r>
                      <a:r>
                        <a:rPr lang="uk-UA" b="1" dirty="0" smtClean="0"/>
                        <a:t>.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Водопостачання</a:t>
                      </a:r>
                      <a:r>
                        <a:rPr lang="uk-UA" sz="1400" b="1" baseline="0" dirty="0" smtClean="0"/>
                        <a:t> </a:t>
                      </a:r>
                      <a:r>
                        <a:rPr lang="uk-UA" sz="1400" b="1" baseline="0" dirty="0" err="1" smtClean="0"/>
                        <a:t>студ.гуртож</a:t>
                      </a:r>
                      <a:r>
                        <a:rPr lang="uk-UA" sz="1400" b="1" baseline="0" dirty="0" smtClean="0"/>
                        <a:t>. та </a:t>
                      </a:r>
                      <a:r>
                        <a:rPr lang="uk-UA" sz="1400" b="1" baseline="0" dirty="0" err="1" smtClean="0"/>
                        <a:t>навч.корпусів</a:t>
                      </a:r>
                      <a:endParaRPr lang="uk-U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,44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1,83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801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Водовідведення </a:t>
                      </a:r>
                      <a:r>
                        <a:rPr lang="uk-UA" sz="1400" b="1" dirty="0" err="1" smtClean="0"/>
                        <a:t>студ</a:t>
                      </a:r>
                      <a:r>
                        <a:rPr lang="uk-UA" sz="1400" b="1" dirty="0" smtClean="0"/>
                        <a:t>. </a:t>
                      </a:r>
                      <a:r>
                        <a:rPr lang="uk-UA" sz="1400" b="1" dirty="0" err="1" smtClean="0"/>
                        <a:t>гуртож</a:t>
                      </a:r>
                      <a:r>
                        <a:rPr lang="uk-UA" sz="1400" b="1" dirty="0" smtClean="0"/>
                        <a:t>. та </a:t>
                      </a:r>
                      <a:r>
                        <a:rPr lang="uk-UA" sz="1400" b="1" dirty="0" err="1" smtClean="0"/>
                        <a:t>навч</a:t>
                      </a:r>
                      <a:r>
                        <a:rPr lang="uk-UA" sz="1400" b="1" dirty="0" smtClean="0"/>
                        <a:t>. корпусів</a:t>
                      </a:r>
                      <a:endParaRPr lang="uk-U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12,04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9,2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31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484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Водопостачання гуртожитку № 13</a:t>
                      </a:r>
                      <a:endParaRPr lang="uk-U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14,5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+30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484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Водовідведення гуртожитку № 13</a:t>
                      </a:r>
                      <a:endParaRPr lang="uk-U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12,2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12,2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13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928" y="404664"/>
            <a:ext cx="8456992" cy="1368152"/>
          </a:xfrm>
        </p:spPr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b="1" dirty="0">
                <a:solidFill>
                  <a:srgbClr val="C00000"/>
                </a:solidFill>
              </a:rPr>
              <a:t>Опалення та </a:t>
            </a:r>
            <a:r>
              <a:rPr lang="uk-UA" b="1" dirty="0" smtClean="0">
                <a:solidFill>
                  <a:srgbClr val="C00000"/>
                </a:solidFill>
              </a:rPr>
              <a:t>гаряче водопостачання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964" y="836712"/>
            <a:ext cx="8229600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400" b="1" dirty="0" smtClean="0"/>
              <a:t>  </a:t>
            </a:r>
          </a:p>
          <a:p>
            <a:pPr marL="0" indent="0" algn="just">
              <a:buNone/>
            </a:pPr>
            <a:r>
              <a:rPr lang="uk-UA" sz="2000" b="1" dirty="0" smtClean="0"/>
              <a:t>   Забезпечити виготовлення енергетичних паспортів будівель університету</a:t>
            </a:r>
            <a:r>
              <a:rPr lang="uk-UA" sz="2800" b="1" dirty="0" smtClean="0">
                <a:solidFill>
                  <a:srgbClr val="00B050"/>
                </a:solidFill>
              </a:rPr>
              <a:t> (</a:t>
            </a:r>
            <a:r>
              <a:rPr lang="uk-UA" sz="2000" b="1" dirty="0" smtClean="0">
                <a:solidFill>
                  <a:srgbClr val="00B050"/>
                </a:solidFill>
              </a:rPr>
              <a:t>Відповідальні   Іщенко В.В. </a:t>
            </a:r>
            <a:r>
              <a:rPr lang="uk-UA" sz="2000" b="1" dirty="0" err="1" smtClean="0">
                <a:solidFill>
                  <a:srgbClr val="00B050"/>
                </a:solidFill>
              </a:rPr>
              <a:t>Виштак</a:t>
            </a:r>
            <a:r>
              <a:rPr lang="uk-UA" sz="2000" b="1" dirty="0" smtClean="0">
                <a:solidFill>
                  <a:srgbClr val="00B050"/>
                </a:solidFill>
              </a:rPr>
              <a:t> </a:t>
            </a:r>
            <a:r>
              <a:rPr lang="uk-UA" sz="2000" b="1" dirty="0" err="1" smtClean="0">
                <a:solidFill>
                  <a:srgbClr val="00B050"/>
                </a:solidFill>
              </a:rPr>
              <a:t>П.М.,Каплун</a:t>
            </a:r>
            <a:r>
              <a:rPr lang="uk-UA" sz="2000" b="1" dirty="0" smtClean="0">
                <a:solidFill>
                  <a:srgbClr val="00B050"/>
                </a:solidFill>
              </a:rPr>
              <a:t> В.В., </a:t>
            </a:r>
            <a:r>
              <a:rPr lang="uk-UA" sz="2000" b="1" dirty="0">
                <a:solidFill>
                  <a:srgbClr val="00B050"/>
                </a:solidFill>
              </a:rPr>
              <a:t>Радько І.П., </a:t>
            </a:r>
            <a:r>
              <a:rPr lang="uk-UA" sz="2000" b="1" dirty="0" err="1">
                <a:solidFill>
                  <a:srgbClr val="00B050"/>
                </a:solidFill>
              </a:rPr>
              <a:t>Антипов</a:t>
            </a:r>
            <a:r>
              <a:rPr lang="uk-UA" sz="2000" b="1" dirty="0">
                <a:solidFill>
                  <a:srgbClr val="00B050"/>
                </a:solidFill>
              </a:rPr>
              <a:t> </a:t>
            </a:r>
            <a:r>
              <a:rPr lang="uk-UA" sz="2000" b="1" dirty="0" err="1">
                <a:solidFill>
                  <a:srgbClr val="00B050"/>
                </a:solidFill>
              </a:rPr>
              <a:t>Е.О.,Міщенко</a:t>
            </a:r>
            <a:r>
              <a:rPr lang="uk-UA" sz="2000" b="1" dirty="0">
                <a:solidFill>
                  <a:srgbClr val="00B050"/>
                </a:solidFill>
              </a:rPr>
              <a:t> А,В. </a:t>
            </a:r>
            <a:r>
              <a:rPr lang="uk-UA" sz="2000" b="1" dirty="0" smtClean="0">
                <a:solidFill>
                  <a:srgbClr val="00B050"/>
                </a:solidFill>
              </a:rPr>
              <a:t>протягом 2021 року)</a:t>
            </a:r>
            <a:endParaRPr lang="uk-UA" sz="2800" b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uk-UA" sz="2000" b="1" dirty="0" smtClean="0"/>
          </a:p>
          <a:p>
            <a:pPr marL="0" indent="0" algn="just">
              <a:buNone/>
            </a:pPr>
            <a:r>
              <a:rPr lang="uk-UA" sz="2000" b="1" dirty="0" smtClean="0"/>
              <a:t>Провести </a:t>
            </a:r>
            <a:r>
              <a:rPr lang="uk-UA" sz="2000" b="1" dirty="0" err="1"/>
              <a:t>енергоаудит</a:t>
            </a:r>
            <a:r>
              <a:rPr lang="uk-UA" sz="2000" b="1" dirty="0"/>
              <a:t> теплових втрат  студентських  гуртожитків №</a:t>
            </a:r>
            <a:r>
              <a:rPr lang="uk-UA" sz="2000" b="1" dirty="0" smtClean="0"/>
              <a:t>9,10,11 </a:t>
            </a:r>
            <a:r>
              <a:rPr lang="uk-UA" sz="2000" b="1" dirty="0"/>
              <a:t>та 12 </a:t>
            </a:r>
            <a:r>
              <a:rPr lang="uk-UA" sz="2800" b="1" dirty="0">
                <a:solidFill>
                  <a:srgbClr val="00B050"/>
                </a:solidFill>
              </a:rPr>
              <a:t>(</a:t>
            </a:r>
            <a:r>
              <a:rPr lang="uk-UA" sz="2000" b="1" dirty="0">
                <a:solidFill>
                  <a:srgbClr val="00B050"/>
                </a:solidFill>
              </a:rPr>
              <a:t>Відповідальні </a:t>
            </a:r>
            <a:r>
              <a:rPr lang="uk-UA" sz="2000" b="1" dirty="0" smtClean="0">
                <a:solidFill>
                  <a:srgbClr val="00B050"/>
                </a:solidFill>
              </a:rPr>
              <a:t>Каплун </a:t>
            </a:r>
            <a:r>
              <a:rPr lang="uk-UA" sz="2000" b="1" dirty="0">
                <a:solidFill>
                  <a:srgbClr val="00B050"/>
                </a:solidFill>
              </a:rPr>
              <a:t>В.В., Радько І.П., </a:t>
            </a:r>
            <a:r>
              <a:rPr lang="uk-UA" sz="2000" b="1" dirty="0" err="1">
                <a:solidFill>
                  <a:srgbClr val="00B050"/>
                </a:solidFill>
              </a:rPr>
              <a:t>Антипов</a:t>
            </a:r>
            <a:r>
              <a:rPr lang="uk-UA" sz="2000" b="1" dirty="0">
                <a:solidFill>
                  <a:srgbClr val="00B050"/>
                </a:solidFill>
              </a:rPr>
              <a:t> </a:t>
            </a:r>
            <a:r>
              <a:rPr lang="uk-UA" sz="2000" b="1" dirty="0" err="1">
                <a:solidFill>
                  <a:srgbClr val="00B050"/>
                </a:solidFill>
              </a:rPr>
              <a:t>Е.О.,Міщенко</a:t>
            </a:r>
            <a:r>
              <a:rPr lang="uk-UA" sz="2000" b="1" dirty="0">
                <a:solidFill>
                  <a:srgbClr val="00B050"/>
                </a:solidFill>
              </a:rPr>
              <a:t> А,В. </a:t>
            </a:r>
            <a:r>
              <a:rPr lang="uk-UA" sz="2000" b="1" dirty="0" smtClean="0">
                <a:solidFill>
                  <a:srgbClr val="00B050"/>
                </a:solidFill>
              </a:rPr>
              <a:t>до 31.12. 2021 </a:t>
            </a:r>
            <a:r>
              <a:rPr lang="uk-UA" sz="2000" b="1" dirty="0">
                <a:solidFill>
                  <a:srgbClr val="00B050"/>
                </a:solidFill>
              </a:rPr>
              <a:t>р.)</a:t>
            </a:r>
            <a:endParaRPr lang="uk-UA" sz="2800" b="1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en-US" sz="2000" b="1" dirty="0"/>
          </a:p>
          <a:p>
            <a:pPr marL="0" indent="0" algn="just">
              <a:buNone/>
            </a:pPr>
            <a:r>
              <a:rPr lang="uk-UA" sz="1800" b="1" dirty="0"/>
              <a:t> Для оцінки теплозахисних властивостей огороджуючих конструкцій (стіни, двері, горища, вікна і </a:t>
            </a:r>
            <a:r>
              <a:rPr lang="uk-UA" sz="1800" b="1" dirty="0" err="1"/>
              <a:t>т.п</a:t>
            </a:r>
            <a:r>
              <a:rPr lang="uk-UA" sz="1800" b="1" dirty="0"/>
              <a:t>.) закупити вимірювач щільності теплового потоку та </a:t>
            </a:r>
            <a:r>
              <a:rPr lang="uk-UA" sz="1800" b="1" dirty="0" err="1"/>
              <a:t>тепловізор</a:t>
            </a:r>
            <a:r>
              <a:rPr lang="uk-UA" sz="2400" b="1" dirty="0">
                <a:solidFill>
                  <a:srgbClr val="00B050"/>
                </a:solidFill>
              </a:rPr>
              <a:t> (</a:t>
            </a:r>
            <a:r>
              <a:rPr lang="uk-UA" sz="1800" b="1" dirty="0">
                <a:solidFill>
                  <a:srgbClr val="00B050"/>
                </a:solidFill>
              </a:rPr>
              <a:t>Відповідальні Ткачук В.А., </a:t>
            </a:r>
            <a:r>
              <a:rPr lang="uk-UA" sz="1800" b="1" dirty="0" smtClean="0">
                <a:solidFill>
                  <a:srgbClr val="00B050"/>
                </a:solidFill>
              </a:rPr>
              <a:t>Іщенко </a:t>
            </a:r>
            <a:r>
              <a:rPr lang="uk-UA" sz="1800" b="1" dirty="0" err="1" smtClean="0">
                <a:solidFill>
                  <a:srgbClr val="00B050"/>
                </a:solidFill>
              </a:rPr>
              <a:t>В,В.,Радько</a:t>
            </a:r>
            <a:r>
              <a:rPr lang="uk-UA" sz="1800" b="1" dirty="0" smtClean="0">
                <a:solidFill>
                  <a:srgbClr val="00B050"/>
                </a:solidFill>
              </a:rPr>
              <a:t> </a:t>
            </a:r>
            <a:r>
              <a:rPr lang="uk-UA" sz="1800" b="1" dirty="0">
                <a:solidFill>
                  <a:srgbClr val="00B050"/>
                </a:solidFill>
              </a:rPr>
              <a:t>І.П. до </a:t>
            </a:r>
            <a:r>
              <a:rPr lang="uk-UA" sz="1800" b="1" dirty="0" smtClean="0">
                <a:solidFill>
                  <a:srgbClr val="00B050"/>
                </a:solidFill>
              </a:rPr>
              <a:t>1.</a:t>
            </a:r>
            <a:r>
              <a:rPr lang="en-US" sz="1800" b="1" dirty="0" smtClean="0">
                <a:solidFill>
                  <a:srgbClr val="00B050"/>
                </a:solidFill>
              </a:rPr>
              <a:t>12</a:t>
            </a:r>
            <a:r>
              <a:rPr lang="uk-UA" sz="1800" b="1" dirty="0" smtClean="0">
                <a:solidFill>
                  <a:srgbClr val="00B050"/>
                </a:solidFill>
              </a:rPr>
              <a:t>.2021 </a:t>
            </a:r>
            <a:r>
              <a:rPr lang="uk-UA" sz="1800" b="1" dirty="0">
                <a:solidFill>
                  <a:srgbClr val="00B050"/>
                </a:solidFill>
              </a:rPr>
              <a:t>р.)</a:t>
            </a:r>
          </a:p>
          <a:p>
            <a:pPr marL="0" indent="0" algn="just">
              <a:buNone/>
            </a:pPr>
            <a:endParaRPr lang="en-US" sz="1800" b="1" dirty="0" smtClean="0"/>
          </a:p>
          <a:p>
            <a:pPr marL="0" indent="0" algn="just">
              <a:buNone/>
            </a:pPr>
            <a:r>
              <a:rPr lang="uk-UA" sz="1800" b="1" dirty="0"/>
              <a:t>Розпочати роботу  по дистанційному регулюванню параметрів теплоносіїв та автоматизованому збору  інформації споживання тепла.</a:t>
            </a:r>
            <a:r>
              <a:rPr lang="uk-UA" sz="2400" b="1" dirty="0">
                <a:solidFill>
                  <a:srgbClr val="00B050"/>
                </a:solidFill>
              </a:rPr>
              <a:t> (</a:t>
            </a:r>
            <a:r>
              <a:rPr lang="uk-UA" sz="1800" b="1" dirty="0">
                <a:solidFill>
                  <a:srgbClr val="00B050"/>
                </a:solidFill>
              </a:rPr>
              <a:t>Відповідальні  Ткачук В.А., Іщенко В.В</a:t>
            </a:r>
            <a:r>
              <a:rPr lang="uk-UA" sz="1800" b="1">
                <a:solidFill>
                  <a:srgbClr val="00B050"/>
                </a:solidFill>
              </a:rPr>
              <a:t>., </a:t>
            </a:r>
            <a:r>
              <a:rPr lang="uk-UA" sz="1800" b="1" smtClean="0">
                <a:solidFill>
                  <a:srgbClr val="00B050"/>
                </a:solidFill>
              </a:rPr>
              <a:t>Каплун </a:t>
            </a:r>
            <a:r>
              <a:rPr lang="uk-UA" sz="1800" b="1" dirty="0" smtClean="0">
                <a:solidFill>
                  <a:srgbClr val="00B050"/>
                </a:solidFill>
              </a:rPr>
              <a:t>В.В,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uk-UA" sz="1800" b="1" dirty="0" smtClean="0">
                <a:solidFill>
                  <a:srgbClr val="00B050"/>
                </a:solidFill>
              </a:rPr>
              <a:t>Радько </a:t>
            </a:r>
            <a:r>
              <a:rPr lang="uk-UA" sz="1800" b="1" dirty="0">
                <a:solidFill>
                  <a:srgbClr val="00B050"/>
                </a:solidFill>
              </a:rPr>
              <a:t>І.П., Теплюк В.М</a:t>
            </a:r>
            <a:r>
              <a:rPr lang="uk-UA" sz="1800" b="1" dirty="0" smtClean="0">
                <a:solidFill>
                  <a:srgbClr val="00B050"/>
                </a:solidFill>
              </a:rPr>
              <a:t>. </a:t>
            </a:r>
            <a:r>
              <a:rPr lang="uk-UA" sz="1800" b="1" dirty="0" err="1" smtClean="0">
                <a:solidFill>
                  <a:srgbClr val="00B050"/>
                </a:solidFill>
              </a:rPr>
              <a:t>Антипов</a:t>
            </a:r>
            <a:r>
              <a:rPr lang="uk-UA" sz="1800" b="1" dirty="0" smtClean="0">
                <a:solidFill>
                  <a:srgbClr val="00B050"/>
                </a:solidFill>
              </a:rPr>
              <a:t> Е.О. протягом 2021 року.)</a:t>
            </a:r>
            <a:endParaRPr lang="uk-UA" sz="1800" b="1" dirty="0"/>
          </a:p>
          <a:p>
            <a:pPr marL="0" indent="0" algn="just">
              <a:buNone/>
            </a:pPr>
            <a:endParaRPr lang="en-US" sz="1800" b="1" dirty="0"/>
          </a:p>
          <a:p>
            <a:pPr algn="just"/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34797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956" y="274638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372" y="274638"/>
            <a:ext cx="8964488" cy="452596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Забезпечити рециркуляцію системи опалення навчального корпусу №1.</a:t>
            </a:r>
          </a:p>
          <a:p>
            <a:pPr marL="0" lvl="0" indent="0">
              <a:buNone/>
            </a:pPr>
            <a:r>
              <a:rPr lang="uk-UA" sz="2800" b="1" dirty="0" smtClean="0"/>
              <a:t> </a:t>
            </a:r>
            <a:r>
              <a:rPr lang="uk-UA" sz="2800" b="1" dirty="0">
                <a:solidFill>
                  <a:srgbClr val="00B050"/>
                </a:solidFill>
              </a:rPr>
              <a:t>( Відповідальні </a:t>
            </a:r>
            <a:r>
              <a:rPr lang="uk-UA" sz="2800" b="1" dirty="0" err="1">
                <a:solidFill>
                  <a:srgbClr val="00B050"/>
                </a:solidFill>
              </a:rPr>
              <a:t>Виштак</a:t>
            </a:r>
            <a:r>
              <a:rPr lang="uk-UA" sz="2800" b="1" dirty="0">
                <a:solidFill>
                  <a:srgbClr val="00B050"/>
                </a:solidFill>
              </a:rPr>
              <a:t> П.М</a:t>
            </a:r>
            <a:r>
              <a:rPr lang="uk-UA" sz="2800" b="1" dirty="0" smtClean="0">
                <a:solidFill>
                  <a:srgbClr val="00B050"/>
                </a:solidFill>
              </a:rPr>
              <a:t>., Каплун </a:t>
            </a:r>
            <a:r>
              <a:rPr lang="uk-UA" sz="2800" b="1" dirty="0" err="1" smtClean="0">
                <a:solidFill>
                  <a:srgbClr val="00B050"/>
                </a:solidFill>
              </a:rPr>
              <a:t>В.В.Радько</a:t>
            </a:r>
            <a:r>
              <a:rPr lang="uk-UA" sz="2800" b="1" dirty="0" smtClean="0">
                <a:solidFill>
                  <a:srgbClr val="00B050"/>
                </a:solidFill>
              </a:rPr>
              <a:t> І.П. </a:t>
            </a:r>
            <a:r>
              <a:rPr lang="uk-UA" sz="2800" b="1" dirty="0" err="1" smtClean="0">
                <a:solidFill>
                  <a:srgbClr val="00B050"/>
                </a:solidFill>
              </a:rPr>
              <a:t>Антипов</a:t>
            </a:r>
            <a:r>
              <a:rPr lang="uk-UA" sz="2800" b="1" dirty="0" smtClean="0">
                <a:solidFill>
                  <a:srgbClr val="00B050"/>
                </a:solidFill>
              </a:rPr>
              <a:t> Е.О. </a:t>
            </a:r>
            <a:r>
              <a:rPr lang="uk-UA" sz="2800" b="1" dirty="0">
                <a:solidFill>
                  <a:srgbClr val="00B050"/>
                </a:solidFill>
              </a:rPr>
              <a:t>до 15.10.2021р)</a:t>
            </a:r>
          </a:p>
          <a:p>
            <a:pPr marL="0" indent="0">
              <a:buNone/>
            </a:pPr>
            <a:endParaRPr lang="uk-UA" sz="2800" b="1" dirty="0" smtClean="0"/>
          </a:p>
          <a:p>
            <a:pPr marL="0" indent="0">
              <a:buNone/>
            </a:pPr>
            <a:r>
              <a:rPr lang="uk-UA" sz="2800" b="1" dirty="0" smtClean="0"/>
              <a:t>Забезпечити своєчасну підготовку систем опалення та водопостачання до  опалювального сезону 2021-2022р. </a:t>
            </a:r>
          </a:p>
          <a:p>
            <a:pPr marL="0" indent="0">
              <a:buNone/>
            </a:pPr>
            <a:r>
              <a:rPr lang="uk-UA" sz="2800" b="1" dirty="0" smtClean="0"/>
              <a:t> </a:t>
            </a:r>
            <a:r>
              <a:rPr lang="uk-UA" sz="2800" b="1" dirty="0" smtClean="0">
                <a:solidFill>
                  <a:srgbClr val="00B050"/>
                </a:solidFill>
              </a:rPr>
              <a:t>( Відповідальні </a:t>
            </a:r>
            <a:r>
              <a:rPr lang="uk-UA" sz="2800" b="1" dirty="0" err="1" smtClean="0">
                <a:solidFill>
                  <a:srgbClr val="00B050"/>
                </a:solidFill>
              </a:rPr>
              <a:t>Виштак</a:t>
            </a:r>
            <a:r>
              <a:rPr lang="uk-UA" sz="2800" b="1" dirty="0" smtClean="0">
                <a:solidFill>
                  <a:srgbClr val="00B050"/>
                </a:solidFill>
              </a:rPr>
              <a:t> П.М. до 15.10.2021р)</a:t>
            </a:r>
          </a:p>
          <a:p>
            <a:pPr marL="0" indent="0">
              <a:buNone/>
            </a:pPr>
            <a:endParaRPr lang="uk-UA" sz="28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uk-UA" sz="2000" b="1" dirty="0" smtClean="0"/>
              <a:t>   </a:t>
            </a:r>
            <a:r>
              <a:rPr lang="uk-UA" sz="2800" b="1" dirty="0" smtClean="0"/>
              <a:t>Деканам </a:t>
            </a:r>
            <a:r>
              <a:rPr lang="uk-UA" sz="2800" b="1" dirty="0"/>
              <a:t>факультетів  та директорам ННІ </a:t>
            </a:r>
            <a:r>
              <a:rPr lang="uk-UA" sz="2800" b="1" dirty="0" smtClean="0"/>
              <a:t> систематично </a:t>
            </a:r>
            <a:r>
              <a:rPr lang="uk-UA" sz="2800" b="1" dirty="0"/>
              <a:t>проводити роз</a:t>
            </a:r>
            <a:r>
              <a:rPr lang="ru-RU" sz="2800" b="1" dirty="0"/>
              <a:t>`</a:t>
            </a:r>
            <a:r>
              <a:rPr lang="uk-UA" sz="2800" b="1" dirty="0" err="1"/>
              <a:t>яснювальну</a:t>
            </a:r>
            <a:r>
              <a:rPr lang="uk-UA" sz="2800" b="1" dirty="0"/>
              <a:t> роботу </a:t>
            </a:r>
            <a:r>
              <a:rPr lang="uk-UA" sz="2800" b="1" dirty="0" smtClean="0"/>
              <a:t> серед </a:t>
            </a:r>
            <a:r>
              <a:rPr lang="uk-UA" sz="2800" b="1" dirty="0"/>
              <a:t>НПП та студентів і співробітників про    ефективне використання енергоресурсів.</a:t>
            </a:r>
            <a:r>
              <a:rPr lang="uk-UA" sz="3600" b="1" dirty="0">
                <a:solidFill>
                  <a:srgbClr val="00B050"/>
                </a:solidFill>
              </a:rPr>
              <a:t> </a:t>
            </a:r>
            <a:endParaRPr lang="uk-UA" sz="36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uk-UA" sz="3600" b="1" dirty="0" smtClean="0">
                <a:solidFill>
                  <a:srgbClr val="00B050"/>
                </a:solidFill>
              </a:rPr>
              <a:t>( </a:t>
            </a:r>
            <a:r>
              <a:rPr lang="uk-UA" sz="2800" b="1" dirty="0">
                <a:solidFill>
                  <a:srgbClr val="00B050"/>
                </a:solidFill>
              </a:rPr>
              <a:t>На електронні </a:t>
            </a:r>
            <a:r>
              <a:rPr lang="uk-UA" sz="2600" b="1" dirty="0">
                <a:solidFill>
                  <a:srgbClr val="00B050"/>
                </a:solidFill>
              </a:rPr>
              <a:t>пошті є всі зразки </a:t>
            </a:r>
            <a:r>
              <a:rPr lang="uk-UA" sz="2600" b="1" dirty="0" err="1">
                <a:solidFill>
                  <a:srgbClr val="00B050"/>
                </a:solidFill>
              </a:rPr>
              <a:t>наглядої</a:t>
            </a:r>
            <a:r>
              <a:rPr lang="uk-UA" sz="2600" b="1" dirty="0">
                <a:solidFill>
                  <a:srgbClr val="00B050"/>
                </a:solidFill>
              </a:rPr>
              <a:t> документації. </a:t>
            </a:r>
            <a:r>
              <a:rPr lang="uk-UA" sz="2800" b="1" dirty="0">
                <a:solidFill>
                  <a:srgbClr val="00B050"/>
                </a:solidFill>
              </a:rPr>
              <a:t>Відповідальні - навчальна частина)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163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696744"/>
          </a:xfrm>
        </p:spPr>
        <p:txBody>
          <a:bodyPr>
            <a:noAutofit/>
          </a:bodyPr>
          <a:lstStyle/>
          <a:p>
            <a:endParaRPr lang="uk-UA" sz="2400" b="1" dirty="0"/>
          </a:p>
          <a:p>
            <a:r>
              <a:rPr lang="uk-UA" sz="2400" b="1" dirty="0"/>
              <a:t>  </a:t>
            </a:r>
            <a:r>
              <a:rPr lang="uk-UA" sz="2800" b="1" dirty="0" smtClean="0"/>
              <a:t>Посилити </a:t>
            </a:r>
            <a:r>
              <a:rPr lang="uk-UA" sz="2800" b="1" dirty="0"/>
              <a:t>роботу з контролю графіків користування душовими</a:t>
            </a:r>
            <a:r>
              <a:rPr lang="uk-UA" sz="2800" b="1" dirty="0" smtClean="0"/>
              <a:t>.</a:t>
            </a:r>
            <a:r>
              <a:rPr lang="uk-UA" sz="3600" b="1" dirty="0">
                <a:solidFill>
                  <a:srgbClr val="00B050"/>
                </a:solidFill>
              </a:rPr>
              <a:t> (</a:t>
            </a:r>
            <a:r>
              <a:rPr lang="uk-UA" sz="2800" b="1" dirty="0">
                <a:solidFill>
                  <a:srgbClr val="00B050"/>
                </a:solidFill>
              </a:rPr>
              <a:t>Відповідальні </a:t>
            </a:r>
            <a:r>
              <a:rPr lang="uk-UA" sz="2800" b="1" dirty="0" smtClean="0">
                <a:solidFill>
                  <a:srgbClr val="00B050"/>
                </a:solidFill>
              </a:rPr>
              <a:t> Стецюк С.В., коменданти студентських гуртожитків).</a:t>
            </a:r>
            <a:endParaRPr lang="uk-UA" sz="2800" b="1" dirty="0"/>
          </a:p>
          <a:p>
            <a:endParaRPr lang="uk-UA" sz="2800" b="1" dirty="0" smtClean="0"/>
          </a:p>
          <a:p>
            <a:r>
              <a:rPr lang="uk-UA" sz="2800" b="1" dirty="0"/>
              <a:t> </a:t>
            </a:r>
            <a:r>
              <a:rPr lang="uk-UA" sz="2800" b="1" dirty="0" err="1" smtClean="0"/>
              <a:t>Закомплектувати</a:t>
            </a:r>
            <a:r>
              <a:rPr lang="uk-UA" sz="2800" b="1" dirty="0" smtClean="0"/>
              <a:t> </a:t>
            </a:r>
            <a:r>
              <a:rPr lang="uk-UA" sz="2800" b="1" dirty="0"/>
              <a:t>та установити аератори на змішувачі гарячої води</a:t>
            </a:r>
            <a:r>
              <a:rPr lang="uk-UA" sz="2800" b="1" dirty="0" smtClean="0"/>
              <a:t>.</a:t>
            </a:r>
            <a:r>
              <a:rPr lang="uk-UA" sz="3600" b="1" dirty="0">
                <a:solidFill>
                  <a:srgbClr val="00B050"/>
                </a:solidFill>
              </a:rPr>
              <a:t> (</a:t>
            </a:r>
            <a:r>
              <a:rPr lang="uk-UA" sz="2800" b="1" dirty="0">
                <a:solidFill>
                  <a:srgbClr val="00B050"/>
                </a:solidFill>
              </a:rPr>
              <a:t>Відповідальні  Стецюк С.В., коменданти студентських гуртожитків).</a:t>
            </a:r>
            <a:endParaRPr lang="uk-UA" sz="2800" b="1" dirty="0"/>
          </a:p>
          <a:p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7359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066" y="18958"/>
            <a:ext cx="8229600" cy="189787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 </a:t>
            </a:r>
            <a:r>
              <a:rPr lang="uk-UA" sz="3600" b="1" dirty="0">
                <a:solidFill>
                  <a:srgbClr val="C00000"/>
                </a:solidFill>
              </a:rPr>
              <a:t>Електрична енергія</a:t>
            </a:r>
            <a:r>
              <a:rPr lang="uk-UA" sz="3600" dirty="0">
                <a:solidFill>
                  <a:srgbClr val="C00000"/>
                </a:solidFill>
              </a:rPr>
              <a:t/>
            </a:r>
            <a:br>
              <a:rPr lang="uk-UA" sz="3600" dirty="0">
                <a:solidFill>
                  <a:srgbClr val="C00000"/>
                </a:solidFill>
              </a:rPr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uk-UA" sz="2600" b="1" dirty="0">
                <a:solidFill>
                  <a:prstClr val="black"/>
                </a:solidFill>
              </a:rPr>
              <a:t> Забезпечити своєчасну підготовку систем </a:t>
            </a:r>
            <a:r>
              <a:rPr lang="uk-UA" sz="2600" b="1" dirty="0" smtClean="0">
                <a:solidFill>
                  <a:prstClr val="black"/>
                </a:solidFill>
              </a:rPr>
              <a:t>електропостачання </a:t>
            </a:r>
            <a:r>
              <a:rPr lang="uk-UA" sz="2600" b="1" dirty="0">
                <a:solidFill>
                  <a:prstClr val="black"/>
                </a:solidFill>
              </a:rPr>
              <a:t>до  </a:t>
            </a:r>
            <a:r>
              <a:rPr lang="uk-UA" sz="2600" b="1" dirty="0" smtClean="0">
                <a:solidFill>
                  <a:prstClr val="black"/>
                </a:solidFill>
              </a:rPr>
              <a:t>початку навчального року 2021-2022р</a:t>
            </a:r>
            <a:r>
              <a:rPr lang="uk-UA" sz="2600" b="1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buNone/>
            </a:pPr>
            <a:r>
              <a:rPr lang="uk-UA" sz="2600" b="1" dirty="0">
                <a:solidFill>
                  <a:prstClr val="black"/>
                </a:solidFill>
              </a:rPr>
              <a:t> </a:t>
            </a:r>
            <a:r>
              <a:rPr lang="uk-UA" sz="2600" b="1" dirty="0">
                <a:solidFill>
                  <a:srgbClr val="00B050"/>
                </a:solidFill>
              </a:rPr>
              <a:t>( Відповідальні </a:t>
            </a:r>
            <a:r>
              <a:rPr lang="uk-UA" sz="2600" b="1" dirty="0" err="1" smtClean="0">
                <a:solidFill>
                  <a:srgbClr val="00B050"/>
                </a:solidFill>
              </a:rPr>
              <a:t>Кулибаба</a:t>
            </a:r>
            <a:r>
              <a:rPr lang="uk-UA" sz="2600" b="1" dirty="0" smtClean="0">
                <a:solidFill>
                  <a:srgbClr val="00B050"/>
                </a:solidFill>
              </a:rPr>
              <a:t> Є. О. </a:t>
            </a:r>
            <a:r>
              <a:rPr lang="uk-UA" sz="2600" b="1" dirty="0">
                <a:solidFill>
                  <a:srgbClr val="00B050"/>
                </a:solidFill>
              </a:rPr>
              <a:t>до </a:t>
            </a:r>
            <a:r>
              <a:rPr lang="uk-UA" sz="2600" b="1" dirty="0" smtClean="0">
                <a:solidFill>
                  <a:srgbClr val="00B050"/>
                </a:solidFill>
              </a:rPr>
              <a:t>01.09.2021р</a:t>
            </a:r>
            <a:r>
              <a:rPr lang="uk-UA" sz="2600" b="1" dirty="0">
                <a:solidFill>
                  <a:srgbClr val="00B050"/>
                </a:solidFill>
              </a:rPr>
              <a:t>)</a:t>
            </a:r>
            <a:endParaRPr lang="uk-UA" sz="2400" b="1" dirty="0" smtClean="0"/>
          </a:p>
          <a:p>
            <a:endParaRPr lang="uk-UA" sz="2400" b="1" dirty="0" smtClean="0"/>
          </a:p>
          <a:p>
            <a:r>
              <a:rPr lang="uk-UA" sz="2400" b="1" dirty="0"/>
              <a:t>  </a:t>
            </a:r>
            <a:r>
              <a:rPr lang="uk-UA" sz="2400" b="1" dirty="0" smtClean="0"/>
              <a:t>Виконати </a:t>
            </a:r>
            <a:r>
              <a:rPr lang="uk-UA" sz="2400" b="1" dirty="0"/>
              <a:t>монтаж датчиків руху по місцях загального користування та коридорів в студентських гуртожитках та навчальних корпусах</a:t>
            </a:r>
            <a:r>
              <a:rPr lang="uk-UA" sz="2400" b="1" dirty="0" smtClean="0"/>
              <a:t>.</a:t>
            </a:r>
            <a:r>
              <a:rPr lang="uk-UA" sz="2400" b="1" dirty="0">
                <a:solidFill>
                  <a:srgbClr val="00B050"/>
                </a:solidFill>
              </a:rPr>
              <a:t> (Відповідальні </a:t>
            </a:r>
            <a:r>
              <a:rPr lang="uk-UA" sz="2400" b="1" dirty="0" err="1">
                <a:solidFill>
                  <a:srgbClr val="00B050"/>
                </a:solidFill>
              </a:rPr>
              <a:t>Кулибаба</a:t>
            </a:r>
            <a:r>
              <a:rPr lang="uk-UA" sz="2400" b="1" dirty="0">
                <a:solidFill>
                  <a:srgbClr val="00B050"/>
                </a:solidFill>
              </a:rPr>
              <a:t> Е.О</a:t>
            </a:r>
            <a:r>
              <a:rPr lang="uk-UA" sz="2400" b="1" dirty="0" smtClean="0">
                <a:solidFill>
                  <a:srgbClr val="00B050"/>
                </a:solidFill>
              </a:rPr>
              <a:t>. </a:t>
            </a:r>
            <a:r>
              <a:rPr lang="uk-UA" sz="2400" b="1" dirty="0">
                <a:solidFill>
                  <a:srgbClr val="00B050"/>
                </a:solidFill>
              </a:rPr>
              <a:t>до </a:t>
            </a:r>
            <a:r>
              <a:rPr lang="uk-UA" sz="2400" b="1" dirty="0" smtClean="0">
                <a:solidFill>
                  <a:srgbClr val="00B050"/>
                </a:solidFill>
              </a:rPr>
              <a:t>1.09.2021 </a:t>
            </a:r>
            <a:r>
              <a:rPr lang="uk-UA" sz="2400" b="1" dirty="0">
                <a:solidFill>
                  <a:srgbClr val="00B050"/>
                </a:solidFill>
              </a:rPr>
              <a:t>р.).</a:t>
            </a:r>
            <a:endParaRPr lang="uk-UA" sz="2400" b="1" dirty="0"/>
          </a:p>
          <a:p>
            <a:pPr marL="0" indent="0">
              <a:buNone/>
            </a:pPr>
            <a:endParaRPr lang="uk-UA" sz="2400" b="1" dirty="0" smtClean="0"/>
          </a:p>
          <a:p>
            <a:pPr marL="0" indent="0">
              <a:buNone/>
            </a:pPr>
            <a:r>
              <a:rPr lang="uk-UA" sz="2400" b="1" dirty="0"/>
              <a:t> </a:t>
            </a:r>
            <a:r>
              <a:rPr lang="uk-UA" sz="2400" b="1" dirty="0" smtClean="0"/>
              <a:t>Модернізувати </a:t>
            </a:r>
            <a:r>
              <a:rPr lang="uk-UA" sz="2400" b="1" dirty="0"/>
              <a:t>електрообладнання </a:t>
            </a:r>
            <a:r>
              <a:rPr lang="uk-UA" sz="2400" b="1" dirty="0" err="1"/>
              <a:t>водопідкачувальної</a:t>
            </a:r>
            <a:r>
              <a:rPr lang="uk-UA" sz="2400" b="1" dirty="0"/>
              <a:t> станції та виконати компенсацію реактивної потужності</a:t>
            </a:r>
            <a:r>
              <a:rPr lang="uk-UA" sz="2400" b="1" dirty="0" smtClean="0"/>
              <a:t>.</a:t>
            </a:r>
            <a:r>
              <a:rPr lang="uk-UA" sz="2400" b="1" dirty="0">
                <a:solidFill>
                  <a:srgbClr val="00B050"/>
                </a:solidFill>
              </a:rPr>
              <a:t> (Відповідальні  Іщенко В.В., </a:t>
            </a:r>
            <a:r>
              <a:rPr lang="uk-UA" sz="2400" b="1" dirty="0" err="1">
                <a:solidFill>
                  <a:srgbClr val="00B050"/>
                </a:solidFill>
              </a:rPr>
              <a:t>Виштак</a:t>
            </a:r>
            <a:r>
              <a:rPr lang="uk-UA" sz="2400" b="1" dirty="0">
                <a:solidFill>
                  <a:srgbClr val="00B050"/>
                </a:solidFill>
              </a:rPr>
              <a:t> П.М</a:t>
            </a:r>
            <a:r>
              <a:rPr lang="uk-UA" sz="2400" b="1" dirty="0" smtClean="0">
                <a:solidFill>
                  <a:srgbClr val="00B050"/>
                </a:solidFill>
              </a:rPr>
              <a:t>.,</a:t>
            </a:r>
            <a:r>
              <a:rPr lang="uk-UA" sz="2400" b="1" dirty="0" err="1" smtClean="0">
                <a:solidFill>
                  <a:srgbClr val="00B050"/>
                </a:solidFill>
              </a:rPr>
              <a:t>Кулибаба</a:t>
            </a:r>
            <a:r>
              <a:rPr lang="uk-UA" sz="2400" b="1" dirty="0" smtClean="0">
                <a:solidFill>
                  <a:srgbClr val="00B050"/>
                </a:solidFill>
              </a:rPr>
              <a:t> Е.О. оголосити тендер на закупку матеріалів  2021 р.)</a:t>
            </a:r>
            <a:endParaRPr lang="uk-UA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6476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1" y="548680"/>
            <a:ext cx="8220172" cy="6048672"/>
          </a:xfrm>
        </p:spPr>
        <p:txBody>
          <a:bodyPr>
            <a:normAutofit fontScale="32500" lnSpcReduction="20000"/>
          </a:bodyPr>
          <a:lstStyle/>
          <a:p>
            <a:r>
              <a:rPr lang="uk-UA" sz="8000" b="1" dirty="0" smtClean="0"/>
              <a:t>Продовжувати </a:t>
            </a:r>
            <a:r>
              <a:rPr lang="uk-UA" sz="8000" b="1" dirty="0"/>
              <a:t>роботу по заміні електричних ламп розжарення та </a:t>
            </a:r>
            <a:r>
              <a:rPr lang="uk-UA" sz="8000" b="1" dirty="0" err="1"/>
              <a:t>люмінісцентних</a:t>
            </a:r>
            <a:r>
              <a:rPr lang="uk-UA" sz="8000" b="1" dirty="0"/>
              <a:t> на світлодіодні.</a:t>
            </a:r>
            <a:r>
              <a:rPr lang="uk-UA" sz="7200" b="1" dirty="0"/>
              <a:t> </a:t>
            </a:r>
            <a:r>
              <a:rPr lang="uk-UA" sz="8000" b="1" dirty="0">
                <a:solidFill>
                  <a:srgbClr val="00B050"/>
                </a:solidFill>
              </a:rPr>
              <a:t>(Відповідальні </a:t>
            </a:r>
            <a:r>
              <a:rPr lang="uk-UA" sz="8000" b="1" dirty="0" err="1">
                <a:solidFill>
                  <a:srgbClr val="00B050"/>
                </a:solidFill>
              </a:rPr>
              <a:t>Кулибаба</a:t>
            </a:r>
            <a:r>
              <a:rPr lang="uk-UA" sz="8000" b="1" dirty="0">
                <a:solidFill>
                  <a:srgbClr val="00B050"/>
                </a:solidFill>
              </a:rPr>
              <a:t> </a:t>
            </a:r>
            <a:r>
              <a:rPr lang="uk-UA" sz="8000" b="1" dirty="0" smtClean="0">
                <a:solidFill>
                  <a:srgbClr val="00B050"/>
                </a:solidFill>
              </a:rPr>
              <a:t>Е.О, директори ННІ та декани факультетів до 1.10.2021р)</a:t>
            </a:r>
            <a:endParaRPr lang="uk-UA" sz="9600" b="1" dirty="0"/>
          </a:p>
          <a:p>
            <a:r>
              <a:rPr lang="uk-UA" sz="7200" b="1" dirty="0"/>
              <a:t> </a:t>
            </a:r>
            <a:endParaRPr lang="uk-UA" sz="7200" b="1" dirty="0" smtClean="0"/>
          </a:p>
          <a:p>
            <a:r>
              <a:rPr lang="uk-UA" sz="7200" b="1" dirty="0" smtClean="0"/>
              <a:t> </a:t>
            </a:r>
            <a:r>
              <a:rPr lang="uk-UA" sz="8000" b="1" dirty="0" smtClean="0"/>
              <a:t>Вирішити </a:t>
            </a:r>
            <a:r>
              <a:rPr lang="uk-UA" sz="8000" b="1" dirty="0"/>
              <a:t>питання надійності електропостачання ТП </a:t>
            </a:r>
            <a:r>
              <a:rPr lang="uk-UA" sz="8000" b="1" dirty="0" err="1"/>
              <a:t>УЛЯіБП</a:t>
            </a:r>
            <a:r>
              <a:rPr lang="uk-UA" sz="8000" b="1" dirty="0"/>
              <a:t> АПК:</a:t>
            </a:r>
          </a:p>
          <a:p>
            <a:r>
              <a:rPr lang="uk-UA" sz="8000" b="1" dirty="0"/>
              <a:t>  технічні умови та робочий проект на резервний кабель 10 кВ</a:t>
            </a:r>
            <a:r>
              <a:rPr lang="uk-UA" sz="8000" b="1" dirty="0" smtClean="0"/>
              <a:t>.</a:t>
            </a:r>
            <a:r>
              <a:rPr lang="uk-UA" sz="7200" b="1" dirty="0">
                <a:solidFill>
                  <a:srgbClr val="00B050"/>
                </a:solidFill>
              </a:rPr>
              <a:t> </a:t>
            </a:r>
            <a:r>
              <a:rPr lang="uk-UA" sz="8000" b="1" dirty="0">
                <a:solidFill>
                  <a:srgbClr val="00B050"/>
                </a:solidFill>
              </a:rPr>
              <a:t>(</a:t>
            </a:r>
            <a:r>
              <a:rPr lang="uk-UA" sz="8000" b="1" dirty="0" smtClean="0">
                <a:solidFill>
                  <a:srgbClr val="00B050"/>
                </a:solidFill>
              </a:rPr>
              <a:t>Відповідальні Іщенко В.В.,  </a:t>
            </a:r>
            <a:r>
              <a:rPr lang="uk-UA" sz="8000" b="1" dirty="0" err="1">
                <a:solidFill>
                  <a:srgbClr val="00B050"/>
                </a:solidFill>
              </a:rPr>
              <a:t>Кулибаба</a:t>
            </a:r>
            <a:r>
              <a:rPr lang="uk-UA" sz="8000" b="1" dirty="0">
                <a:solidFill>
                  <a:srgbClr val="00B050"/>
                </a:solidFill>
              </a:rPr>
              <a:t> </a:t>
            </a:r>
            <a:r>
              <a:rPr lang="uk-UA" sz="8000" b="1" dirty="0" smtClean="0">
                <a:solidFill>
                  <a:srgbClr val="00B050"/>
                </a:solidFill>
              </a:rPr>
              <a:t>Е.О., </a:t>
            </a:r>
            <a:r>
              <a:rPr lang="uk-UA" sz="8000" b="1" dirty="0" err="1" smtClean="0">
                <a:solidFill>
                  <a:srgbClr val="00B050"/>
                </a:solidFill>
              </a:rPr>
              <a:t>Ушкалов</a:t>
            </a:r>
            <a:r>
              <a:rPr lang="uk-UA" sz="8000" b="1" dirty="0" smtClean="0">
                <a:solidFill>
                  <a:srgbClr val="00B050"/>
                </a:solidFill>
              </a:rPr>
              <a:t> В.О. до 1.10.2021р.)</a:t>
            </a:r>
          </a:p>
          <a:p>
            <a:endParaRPr lang="uk-UA" sz="8000" b="1" dirty="0" smtClean="0">
              <a:solidFill>
                <a:srgbClr val="002060"/>
              </a:solidFill>
            </a:endParaRPr>
          </a:p>
          <a:p>
            <a:pPr lvl="0"/>
            <a:endParaRPr lang="uk-UA" sz="9600" b="1" dirty="0"/>
          </a:p>
          <a:p>
            <a:r>
              <a:rPr lang="uk-UA" sz="8000" b="1" dirty="0"/>
              <a:t>Провести навчання обслуговуючого персоналу з питань енергозбереження </a:t>
            </a:r>
            <a:r>
              <a:rPr lang="uk-UA" sz="7200" b="1" dirty="0">
                <a:solidFill>
                  <a:srgbClr val="00B050"/>
                </a:solidFill>
              </a:rPr>
              <a:t>(Відповідальні </a:t>
            </a:r>
            <a:r>
              <a:rPr lang="uk-UA" sz="7200" b="1" dirty="0" smtClean="0">
                <a:solidFill>
                  <a:srgbClr val="00B050"/>
                </a:solidFill>
              </a:rPr>
              <a:t>Каплун </a:t>
            </a:r>
            <a:r>
              <a:rPr lang="uk-UA" sz="7200" b="1" dirty="0">
                <a:solidFill>
                  <a:srgbClr val="00B050"/>
                </a:solidFill>
              </a:rPr>
              <a:t>В.В., Радько І.П., Наливайко В.А. до </a:t>
            </a:r>
            <a:r>
              <a:rPr lang="uk-UA" sz="7200" b="1" dirty="0" smtClean="0">
                <a:solidFill>
                  <a:srgbClr val="00B050"/>
                </a:solidFill>
              </a:rPr>
              <a:t>1.10.2021 </a:t>
            </a:r>
            <a:r>
              <a:rPr lang="uk-UA" sz="7200" b="1" dirty="0">
                <a:solidFill>
                  <a:srgbClr val="00B050"/>
                </a:solidFill>
              </a:rPr>
              <a:t>р.).</a:t>
            </a:r>
            <a:endParaRPr lang="uk-UA" sz="7200" b="1" dirty="0"/>
          </a:p>
          <a:p>
            <a:pPr lvl="0"/>
            <a:r>
              <a:rPr lang="uk-UA" sz="7200" b="1" dirty="0" smtClean="0"/>
              <a:t>  </a:t>
            </a:r>
            <a:endParaRPr lang="uk-UA" sz="7200" b="1" dirty="0">
              <a:solidFill>
                <a:srgbClr val="C00000"/>
              </a:solidFill>
            </a:endParaRPr>
          </a:p>
          <a:p>
            <a:r>
              <a:rPr lang="uk-UA" sz="7200" b="1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81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uk-UA" sz="2000" b="1" dirty="0" smtClean="0"/>
          </a:p>
          <a:p>
            <a:r>
              <a:rPr lang="uk-UA" sz="2800" b="1" dirty="0" smtClean="0">
                <a:solidFill>
                  <a:srgbClr val="C00000"/>
                </a:solidFill>
              </a:rPr>
              <a:t>                                   Газопостачання</a:t>
            </a:r>
            <a:endParaRPr lang="uk-UA" sz="2800" b="1" dirty="0">
              <a:solidFill>
                <a:srgbClr val="C00000"/>
              </a:solidFill>
            </a:endParaRPr>
          </a:p>
          <a:p>
            <a:r>
              <a:rPr lang="uk-UA" sz="2800" b="1" dirty="0">
                <a:solidFill>
                  <a:srgbClr val="C00000"/>
                </a:solidFill>
              </a:rPr>
              <a:t> </a:t>
            </a:r>
          </a:p>
          <a:p>
            <a:r>
              <a:rPr lang="uk-UA" sz="2800" b="1" dirty="0"/>
              <a:t>Постійно  вести контроль за роботою газових плит.  </a:t>
            </a:r>
            <a:r>
              <a:rPr lang="uk-UA" sz="3600" b="1" dirty="0" smtClean="0">
                <a:solidFill>
                  <a:srgbClr val="00B050"/>
                </a:solidFill>
              </a:rPr>
              <a:t>(</a:t>
            </a:r>
            <a:r>
              <a:rPr lang="uk-UA" sz="2800" b="1" dirty="0">
                <a:solidFill>
                  <a:srgbClr val="00B050"/>
                </a:solidFill>
              </a:rPr>
              <a:t>Відповідальні  Стецюк С.В., коменданти студентських </a:t>
            </a:r>
            <a:r>
              <a:rPr lang="uk-UA" sz="2800" b="1" dirty="0" smtClean="0">
                <a:solidFill>
                  <a:srgbClr val="00B050"/>
                </a:solidFill>
              </a:rPr>
              <a:t>гуртожитків ).</a:t>
            </a:r>
            <a:endParaRPr lang="uk-UA" sz="2800" b="1" dirty="0"/>
          </a:p>
          <a:p>
            <a:r>
              <a:rPr lang="uk-UA" sz="2800" b="1" dirty="0"/>
              <a:t> </a:t>
            </a:r>
          </a:p>
          <a:p>
            <a:r>
              <a:rPr lang="uk-UA" sz="2800" b="1" dirty="0"/>
              <a:t>Установити прилади відсікання подачі газу в студентських гуртожитках при його витоках</a:t>
            </a:r>
            <a:r>
              <a:rPr lang="uk-UA" sz="2800" b="1" dirty="0" smtClean="0"/>
              <a:t>.</a:t>
            </a:r>
            <a:r>
              <a:rPr lang="uk-UA" sz="3600" b="1" dirty="0">
                <a:solidFill>
                  <a:srgbClr val="00B050"/>
                </a:solidFill>
              </a:rPr>
              <a:t> (</a:t>
            </a:r>
            <a:r>
              <a:rPr lang="uk-UA" sz="2800" b="1" dirty="0">
                <a:solidFill>
                  <a:srgbClr val="00B050"/>
                </a:solidFill>
              </a:rPr>
              <a:t>Відповідальні </a:t>
            </a:r>
            <a:r>
              <a:rPr lang="uk-UA" sz="2800" b="1" dirty="0" smtClean="0">
                <a:solidFill>
                  <a:srgbClr val="00B050"/>
                </a:solidFill>
              </a:rPr>
              <a:t> Іщенко В.А. </a:t>
            </a:r>
            <a:r>
              <a:rPr lang="uk-UA" sz="2800" b="1" dirty="0" err="1" smtClean="0">
                <a:solidFill>
                  <a:srgbClr val="00B050"/>
                </a:solidFill>
              </a:rPr>
              <a:t>Виштак</a:t>
            </a:r>
            <a:r>
              <a:rPr lang="uk-UA" sz="2800" b="1" dirty="0" smtClean="0">
                <a:solidFill>
                  <a:srgbClr val="00B050"/>
                </a:solidFill>
              </a:rPr>
              <a:t> </a:t>
            </a:r>
            <a:r>
              <a:rPr lang="uk-UA" sz="2800" b="1" dirty="0" err="1" smtClean="0">
                <a:solidFill>
                  <a:srgbClr val="00B050"/>
                </a:solidFill>
              </a:rPr>
              <a:t>П.М.,Дворник</a:t>
            </a:r>
            <a:r>
              <a:rPr lang="uk-UA" sz="2800" b="1" dirty="0" smtClean="0">
                <a:solidFill>
                  <a:srgbClr val="00B050"/>
                </a:solidFill>
              </a:rPr>
              <a:t> В.Й. до 1.09.2021 р.)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522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930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рямоугольник 7"/>
          <p:cNvSpPr>
            <a:spLocks noChangeArrowheads="1"/>
          </p:cNvSpPr>
          <p:nvPr/>
        </p:nvSpPr>
        <p:spPr bwMode="auto">
          <a:xfrm>
            <a:off x="899592" y="167481"/>
            <a:ext cx="7632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Фактичне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споживання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комунальних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послуг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та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енергоносіїв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за </a:t>
            </a:r>
            <a:r>
              <a:rPr kumimoji="0" lang="ru-RU" alt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 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kumimoji="0" lang="ru-RU" alt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2021 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роки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138981"/>
              </p:ext>
            </p:extLst>
          </p:nvPr>
        </p:nvGraphicFramePr>
        <p:xfrm>
          <a:off x="107503" y="813594"/>
          <a:ext cx="8878043" cy="5724022"/>
        </p:xfrm>
        <a:graphic>
          <a:graphicData uri="http://schemas.openxmlformats.org/drawingml/2006/table">
            <a:tbl>
              <a:tblPr/>
              <a:tblGrid>
                <a:gridCol w="8103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76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30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06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4279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79308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80409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539433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</a:tblGrid>
              <a:tr h="387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Показники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січень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лютий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березень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квітень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червень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липень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серпень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вересень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жовтень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листопад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грудень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782">
                <a:tc row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Теплопостачання</a:t>
                      </a: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Гкал.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Гаряча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вода</a:t>
                      </a:r>
                      <a:endParaRPr lang="uk-UA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623,3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645,7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676,1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315,9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158,5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519,2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3519,9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484,2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488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338,6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4089,3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418,4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482,7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239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44,6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37,8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312,8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354.4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371,6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458,5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315,8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</a:t>
                      </a:r>
                      <a:r>
                        <a:rPr lang="ru-RU" sz="1100" b="1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Опалення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2130,7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2104,7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1759,8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1583,7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2394,1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10529,1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2257,2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1288,8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432,4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566,1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2027,7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8589,5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1863,3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2080,9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1429,9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396</a:t>
                      </a: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634,2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2066,2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8471,1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712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2035,9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2035,9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777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Водопостачання</a:t>
                      </a: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водовідведення</a:t>
                      </a: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      м</a:t>
                      </a:r>
                      <a:r>
                        <a:rPr lang="ru-RU" sz="11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4248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17002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24086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24002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19037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13874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10845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13468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17275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22755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22758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22951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777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22189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16592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22451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26675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18604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21941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15639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14001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15547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29690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25322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22601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251252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9803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22357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14280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22705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14671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11329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12462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12798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8476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15802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25408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17048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15098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192434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803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10101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10101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244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Електрична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енергія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кВт-год.</a:t>
                      </a:r>
                      <a:endParaRPr lang="uk-UA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585141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741721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639730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629139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443473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423123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409765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296221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386063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592273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551409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663455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uk-UA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6361513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24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615261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639667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559904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513377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469371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513249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398615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276226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337809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547003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544400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680207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6095089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3244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604481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437588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507532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373956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373261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295802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341681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312973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365422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382864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515950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529745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5041255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3244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570212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570212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94328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Газопостачання</a:t>
                      </a:r>
                      <a:r>
                        <a:rPr lang="ru-RU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тис. м</a:t>
                      </a:r>
                      <a:r>
                        <a:rPr lang="ru-RU" sz="11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198,7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432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6,9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uk-UA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9432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9432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uk-UA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637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0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Прямоугольник 7"/>
          <p:cNvSpPr>
            <a:spLocks noChangeArrowheads="1"/>
          </p:cNvSpPr>
          <p:nvPr/>
        </p:nvSpPr>
        <p:spPr bwMode="auto">
          <a:xfrm>
            <a:off x="900113" y="188913"/>
            <a:ext cx="7632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Оплата 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коштів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на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комунальні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послуги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та </a:t>
            </a:r>
            <a:r>
              <a:rPr kumimoji="0" lang="ru-RU" altLang="ru-RU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енергоносії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endParaRPr kumimoji="0" lang="ru-RU" altLang="ru-RU" sz="18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за 2021- 2018 </a:t>
            </a:r>
            <a:r>
              <a:rPr kumimoji="0" lang="ru-RU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роки</a:t>
            </a: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тис. грн.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57507"/>
              </p:ext>
            </p:extLst>
          </p:nvPr>
        </p:nvGraphicFramePr>
        <p:xfrm>
          <a:off x="35496" y="828594"/>
          <a:ext cx="9073008" cy="6016701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1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87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687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52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22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5921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594103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65205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</a:tblGrid>
              <a:tr h="577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Показники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рік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січень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лютий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березень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квітень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травень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червень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липень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серпень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вересень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жовтень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листопад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грудень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Разом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202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Теплопостачання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>
                          <a:solidFill>
                            <a:srgbClr val="C00000"/>
                          </a:solidFill>
                          <a:latin typeface="Arial Cyr"/>
                        </a:rPr>
                        <a:t>Гаряча</a:t>
                      </a:r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latin typeface="Arial Cyr"/>
                        </a:rPr>
                        <a:t> вода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7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835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861,9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902,4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423,8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222,2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692,6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774,8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</a:t>
                      </a:r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712,7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71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701,4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653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657,9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738,6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194,8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242,2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343,8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548,6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613.7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816,6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649,6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6160,2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671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555,3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602,4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543,4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288,6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358,3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106,4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60,8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51,3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425,9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516.6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523,7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503,9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4536,6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71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408,6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480,6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</a:tr>
              <a:tr h="104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>
                          <a:solidFill>
                            <a:srgbClr val="C00000"/>
                          </a:solidFill>
                          <a:latin typeface="Arial Cyr"/>
                        </a:rPr>
                        <a:t>Опалення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3205,7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3181,9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3118,6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553,1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145,8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2466,8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3937,7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16609,6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3861,4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3510,9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2236,9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740,0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981,7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2772,3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14103,2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7765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2669,9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2843,2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1788,6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424,6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867,6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2813,6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11407,5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7765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3110,7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3110,7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</a:tr>
              <a:tr h="235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Водопостачання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та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водовідведення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360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244,1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343,6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339,7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284,4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312,4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200,2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162,2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222,9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266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404,3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412,6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3552,8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50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388,3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310,5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450,4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540,4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382,8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423.5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</a:t>
                      </a:r>
                      <a:r>
                        <a:rPr lang="uk-UA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269,4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307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547,5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518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468,6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4915,5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35080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467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302,9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546,8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337,7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252,1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283.8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285.2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196,1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349,3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565,2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395,2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349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5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4330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5080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233,5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233,5</a:t>
                      </a:r>
                      <a:endParaRPr lang="ru-RU" sz="105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</a:tr>
              <a:tr h="1730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Електрична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енергія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1121,4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1158,1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1026,8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1054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751,4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728,1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631,1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516,4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676,8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1000,2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963,1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1123,7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107</a:t>
                      </a:r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51,1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30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1129,9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1107,8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1001,6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935,8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833,3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904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763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763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597,7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896,3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898,4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1123,2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10954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73057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1004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715,5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860.4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523,4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532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404,5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511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496,8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571,5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572,7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770,3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919,8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7881,9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73057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1250,1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1250,1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</a:tr>
              <a:tr h="21170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Газопостачання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261,2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294,8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314,8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58,4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49,6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25,4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26,7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36,2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65,7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290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510,3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1980,1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170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449,7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248,4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140,7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59,8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47.1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27.4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14,5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13,2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31,4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39,2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183,5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241,6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1483,5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11707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217,1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195,3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55.1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6,6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5.9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6.5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23,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92,2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207,1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863,6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11707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197,9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197,9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5"/>
                    </a:solidFill>
                  </a:tcPr>
                </a:tc>
              </a:tr>
              <a:tr h="2182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Всього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5783,6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5740,8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5706,2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2417,6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1094,3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1090,1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856,7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705,3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935,9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1579,1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4816,8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755,7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</a:t>
                      </a:r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7726,8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33399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2019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6530,7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5830,6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4487,5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3014,6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1163.2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1354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1328,7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1389,2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1484,7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2096.7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3398,2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5255,3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37333,4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80552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2020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4913,3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4659,3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3794,3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1580,9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1147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800,6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863,5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752,7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1369,7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1686.2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2649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4793,4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5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</a:t>
                      </a:r>
                      <a:r>
                        <a:rPr lang="en-US" sz="105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9019,6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80552"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104" marR="4104" marT="41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2021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5200,8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Arial Cyr"/>
                        </a:rPr>
                        <a:t>5200,8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latin typeface="Arial Cyr"/>
                      </a:endParaRPr>
                    </a:p>
                  </a:txBody>
                  <a:tcPr marL="4104" marR="4104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042988" y="7238563"/>
          <a:ext cx="7704137" cy="222885"/>
        </p:xfrm>
        <a:graphic>
          <a:graphicData uri="http://schemas.openxmlformats.org/drawingml/2006/table">
            <a:tbl>
              <a:tblPr/>
              <a:tblGrid>
                <a:gridCol w="77041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4" marR="952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225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332656"/>
            <a:ext cx="5221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rgbClr val="FF0000"/>
                </a:solidFill>
              </a:rPr>
              <a:t>Періоди обліку енергоносіїв в університеті </a:t>
            </a:r>
          </a:p>
          <a:p>
            <a:pPr algn="ctr"/>
            <a:r>
              <a:rPr lang="uk-UA" sz="2000" b="1" dirty="0">
                <a:solidFill>
                  <a:srgbClr val="FF0000"/>
                </a:solidFill>
              </a:rPr>
              <a:t>(за вимогами енергопостачальних компаній)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000" b="1" dirty="0"/>
              <a:t>Вода   -                             з </a:t>
            </a:r>
            <a:r>
              <a:rPr lang="uk-UA" sz="2000" b="1" dirty="0" smtClean="0"/>
              <a:t>02.12</a:t>
            </a:r>
            <a:r>
              <a:rPr lang="en-US" sz="2000" b="1" dirty="0" smtClean="0"/>
              <a:t>.2</a:t>
            </a:r>
            <a:r>
              <a:rPr lang="uk-UA" sz="2000" b="1" dirty="0" smtClean="0"/>
              <a:t>020р</a:t>
            </a:r>
            <a:r>
              <a:rPr lang="uk-UA" sz="2000" b="1" dirty="0"/>
              <a:t>. по </a:t>
            </a:r>
            <a:r>
              <a:rPr lang="uk-UA" sz="2000" b="1" dirty="0" smtClean="0"/>
              <a:t>06.01.2021 </a:t>
            </a:r>
            <a:r>
              <a:rPr lang="uk-UA" sz="2000" b="1" dirty="0"/>
              <a:t>р.</a:t>
            </a:r>
          </a:p>
          <a:p>
            <a:pPr marL="342900" indent="-342900">
              <a:buAutoNum type="arabicPeriod"/>
            </a:pPr>
            <a:endParaRPr lang="uk-UA" sz="2000" b="1" dirty="0"/>
          </a:p>
          <a:p>
            <a:pPr marL="342900" indent="-342900">
              <a:buAutoNum type="arabicPeriod"/>
            </a:pPr>
            <a:r>
              <a:rPr lang="uk-UA" sz="2000" b="1" dirty="0"/>
              <a:t>Тепла вода –                   з </a:t>
            </a:r>
            <a:r>
              <a:rPr lang="uk-UA" sz="2000" b="1" dirty="0" smtClean="0"/>
              <a:t>1.01.2021 </a:t>
            </a:r>
            <a:r>
              <a:rPr lang="uk-UA" sz="2000" b="1" dirty="0"/>
              <a:t>р. по </a:t>
            </a:r>
            <a:r>
              <a:rPr lang="uk-UA" sz="2000" b="1" dirty="0" smtClean="0"/>
              <a:t>31.01.2021 </a:t>
            </a:r>
            <a:r>
              <a:rPr lang="uk-UA" sz="2000" b="1" dirty="0"/>
              <a:t>р.</a:t>
            </a:r>
          </a:p>
          <a:p>
            <a:pPr marL="342900" indent="-342900">
              <a:buAutoNum type="arabicPeriod"/>
            </a:pPr>
            <a:endParaRPr lang="uk-UA" sz="2000" b="1" dirty="0"/>
          </a:p>
          <a:p>
            <a:pPr marL="342900" indent="-342900">
              <a:buAutoNum type="arabicPeriod"/>
            </a:pPr>
            <a:r>
              <a:rPr lang="uk-UA" sz="2000" b="1" dirty="0"/>
              <a:t>Тепло –                             з </a:t>
            </a:r>
            <a:r>
              <a:rPr lang="uk-UA" sz="2000" b="1" dirty="0" smtClean="0"/>
              <a:t>1.01.2021 </a:t>
            </a:r>
            <a:r>
              <a:rPr lang="uk-UA" sz="2000" b="1" dirty="0"/>
              <a:t>р. по </a:t>
            </a:r>
            <a:r>
              <a:rPr lang="uk-UA" sz="2000" b="1" dirty="0" smtClean="0"/>
              <a:t>31.01.2021 </a:t>
            </a:r>
            <a:r>
              <a:rPr lang="uk-UA" sz="2000" b="1" dirty="0"/>
              <a:t>р.</a:t>
            </a:r>
          </a:p>
          <a:p>
            <a:pPr marL="342900" indent="-342900">
              <a:buAutoNum type="arabicPeriod"/>
            </a:pPr>
            <a:endParaRPr lang="uk-UA" sz="2000" b="1" dirty="0"/>
          </a:p>
          <a:p>
            <a:pPr marL="342900" indent="-342900">
              <a:buAutoNum type="arabicPeriod"/>
            </a:pPr>
            <a:r>
              <a:rPr lang="uk-UA" sz="2000" b="1" dirty="0"/>
              <a:t>Електрична енергія –   з </a:t>
            </a:r>
            <a:r>
              <a:rPr lang="uk-UA" sz="2000" b="1" dirty="0" smtClean="0"/>
              <a:t>15.12.2021 </a:t>
            </a:r>
            <a:r>
              <a:rPr lang="uk-UA" sz="2000" b="1" dirty="0"/>
              <a:t>р. по </a:t>
            </a:r>
            <a:r>
              <a:rPr lang="uk-UA" sz="2000" b="1" dirty="0" smtClean="0"/>
              <a:t>15.01. 2021 </a:t>
            </a:r>
            <a:r>
              <a:rPr lang="uk-UA" sz="2000" b="1" dirty="0"/>
              <a:t>р.</a:t>
            </a:r>
          </a:p>
          <a:p>
            <a:pPr marL="342900" indent="-342900">
              <a:buAutoNum type="arabicPeriod"/>
            </a:pPr>
            <a:endParaRPr lang="uk-UA" sz="2000" b="1" dirty="0"/>
          </a:p>
          <a:p>
            <a:pPr marL="342900" indent="-342900">
              <a:buAutoNum type="arabicPeriod"/>
            </a:pPr>
            <a:r>
              <a:rPr lang="uk-UA" sz="2000" b="1" dirty="0"/>
              <a:t>Газ –                                   з </a:t>
            </a:r>
            <a:r>
              <a:rPr lang="uk-UA" sz="2000" b="1" dirty="0" smtClean="0"/>
              <a:t>1.01.2021 </a:t>
            </a:r>
            <a:r>
              <a:rPr lang="uk-UA" sz="2000" b="1" dirty="0"/>
              <a:t>р. по </a:t>
            </a:r>
            <a:r>
              <a:rPr lang="uk-UA" sz="2000" b="1" dirty="0" smtClean="0"/>
              <a:t>31.01.2021 </a:t>
            </a:r>
            <a:r>
              <a:rPr lang="uk-UA" sz="2000" b="1" dirty="0"/>
              <a:t>р.</a:t>
            </a:r>
          </a:p>
        </p:txBody>
      </p:sp>
    </p:spTree>
    <p:extLst>
      <p:ext uri="{BB962C8B-B14F-4D97-AF65-F5344CB8AC3E}">
        <p14:creationId xmlns:p14="http://schemas.microsoft.com/office/powerpoint/2010/main" val="26515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260279"/>
              </p:ext>
            </p:extLst>
          </p:nvPr>
        </p:nvGraphicFramePr>
        <p:xfrm>
          <a:off x="55673" y="740589"/>
          <a:ext cx="8608796" cy="5710589"/>
        </p:xfrm>
        <a:graphic>
          <a:graphicData uri="http://schemas.openxmlformats.org/drawingml/2006/table">
            <a:tbl>
              <a:tblPr firstRow="1" firstCol="1" bandRow="1"/>
              <a:tblGrid>
                <a:gridCol w="1636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4014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61742"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Період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Енергоресурси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Фактичне</a:t>
                      </a: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споживання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Вартість енергоносіїв ,</a:t>
                      </a: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тис.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грн</a:t>
                      </a:r>
                      <a:r>
                        <a:rPr lang="uk-UA" sz="1400" b="1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8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2021р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2020р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-(+)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Економ.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-(+)%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baseline="0" dirty="0"/>
                        <a:t>   </a:t>
                      </a:r>
                      <a:r>
                        <a:rPr lang="uk-UA" sz="1400" b="1" baseline="0" dirty="0" smtClean="0"/>
                        <a:t>2021 </a:t>
                      </a:r>
                      <a:r>
                        <a:rPr lang="uk-UA" sz="1400" b="1" baseline="0" dirty="0"/>
                        <a:t>р</a:t>
                      </a:r>
                      <a:endParaRPr lang="uk-UA" sz="14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2020 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Різниця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-(+)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Економія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 (+) %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Опалення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2035,9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Гкал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Гкал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+172,6</a:t>
                      </a:r>
                    </a:p>
                    <a:p>
                      <a:r>
                        <a:rPr lang="uk-UA" sz="1600" b="1" dirty="0" err="1" smtClean="0">
                          <a:solidFill>
                            <a:srgbClr val="C00000"/>
                          </a:solidFill>
                        </a:rPr>
                        <a:t>Гкал</a:t>
                      </a:r>
                      <a:endParaRPr lang="uk-UA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+9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3110,7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2669,9</a:t>
                      </a:r>
                      <a:endParaRPr lang="uk-UA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+440,8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+16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Гаряча вода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315,8</a:t>
                      </a:r>
                      <a:endParaRPr lang="uk-UA" sz="16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Гкал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418,4</a:t>
                      </a:r>
                      <a:endParaRPr lang="uk-UA" sz="1600" b="1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Гкал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-102,6</a:t>
                      </a:r>
                    </a:p>
                    <a:p>
                      <a:r>
                        <a:rPr lang="uk-UA" sz="1800" b="1" dirty="0" err="1" smtClean="0">
                          <a:solidFill>
                            <a:schemeClr val="tx1"/>
                          </a:solidFill>
                        </a:rPr>
                        <a:t>Гкал</a:t>
                      </a:r>
                      <a:endParaRPr lang="uk-U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uk-UA" sz="3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uk-UA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</a:rPr>
                        <a:t>480,6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555,</a:t>
                      </a:r>
                      <a:r>
                        <a:rPr lang="uk-UA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tx1"/>
                          </a:solidFill>
                        </a:rPr>
                        <a:t>-74,7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/>
                        <a:t>-14</a:t>
                      </a:r>
                      <a:endParaRPr lang="uk-UA" sz="24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Водозабезпечення</a:t>
                      </a: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та водовідведення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10101</a:t>
                      </a:r>
                      <a:endParaRPr lang="uk-UA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Куб.м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22357</a:t>
                      </a:r>
                      <a:endParaRPr lang="uk-UA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Куб.м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-12500</a:t>
                      </a:r>
                    </a:p>
                    <a:p>
                      <a:r>
                        <a:rPr lang="uk-UA" sz="1600" b="1" dirty="0" smtClean="0">
                          <a:solidFill>
                            <a:schemeClr val="tx1"/>
                          </a:solidFill>
                        </a:rPr>
                        <a:t>куб</a:t>
                      </a:r>
                      <a:r>
                        <a:rPr lang="uk-UA" sz="1600" b="1" dirty="0">
                          <a:solidFill>
                            <a:schemeClr val="tx1"/>
                          </a:solidFill>
                        </a:rPr>
                        <a:t>. м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-55</a:t>
                      </a:r>
                      <a:endParaRPr lang="uk-UA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233,5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468,6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-235,1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-50</a:t>
                      </a:r>
                      <a:endParaRPr lang="uk-UA" sz="32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Електрична енергія</a:t>
                      </a:r>
                      <a:endParaRPr lang="uk-UA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70212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кВт.год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604481</a:t>
                      </a:r>
                      <a:endParaRPr lang="uk-UA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кВт.год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-34269</a:t>
                      </a:r>
                      <a:endParaRPr lang="uk-UA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</a:rPr>
                        <a:t>кВт.год</a:t>
                      </a:r>
                      <a:r>
                        <a:rPr lang="uk-UA" sz="1400" b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1250,1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1004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+246,1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+26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Газопостачання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26,5</a:t>
                      </a:r>
                      <a:endParaRPr lang="uk-UA" sz="16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Тис.куб.м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Тис.куб.м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en-US" sz="1800" b="1" i="1" dirty="0" smtClean="0">
                          <a:solidFill>
                            <a:srgbClr val="C00000"/>
                          </a:solidFill>
                        </a:rPr>
                        <a:t>2,9</a:t>
                      </a:r>
                      <a:endParaRPr lang="en-US" sz="1800" b="1" i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uk-UA" sz="1400" b="1" i="1" dirty="0" err="1" smtClean="0">
                          <a:solidFill>
                            <a:srgbClr val="C00000"/>
                          </a:solidFill>
                        </a:rPr>
                        <a:t>Тис.куб.м</a:t>
                      </a:r>
                      <a:r>
                        <a:rPr lang="uk-UA" sz="1400" b="1" i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C00000"/>
                          </a:solidFill>
                        </a:rPr>
                        <a:t>+12</a:t>
                      </a:r>
                      <a:endParaRPr lang="uk-UA" sz="36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197,9</a:t>
                      </a:r>
                      <a:endParaRPr lang="uk-UA" sz="20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217,1</a:t>
                      </a:r>
                      <a:endParaRPr lang="uk-UA" sz="20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-19,2</a:t>
                      </a:r>
                      <a:endParaRPr lang="uk-UA" sz="20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-9</a:t>
                      </a:r>
                      <a:endParaRPr lang="uk-UA" sz="2000" b="1" dirty="0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</a:t>
                      </a: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 С Ь О Г О</a:t>
                      </a:r>
                      <a:r>
                        <a:rPr lang="uk-UA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>
                        <a:solidFill>
                          <a:srgbClr val="00B0F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400" b="1" dirty="0">
                        <a:solidFill>
                          <a:srgbClr val="00B0F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800" b="1" dirty="0">
                        <a:solidFill>
                          <a:srgbClr val="00B0F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5200,8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4913,3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357,9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+6</a:t>
                      </a:r>
                      <a:endParaRPr lang="uk-UA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9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68421" y="360512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    </a:t>
            </a:r>
            <a:r>
              <a:rPr lang="uk-UA" sz="2000" b="1" dirty="0">
                <a:solidFill>
                  <a:srgbClr val="FF0000"/>
                </a:solidFill>
              </a:rPr>
              <a:t>Зведені показники споживання і оплати енергоресурсів за </a:t>
            </a:r>
            <a:r>
              <a:rPr lang="uk-UA" sz="2000" b="1" dirty="0" smtClean="0">
                <a:solidFill>
                  <a:srgbClr val="FF0000"/>
                </a:solidFill>
              </a:rPr>
              <a:t>січень 2021 </a:t>
            </a:r>
            <a:r>
              <a:rPr lang="uk-UA" sz="2000" b="1" dirty="0">
                <a:solidFill>
                  <a:srgbClr val="FF0000"/>
                </a:solidFill>
              </a:rPr>
              <a:t>р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  <a:endParaRPr lang="uk-U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6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210146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rgbClr val="FF0000"/>
                </a:solidFill>
              </a:rPr>
              <a:t>Аналіз витрат енергоносіїв </a:t>
            </a:r>
            <a:r>
              <a:rPr lang="uk-UA" sz="3100" b="1" dirty="0" smtClean="0">
                <a:solidFill>
                  <a:srgbClr val="FF0000"/>
                </a:solidFill>
              </a:rPr>
              <a:t>за грудень 2020 </a:t>
            </a:r>
            <a:r>
              <a:rPr lang="uk-UA" sz="3100" b="1" dirty="0">
                <a:solidFill>
                  <a:srgbClr val="FF0000"/>
                </a:solidFill>
              </a:rPr>
              <a:t>р. у розрахунках на 1</a:t>
            </a:r>
            <a:r>
              <a:rPr lang="en-US" sz="3100" b="1" dirty="0">
                <a:solidFill>
                  <a:srgbClr val="FF0000"/>
                </a:solidFill>
              </a:rPr>
              <a:t> </a:t>
            </a:r>
            <a:r>
              <a:rPr lang="uk-UA" sz="3100" b="1" dirty="0">
                <a:solidFill>
                  <a:srgbClr val="FF0000"/>
                </a:solidFill>
              </a:rPr>
              <a:t>проживаючого в гуртожитках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920307"/>
              </p:ext>
            </p:extLst>
          </p:nvPr>
        </p:nvGraphicFramePr>
        <p:xfrm>
          <a:off x="1241425" y="1279525"/>
          <a:ext cx="5826125" cy="530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23" name="Документ" r:id="rId4" imgW="8157513" imgH="7425652" progId="Word.Document.12">
                  <p:embed/>
                </p:oleObj>
              </mc:Choice>
              <mc:Fallback>
                <p:oleObj name="Документ" r:id="rId4" imgW="8157513" imgH="7425652" progId="Word.Document.12">
                  <p:embed/>
                  <p:pic>
                    <p:nvPicPr>
                      <p:cNvPr id="4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1279525"/>
                        <a:ext cx="5826125" cy="5303838"/>
                      </a:xfrm>
                      <a:prstGeom prst="rect">
                        <a:avLst/>
                      </a:prstGeom>
                      <a:solidFill>
                        <a:srgbClr val="DCE6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3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5692"/>
              </p:ext>
            </p:extLst>
          </p:nvPr>
        </p:nvGraphicFramePr>
        <p:xfrm>
          <a:off x="251520" y="1124744"/>
          <a:ext cx="8666058" cy="5395640"/>
        </p:xfrm>
        <a:graphic>
          <a:graphicData uri="http://schemas.openxmlformats.org/drawingml/2006/table">
            <a:tbl>
              <a:tblPr firstRow="1" firstCol="1" bandRow="1"/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733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261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Енергоресурси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Фактичне </a:t>
                      </a:r>
                      <a:r>
                        <a:rPr lang="uk-UA" sz="16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споживання(в </a:t>
                      </a:r>
                      <a:r>
                        <a:rPr lang="uk-UA" sz="1600" b="1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абсол</a:t>
                      </a:r>
                      <a:r>
                        <a:rPr lang="uk-UA" sz="16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од.)</a:t>
                      </a:r>
                      <a:endParaRPr lang="uk-UA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Економія</a:t>
                      </a:r>
                      <a:r>
                        <a:rPr lang="uk-UA" sz="1600" b="1" baseline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(в абсолютних один.)</a:t>
                      </a:r>
                      <a:endParaRPr lang="uk-UA" sz="16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Економія</a:t>
                      </a:r>
                      <a:r>
                        <a:rPr lang="uk-UA" sz="1600" b="1" baseline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в грошах</a:t>
                      </a:r>
                      <a:r>
                        <a:rPr lang="uk-UA" sz="16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,</a:t>
                      </a:r>
                      <a:r>
                        <a:rPr lang="uk-UA" sz="1600" b="1" baseline="0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грн</a:t>
                      </a:r>
                      <a:r>
                        <a:rPr lang="uk-UA" sz="1600" b="1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600" b="1" baseline="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2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Опалення,Гкал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2035,9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+172,6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440800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0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Гаряча вода, </a:t>
                      </a:r>
                      <a:r>
                        <a:rPr lang="uk-UA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Гкал</a:t>
                      </a:r>
                      <a:endParaRPr lang="uk-UA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chemeClr val="tx1"/>
                          </a:solidFill>
                        </a:rPr>
                        <a:t>315,8</a:t>
                      </a:r>
                      <a:endParaRPr lang="uk-UA" sz="2800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-102,6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74600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Водозабезпечення та водовідведення, </a:t>
                      </a:r>
                      <a:r>
                        <a:rPr lang="uk-UA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куб.м</a:t>
                      </a: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10101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-12256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-235100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8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Електрична енергія, </a:t>
                      </a:r>
                      <a:r>
                        <a:rPr lang="uk-UA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кВт.год</a:t>
                      </a: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570212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-34269</a:t>
                      </a:r>
                      <a:endParaRPr lang="uk-UA" sz="2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+246100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1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Газопостачання</a:t>
                      </a:r>
                      <a:r>
                        <a:rPr lang="uk-UA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куб.м</a:t>
                      </a:r>
                      <a:r>
                        <a:rPr lang="uk-U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26535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rgbClr val="C00000"/>
                          </a:solidFill>
                        </a:rPr>
                        <a:t>+2950</a:t>
                      </a:r>
                      <a:endParaRPr lang="uk-UA" sz="28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-19260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97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</a:t>
                      </a:r>
                      <a:r>
                        <a:rPr lang="uk-UA" sz="2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Разом</a:t>
                      </a:r>
                      <a:r>
                        <a:rPr lang="uk-UA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solidFill>
                          <a:srgbClr val="00B0F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 dirty="0" smtClean="0">
                          <a:solidFill>
                            <a:srgbClr val="C00000"/>
                          </a:solidFill>
                        </a:rPr>
                        <a:t>+357840</a:t>
                      </a:r>
                      <a:endParaRPr lang="uk-UA" sz="3200" b="1" dirty="0">
                        <a:solidFill>
                          <a:srgbClr val="C00000"/>
                        </a:solidFill>
                      </a:endParaRPr>
                    </a:p>
                  </a:txBody>
                  <a:tcPr marL="51784" marR="51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4" y="116632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    </a:t>
            </a:r>
            <a:r>
              <a:rPr lang="uk-UA" sz="2000" b="1" dirty="0">
                <a:solidFill>
                  <a:srgbClr val="FF0000"/>
                </a:solidFill>
              </a:rPr>
              <a:t>Результати роботи  НУБіП України по енергозбереженню за </a:t>
            </a:r>
            <a:r>
              <a:rPr lang="uk-UA" sz="2000" b="1" dirty="0" smtClean="0">
                <a:solidFill>
                  <a:srgbClr val="FF0000"/>
                </a:solidFill>
              </a:rPr>
              <a:t>1 місяць</a:t>
            </a:r>
          </a:p>
          <a:p>
            <a:r>
              <a:rPr lang="uk-UA" sz="2000" b="1" dirty="0" smtClean="0">
                <a:solidFill>
                  <a:srgbClr val="FF0000"/>
                </a:solidFill>
              </a:rPr>
              <a:t>2021 року </a:t>
            </a:r>
            <a:r>
              <a:rPr lang="uk-UA" sz="2000" b="1" dirty="0">
                <a:solidFill>
                  <a:srgbClr val="FF0000"/>
                </a:solidFill>
              </a:rPr>
              <a:t>в порівнянні </a:t>
            </a:r>
            <a:r>
              <a:rPr lang="uk-UA" sz="2000" b="1" dirty="0" smtClean="0">
                <a:solidFill>
                  <a:srgbClr val="FF0000"/>
                </a:solidFill>
              </a:rPr>
              <a:t>до 1-и місяця  2020 </a:t>
            </a:r>
            <a:r>
              <a:rPr lang="uk-UA" sz="2000" b="1" dirty="0">
                <a:solidFill>
                  <a:srgbClr val="FF0000"/>
                </a:solidFill>
              </a:rPr>
              <a:t>року.</a:t>
            </a:r>
          </a:p>
        </p:txBody>
      </p:sp>
    </p:spTree>
    <p:extLst>
      <p:ext uri="{BB962C8B-B14F-4D97-AF65-F5344CB8AC3E}">
        <p14:creationId xmlns:p14="http://schemas.microsoft.com/office/powerpoint/2010/main" val="6268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7384"/>
            <a:ext cx="930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58302"/>
              </p:ext>
            </p:extLst>
          </p:nvPr>
        </p:nvGraphicFramePr>
        <p:xfrm>
          <a:off x="179512" y="692696"/>
          <a:ext cx="8784976" cy="5476535"/>
        </p:xfrm>
        <a:graphic>
          <a:graphicData uri="http://schemas.openxmlformats.org/drawingml/2006/table">
            <a:tbl>
              <a:tblPr/>
              <a:tblGrid>
                <a:gridCol w="13158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77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2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50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468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365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66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Показники</a:t>
                      </a: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Рік</a:t>
                      </a: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Витрати</a:t>
                      </a:r>
                      <a:r>
                        <a:rPr lang="uk-UA" sz="1000" b="1" baseline="0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в натуральних величинах</a:t>
                      </a:r>
                      <a:endParaRPr lang="uk-UA" sz="100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Фактично </a:t>
                      </a:r>
                      <a:r>
                        <a:rPr lang="uk-UA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оплачено</a:t>
                      </a: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50" b="1" dirty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Економія</a:t>
                      </a:r>
                      <a:r>
                        <a:rPr lang="uk-UA" sz="1050" b="1" baseline="0" dirty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в натуральних   одиницях відносно </a:t>
                      </a:r>
                      <a:r>
                        <a:rPr lang="uk-UA" sz="1050" b="1" baseline="0" dirty="0" smtClean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2021 </a:t>
                      </a:r>
                      <a:r>
                        <a:rPr lang="uk-UA" sz="1050" b="1" baseline="0" dirty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р.</a:t>
                      </a:r>
                      <a:endParaRPr lang="uk-UA" sz="1050" b="1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Економія</a:t>
                      </a:r>
                      <a:r>
                        <a:rPr lang="uk-UA" sz="1050" b="1" baseline="0" dirty="0" smtClean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, тис.грн </a:t>
                      </a:r>
                    </a:p>
                    <a:p>
                      <a:pPr algn="ctr"/>
                      <a:r>
                        <a:rPr lang="uk-UA" sz="1050" b="1" baseline="0" dirty="0" smtClean="0"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(за тарифами 2021 р.)</a:t>
                      </a:r>
                      <a:endParaRPr lang="uk-UA" sz="1050" b="1" dirty="0"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946"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Тепло-</a:t>
                      </a: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постачання</a:t>
                      </a: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Опалення</a:t>
                      </a:r>
                      <a:endParaRPr lang="uk-UA" sz="1000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9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</a:rPr>
                        <a:t> 2564,4 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</a:rPr>
                        <a:t>3205,7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</a:rPr>
                        <a:t>тис.грн</a:t>
                      </a:r>
                      <a:endParaRPr lang="uk-UA" sz="105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 -</a:t>
                      </a:r>
                      <a:r>
                        <a:rPr lang="uk-UA" sz="11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528,5  </a:t>
                      </a:r>
                      <a:r>
                        <a:rPr lang="uk-UA" sz="110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1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-95</a:t>
                      </a:r>
                      <a:endParaRPr lang="uk-UA" dirty="0"/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99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2019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2130,7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3861,4тис.грн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 -</a:t>
                      </a:r>
                      <a:r>
                        <a:rPr lang="uk-UA" sz="11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94,8 </a:t>
                      </a:r>
                      <a:r>
                        <a:rPr lang="uk-UA" sz="1100" b="1" baseline="0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1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-350,7</a:t>
                      </a:r>
                      <a:endParaRPr lang="uk-UA" dirty="0"/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89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1863,3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2669,3 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   +172,6 </a:t>
                      </a:r>
                      <a:r>
                        <a:rPr lang="uk-UA" sz="1050" b="1" dirty="0" err="1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+440,8</a:t>
                      </a:r>
                      <a:endParaRPr lang="uk-UA" sz="1050" b="1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98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2035,9 </a:t>
                      </a:r>
                      <a:r>
                        <a:rPr lang="uk-UA" sz="1050" b="1" dirty="0" err="1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3110,7тис.грн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rgbClr val="C0000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</a:tr>
              <a:tr h="21075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rgbClr val="C00000"/>
                          </a:solidFill>
                        </a:rPr>
                        <a:t>                                                         Гаряча вода</a:t>
                      </a:r>
                      <a:endParaRPr lang="uk-UA" sz="1400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6991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623,3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835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тис. 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-</a:t>
                      </a: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307,5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-354,4</a:t>
                      </a:r>
                      <a:endParaRPr lang="uk-UA" dirty="0"/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99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2019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</a:rPr>
                        <a:t>             448 </a:t>
                      </a:r>
                      <a:r>
                        <a:rPr lang="uk-UA" sz="1200" b="1" baseline="0" dirty="0" err="1" smtClean="0">
                          <a:solidFill>
                            <a:schemeClr val="tx1"/>
                          </a:solidFill>
                        </a:rPr>
                        <a:t>Гкал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</a:rPr>
                        <a:t>701,4 тис.грн.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 -</a:t>
                      </a: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132,6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-220,8</a:t>
                      </a:r>
                      <a:endParaRPr lang="uk-UA" dirty="0"/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8117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418,4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200" b="1" dirty="0" err="1" smtClean="0">
                          <a:solidFill>
                            <a:schemeClr val="tx1"/>
                          </a:solidFill>
                        </a:rPr>
                        <a:t>Гкал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        555,3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тис.грн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  -102,6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Гкал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accent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-74,6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1173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rgbClr val="C00000"/>
                          </a:solidFill>
                        </a:rPr>
                        <a:t>           315,8 </a:t>
                      </a:r>
                      <a:r>
                        <a:rPr lang="uk-UA" sz="1200" b="1" dirty="0" err="1" smtClean="0">
                          <a:solidFill>
                            <a:srgbClr val="C00000"/>
                          </a:solidFill>
                        </a:rPr>
                        <a:t>Гкал</a:t>
                      </a:r>
                      <a:endParaRPr lang="uk-U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rgbClr val="C00000"/>
                          </a:solidFill>
                        </a:rPr>
                        <a:t>         480,6</a:t>
                      </a:r>
                      <a:r>
                        <a:rPr lang="uk-UA" sz="12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1200" b="1" baseline="0" dirty="0" err="1" smtClean="0">
                          <a:solidFill>
                            <a:srgbClr val="C00000"/>
                          </a:solidFill>
                        </a:rPr>
                        <a:t>тис.грн</a:t>
                      </a:r>
                      <a:endParaRPr lang="uk-U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rgbClr val="0070C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chemeClr val="accent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117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Водопостачання</a:t>
                      </a:r>
                      <a:r>
                        <a:rPr lang="ru-RU" sz="105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та </a:t>
                      </a: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водовідведення</a:t>
                      </a: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24248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м.куб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360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</a:t>
                      </a:r>
                      <a:r>
                        <a:rPr lang="uk-UA" sz="1050" b="1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. грн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- 14174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м.</a:t>
                      </a:r>
                      <a:r>
                        <a:rPr lang="uk-UA" sz="11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куб</a:t>
                      </a:r>
                      <a:endParaRPr lang="uk-UA" sz="11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         -126,5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075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2019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22189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м.куб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388,3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-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12088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м.куб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        -154,8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4377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22357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куб.м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468,6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- 12256 .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м.куб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-235,1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983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10101</a:t>
                      </a: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err="1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куб.м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233,5 тис.грн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chemeClr val="accent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142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err="1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Електро-постачання</a:t>
                      </a:r>
                      <a:r>
                        <a:rPr lang="ru-RU" sz="105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585141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1121,4</a:t>
                      </a: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</a:t>
                      </a:r>
                      <a:r>
                        <a:rPr lang="uk-UA" sz="1050" b="1" dirty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. грн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-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14929 </a:t>
                      </a:r>
                      <a:r>
                        <a:rPr lang="uk-UA" sz="120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2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     +128,7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142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2019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615261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кВт. год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1129,9 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- 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45049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20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2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</a:rPr>
                        <a:t>      +120,2</a:t>
                      </a:r>
                      <a:endParaRPr lang="uk-UA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5898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604481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1004 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-34269 </a:t>
                      </a:r>
                      <a:r>
                        <a:rPr lang="uk-UA" sz="1050" b="1" dirty="0" err="1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05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+246,1</a:t>
                      </a:r>
                      <a:endParaRPr lang="uk-UA" sz="105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80669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050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b="1" dirty="0" smtClean="0"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570212 </a:t>
                      </a:r>
                      <a:r>
                        <a:rPr lang="uk-UA" sz="1050" b="1" dirty="0" err="1" smtClean="0"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кВт.год</a:t>
                      </a:r>
                      <a:endParaRPr lang="uk-UA" sz="1050" b="1" dirty="0">
                        <a:solidFill>
                          <a:schemeClr val="accent2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1250,1 тис.грн</a:t>
                      </a:r>
                      <a:endParaRPr lang="uk-UA" sz="105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rgbClr val="0070C0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5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991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b="1" dirty="0" err="1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Газопостачання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2018</a:t>
                      </a:r>
                      <a:endParaRPr lang="uk-UA" sz="105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24,9 тис.м.куб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5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261,2 тис.грн</a:t>
                      </a:r>
                      <a:endParaRPr lang="uk-UA" sz="105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     </a:t>
                      </a:r>
                      <a:r>
                        <a:rPr lang="uk-UA" sz="14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+1,6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4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тис.м.куб</a:t>
                      </a:r>
                      <a:endParaRPr lang="uk-UA" sz="140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C00000"/>
                          </a:solidFill>
                        </a:rPr>
                        <a:t>     -63,3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0393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2019</a:t>
                      </a:r>
                      <a:endParaRPr lang="uk-UA" sz="1000" b="1" dirty="0">
                        <a:solidFill>
                          <a:srgbClr val="00206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</a:rPr>
                        <a:t>           34,9 тис.м.куб</a:t>
                      </a:r>
                      <a:endParaRPr lang="uk-U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</a:rPr>
                        <a:t>         449,7 тис.грн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-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8,4 </a:t>
                      </a: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тис.м.куб</a:t>
                      </a:r>
                      <a:endParaRPr kumimoji="0" lang="uk-UA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  <a:p>
                      <a:endParaRPr lang="uk-UA" sz="12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solidFill>
                            <a:srgbClr val="002060"/>
                          </a:solidFill>
                        </a:rPr>
                        <a:t>     -251,8</a:t>
                      </a:r>
                      <a:endParaRPr lang="uk-UA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917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5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b="1" dirty="0" smtClean="0"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2020</a:t>
                      </a:r>
                      <a:endParaRPr lang="uk-UA" sz="1000" b="1" dirty="0">
                        <a:solidFill>
                          <a:schemeClr val="tx1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</a:rPr>
                        <a:t>23,6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100" b="1" dirty="0" smtClean="0">
                          <a:solidFill>
                            <a:schemeClr val="tx1"/>
                          </a:solidFill>
                        </a:rPr>
                        <a:t>тис.м.куб</a:t>
                      </a:r>
                      <a:endParaRPr lang="uk-U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         217,1</a:t>
                      </a:r>
                      <a:r>
                        <a:rPr lang="uk-UA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uk-UA" sz="1200" b="1" dirty="0" smtClean="0">
                          <a:solidFill>
                            <a:schemeClr val="tx1"/>
                          </a:solidFill>
                        </a:rPr>
                        <a:t>тис.грн</a:t>
                      </a:r>
                      <a:endParaRPr lang="uk-UA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dirty="0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            +</a:t>
                      </a:r>
                      <a:r>
                        <a:rPr lang="uk-UA" sz="1100" b="1" baseline="0" dirty="0" smtClean="0">
                          <a:solidFill>
                            <a:srgbClr val="C00000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2,9 </a:t>
                      </a:r>
                      <a:r>
                        <a:rPr kumimoji="0" lang="uk-UA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тис.м.куб</a:t>
                      </a:r>
                    </a:p>
                    <a:p>
                      <a:endParaRPr lang="uk-UA" sz="10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       </a:t>
                      </a:r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 Cyr" panose="020B0604020202020204" pitchFamily="34" charset="0"/>
                          <a:cs typeface="Arial Cyr" panose="020B0604020202020204" pitchFamily="34" charset="0"/>
                        </a:rPr>
                        <a:t>-19,3</a:t>
                      </a:r>
                      <a:endParaRPr lang="uk-UA" sz="14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8117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50" b="1" dirty="0"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F0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b="1" dirty="0" smtClean="0">
                          <a:solidFill>
                            <a:srgbClr val="C00000"/>
                          </a:solidFill>
                          <a:effectLst/>
                          <a:latin typeface="Arial Cyr" panose="020B0604020202020204" pitchFamily="34" charset="0"/>
                          <a:ea typeface="Calibri" panose="020F0502020204030204" pitchFamily="34" charset="0"/>
                          <a:cs typeface="Arial Cyr" panose="020B0604020202020204" pitchFamily="34" charset="0"/>
                        </a:rPr>
                        <a:t>2021</a:t>
                      </a:r>
                      <a:endParaRPr lang="uk-UA" sz="1000" b="1" dirty="0">
                        <a:solidFill>
                          <a:srgbClr val="C00000"/>
                        </a:solidFill>
                        <a:effectLst/>
                        <a:latin typeface="Arial Cyr" panose="020B0604020202020204" pitchFamily="34" charset="0"/>
                        <a:ea typeface="Calibri" panose="020F050202020403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           26,5 </a:t>
                      </a:r>
                      <a:r>
                        <a:rPr lang="uk-UA" sz="1100" b="1" baseline="0" dirty="0" smtClean="0">
                          <a:solidFill>
                            <a:srgbClr val="C00000"/>
                          </a:solidFill>
                        </a:rPr>
                        <a:t> тис.м.куб</a:t>
                      </a:r>
                      <a:endParaRPr lang="uk-UA" sz="1100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>
                          <a:solidFill>
                            <a:srgbClr val="C00000"/>
                          </a:solidFill>
                        </a:rPr>
                        <a:t>          197,9 </a:t>
                      </a:r>
                      <a:r>
                        <a:rPr lang="uk-UA" sz="1200" b="1" dirty="0" err="1" smtClean="0">
                          <a:solidFill>
                            <a:srgbClr val="C00000"/>
                          </a:solidFill>
                        </a:rPr>
                        <a:t>тси.грн</a:t>
                      </a:r>
                      <a:endParaRPr lang="uk-U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000" b="1" dirty="0">
                        <a:solidFill>
                          <a:schemeClr val="tx1"/>
                        </a:solidFill>
                        <a:latin typeface="Arial Cyr" panose="020B0604020202020204" pitchFamily="34" charset="0"/>
                        <a:cs typeface="Arial Cyr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6363103"/>
            <a:ext cx="8424936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uk-UA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Фактична  вартість </a:t>
            </a:r>
            <a:r>
              <a:rPr lang="uk-UA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в 2021 р.  </a:t>
            </a:r>
            <a:r>
              <a:rPr lang="uk-UA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збільшилась  </a:t>
            </a:r>
            <a:r>
              <a:rPr lang="uk-UA" sz="14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в порівнянні до 2020 р.   на </a:t>
            </a:r>
            <a:r>
              <a:rPr lang="uk-UA" sz="1400" b="1" dirty="0"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uk-UA" sz="1400" b="1" dirty="0" smtClean="0">
                <a:solidFill>
                  <a:srgbClr val="C0000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+ </a:t>
            </a:r>
            <a:r>
              <a:rPr lang="uk-UA" sz="2000" b="1" dirty="0" smtClean="0">
                <a:solidFill>
                  <a:srgbClr val="C0000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357840 </a:t>
            </a:r>
            <a:r>
              <a:rPr lang="uk-UA" sz="2400" b="1" dirty="0" smtClean="0">
                <a:solidFill>
                  <a:srgbClr val="C0000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грн</a:t>
            </a:r>
            <a:r>
              <a:rPr lang="uk-UA" sz="1400" b="1" dirty="0" smtClean="0">
                <a:solidFill>
                  <a:srgbClr val="C0000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.   </a:t>
            </a:r>
            <a:endParaRPr lang="uk-UA" sz="1400" b="1" dirty="0">
              <a:solidFill>
                <a:srgbClr val="C0000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>
          <a:xfrm>
            <a:off x="755576" y="-41056"/>
            <a:ext cx="7704856" cy="73375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2400" b="1" dirty="0">
                <a:solidFill>
                  <a:srgbClr val="1F497D"/>
                </a:solidFill>
              </a:rPr>
              <a:t> </a:t>
            </a:r>
            <a:r>
              <a:rPr lang="uk-UA" altLang="uk-UA" sz="2000" b="1" dirty="0">
                <a:solidFill>
                  <a:srgbClr val="002060"/>
                </a:solidFill>
              </a:rPr>
              <a:t>ПОРІВНЯННЯ ФАКТИЧНОГО СПОЖИВАННЯ ЕНЕРГОНОСІЇВ </a:t>
            </a:r>
          </a:p>
          <a:p>
            <a:pPr algn="ctr"/>
            <a:r>
              <a:rPr lang="uk-UA" altLang="uk-UA" sz="2000" b="1" dirty="0">
                <a:solidFill>
                  <a:srgbClr val="002060"/>
                </a:solidFill>
              </a:rPr>
              <a:t> </a:t>
            </a:r>
            <a:r>
              <a:rPr lang="uk-UA" altLang="uk-UA" sz="2000" b="1" dirty="0">
                <a:solidFill>
                  <a:srgbClr val="FF0000"/>
                </a:solidFill>
              </a:rPr>
              <a:t>за </a:t>
            </a:r>
            <a:r>
              <a:rPr lang="uk-UA" altLang="uk-UA" sz="2000" b="1" dirty="0" smtClean="0">
                <a:solidFill>
                  <a:srgbClr val="FF0000"/>
                </a:solidFill>
              </a:rPr>
              <a:t>1 місяць   2018</a:t>
            </a:r>
            <a:r>
              <a:rPr lang="uk-UA" altLang="uk-UA" sz="2000" b="1" dirty="0">
                <a:solidFill>
                  <a:srgbClr val="FF0000"/>
                </a:solidFill>
              </a:rPr>
              <a:t> </a:t>
            </a:r>
            <a:r>
              <a:rPr lang="uk-UA" altLang="uk-UA" sz="2000" b="1" dirty="0" smtClean="0">
                <a:solidFill>
                  <a:srgbClr val="FF0000"/>
                </a:solidFill>
              </a:rPr>
              <a:t>- 2021 </a:t>
            </a:r>
            <a:r>
              <a:rPr lang="uk-UA" altLang="uk-UA" sz="2000" b="1" dirty="0" err="1" smtClean="0">
                <a:solidFill>
                  <a:srgbClr val="FF0000"/>
                </a:solidFill>
              </a:rPr>
              <a:t>рр</a:t>
            </a:r>
            <a:endParaRPr lang="uk-UA" altLang="uk-UA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0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210146"/>
          </a:xfrm>
        </p:spPr>
        <p:txBody>
          <a:bodyPr>
            <a:normAutofit/>
          </a:bodyPr>
          <a:lstStyle/>
          <a:p>
            <a:r>
              <a:rPr lang="uk-UA" sz="3100" b="1" dirty="0">
                <a:solidFill>
                  <a:srgbClr val="FF0000"/>
                </a:solidFill>
              </a:rPr>
              <a:t>Аналіз витрат енергоносіїв за </a:t>
            </a:r>
            <a:r>
              <a:rPr lang="uk-UA" sz="3100" b="1" dirty="0" smtClean="0">
                <a:solidFill>
                  <a:srgbClr val="FF0000"/>
                </a:solidFill>
              </a:rPr>
              <a:t>січень 2021 </a:t>
            </a:r>
            <a:r>
              <a:rPr lang="uk-UA" sz="3100" b="1" dirty="0">
                <a:solidFill>
                  <a:srgbClr val="FF0000"/>
                </a:solidFill>
              </a:rPr>
              <a:t>р. у розрахунках на 1</a:t>
            </a:r>
            <a:r>
              <a:rPr lang="en-US" sz="3100" b="1" dirty="0">
                <a:solidFill>
                  <a:srgbClr val="FF0000"/>
                </a:solidFill>
              </a:rPr>
              <a:t> </a:t>
            </a:r>
            <a:r>
              <a:rPr lang="uk-UA" sz="3100" b="1" dirty="0">
                <a:solidFill>
                  <a:srgbClr val="FF0000"/>
                </a:solidFill>
              </a:rPr>
              <a:t>проживаючого в гуртожитках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583163"/>
              </p:ext>
            </p:extLst>
          </p:nvPr>
        </p:nvGraphicFramePr>
        <p:xfrm>
          <a:off x="671513" y="1268413"/>
          <a:ext cx="7319962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8" name="Документ" r:id="rId3" imgW="11566518" imgH="7405561" progId="Word.Document.12">
                  <p:embed/>
                </p:oleObj>
              </mc:Choice>
              <mc:Fallback>
                <p:oleObj name="Документ" r:id="rId3" imgW="11566518" imgH="7405561" progId="Word.Document.1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1268413"/>
                        <a:ext cx="7319962" cy="4686300"/>
                      </a:xfrm>
                      <a:prstGeom prst="rect">
                        <a:avLst/>
                      </a:prstGeom>
                      <a:solidFill>
                        <a:srgbClr val="DCE6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7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Споживання газу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194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63903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Споживання  холодної води</a:t>
            </a:r>
            <a:endParaRPr lang="uk-UA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844880"/>
              </p:ext>
            </p:extLst>
          </p:nvPr>
        </p:nvGraphicFramePr>
        <p:xfrm>
          <a:off x="1347786" y="1414462"/>
          <a:ext cx="6448427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7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Постачання гарячої води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1756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516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Теплопостачання ( опалення)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874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33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Споживання електричної енергії</a:t>
            </a:r>
            <a:endParaRPr lang="uk-UA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401821"/>
              </p:ext>
            </p:extLst>
          </p:nvPr>
        </p:nvGraphicFramePr>
        <p:xfrm>
          <a:off x="431032" y="114300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35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Картинки по запросу энергосбере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409575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6575" y="4653136"/>
            <a:ext cx="6968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Зберігаймо</a:t>
            </a:r>
            <a:r>
              <a:rPr lang="ru-RU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54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енергію</a:t>
            </a:r>
            <a:r>
              <a:rPr lang="ru-RU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283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3040" y="260648"/>
            <a:ext cx="8640960" cy="1470025"/>
          </a:xfrm>
        </p:spPr>
        <p:txBody>
          <a:bodyPr>
            <a:normAutofit/>
          </a:bodyPr>
          <a:lstStyle/>
          <a:p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 </a:t>
            </a:r>
            <a:b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грудень</a:t>
            </a:r>
            <a:r>
              <a:rPr lang="uk-UA" sz="2400" b="1" dirty="0" smtClean="0"/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2020- 2019р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16387"/>
              </p:ext>
            </p:extLst>
          </p:nvPr>
        </p:nvGraphicFramePr>
        <p:xfrm>
          <a:off x="179512" y="1412776"/>
          <a:ext cx="8784975" cy="5316877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2996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16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59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01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701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168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3163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8693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8693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8693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-243</a:t>
                      </a:r>
                      <a:endParaRPr lang="ru-RU" sz="16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sz="2000" b="1" dirty="0"/>
                        <a:t>   Фактичне </a:t>
                      </a:r>
                      <a:r>
                        <a:rPr lang="uk-UA" sz="2000" b="1" dirty="0" smtClean="0"/>
                        <a:t>споживання</a:t>
                      </a:r>
                      <a:endParaRPr lang="en-US" sz="2000" b="1" dirty="0" smtClean="0"/>
                    </a:p>
                    <a:p>
                      <a:r>
                        <a:rPr lang="en-US" sz="2000" b="1" dirty="0" smtClean="0"/>
                        <a:t>           </a:t>
                      </a:r>
                      <a:r>
                        <a:rPr lang="uk-UA" sz="2000" b="1" dirty="0" err="1" smtClean="0"/>
                        <a:t>м.куб</a:t>
                      </a:r>
                      <a:r>
                        <a:rPr lang="uk-UA" sz="2000" b="1" dirty="0" smtClean="0"/>
                        <a:t>.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2000" b="1" dirty="0"/>
                        <a:t>Вартість споживання,</a:t>
                      </a:r>
                      <a:r>
                        <a:rPr lang="uk-UA" sz="2000" b="1" baseline="0" dirty="0"/>
                        <a:t> грн.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2000" b="1" dirty="0" smtClean="0"/>
                    </a:p>
                    <a:p>
                      <a:r>
                        <a:rPr lang="uk-UA" sz="2000" b="1" dirty="0" smtClean="0"/>
                        <a:t>2020</a:t>
                      </a:r>
                    </a:p>
                    <a:p>
                      <a:r>
                        <a:rPr lang="uk-UA" sz="2000" b="1" dirty="0" smtClean="0"/>
                        <a:t>р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2000" b="1" dirty="0"/>
                    </a:p>
                    <a:p>
                      <a:r>
                        <a:rPr lang="uk-UA" sz="2000" b="1" dirty="0" smtClean="0"/>
                        <a:t>2019р</a:t>
                      </a:r>
                      <a:endParaRPr lang="uk-UA" sz="2000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en-US" sz="20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ru-RU" sz="20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</a:t>
                      </a:r>
                      <a:endParaRPr lang="ru-RU" sz="20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20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</a:t>
                      </a:r>
                      <a:r>
                        <a:rPr lang="ru-RU" sz="1400" b="1" baseline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за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400" b="1" baseline="0" dirty="0" err="1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lang="ru-RU" sz="1400" b="1" baseline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b="1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1 </a:t>
                      </a:r>
                      <a:r>
                        <a:rPr lang="uk-UA" sz="1400" b="0" dirty="0" smtClean="0">
                          <a:latin typeface="Arial Narrow" panose="020B0606020202030204" pitchFamily="34" charset="0"/>
                        </a:rPr>
                        <a:t> .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5726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-2168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  <a:endParaRPr kumimoji="0" lang="uk-U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2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4070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-1867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3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3585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-3187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4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7696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+124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5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-196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7395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6 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6102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13180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-7078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61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-17140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2019р.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- 2020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211986"/>
              </p:ext>
            </p:extLst>
          </p:nvPr>
        </p:nvGraphicFramePr>
        <p:xfrm>
          <a:off x="179511" y="764705"/>
          <a:ext cx="8856984" cy="6145594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3103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961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563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756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800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4008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95024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9502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9502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51404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споживання,</a:t>
                      </a:r>
                    </a:p>
                    <a:p>
                      <a:r>
                        <a:rPr lang="uk-UA" dirty="0" smtClean="0"/>
                        <a:t>       </a:t>
                      </a:r>
                      <a:r>
                        <a:rPr lang="uk-UA" sz="1800" b="0" baseline="0" dirty="0" smtClean="0">
                          <a:latin typeface="Arial Narrow" panose="020B0606020202030204" pitchFamily="34" charset="0"/>
                        </a:rPr>
                        <a:t>        </a:t>
                      </a:r>
                      <a:r>
                        <a:rPr lang="uk-UA" sz="1800" b="0" dirty="0" smtClean="0">
                          <a:latin typeface="Arial Narrow" panose="020B0606020202030204" pitchFamily="34" charset="0"/>
                        </a:rPr>
                        <a:t>  м</a:t>
                      </a:r>
                      <a:r>
                        <a:rPr lang="uk-UA" sz="1800" b="0" baseline="30000" dirty="0" smtClean="0"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uk-UA" sz="1800" b="0" dirty="0" smtClean="0">
                          <a:latin typeface="Arial Narrow" panose="020B0606020202030204" pitchFamily="34" charset="0"/>
                        </a:rPr>
                        <a:t>. 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9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</a:t>
                      </a:r>
                      <a:r>
                        <a:rPr lang="en-US" dirty="0" smtClean="0"/>
                        <a:t>20</a:t>
                      </a:r>
                      <a:r>
                        <a:rPr lang="uk-UA" dirty="0" smtClean="0"/>
                        <a:t>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en-US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</a:t>
                      </a:r>
                      <a:r>
                        <a:rPr lang="uk-UA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0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latin typeface="Arial Narrow" panose="020B0606020202030204" pitchFamily="34" charset="0"/>
                        </a:rPr>
                        <a:t>№ 7 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-2312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9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Гуртожиток </a:t>
                      </a:r>
                      <a:b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8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-222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-2170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69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Гуртожиток </a:t>
                      </a:r>
                      <a:b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9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7882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-5298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9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Гуртожиток </a:t>
                      </a:r>
                      <a:b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10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-281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11488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-2211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1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Гуртожиток </a:t>
                      </a:r>
                      <a:b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11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-778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15026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-8414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693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Гуртожиток </a:t>
                      </a:r>
                      <a:b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12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1794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-1447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-81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4654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21226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-16572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uk-UA" b="1" dirty="0">
                        <a:solidFill>
                          <a:schemeClr val="tx1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40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Гуртожиток </a:t>
                      </a:r>
                      <a:b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uk-UA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№ </a:t>
                      </a:r>
                      <a:r>
                        <a:rPr lang="uk-UA" sz="1400" b="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13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14,5</a:t>
                      </a:r>
                      <a:endParaRPr kumimoji="0" lang="uk-UA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7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2019р</a:t>
            </a:r>
            <a:r>
              <a:rPr lang="en-US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-2020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р.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22743"/>
              </p:ext>
            </p:extLst>
          </p:nvPr>
        </p:nvGraphicFramePr>
        <p:xfrm>
          <a:off x="251520" y="1412776"/>
          <a:ext cx="8784975" cy="5146888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8722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0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320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34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134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063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431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90340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споживання,  </a:t>
                      </a:r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№1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-1386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1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№2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-324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№3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2396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-906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№4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-671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№5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b="1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№6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7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Порівняльний аналіз витрат води НУБіП України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uk-UA" sz="22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грудень 2020 - 2019р</a:t>
            </a:r>
            <a:r>
              <a:rPr lang="uk-UA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139"/>
              </p:ext>
            </p:extLst>
          </p:nvPr>
        </p:nvGraphicFramePr>
        <p:xfrm>
          <a:off x="251522" y="1412776"/>
          <a:ext cx="8712965" cy="5229160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C3986D">
                        <a:tint val="30000"/>
                        <a:satMod val="250000"/>
                      </a:srgbClr>
                    </a:gs>
                    <a:gs pos="72000">
                      <a:srgbClr val="C3986D">
                        <a:tint val="75000"/>
                        <a:satMod val="210000"/>
                      </a:srgbClr>
                    </a:gs>
                    <a:gs pos="100000">
                      <a:srgbClr val="C3986D">
                        <a:tint val="85000"/>
                        <a:satMod val="210000"/>
                      </a:srgbClr>
                    </a:gs>
                  </a:gsLst>
                  <a:lin ang="5400000" scaled="1"/>
                </a:gradFill>
                <a:effectLst>
                  <a:outerShdw blurRad="76200" dist="50800" dir="5400000" rotWithShape="0">
                    <a:srgbClr val="4E3B30">
                      <a:alpha val="60000"/>
                    </a:srgbClr>
                  </a:outerShdw>
                </a:effectLst>
              </a:tblPr>
              <a:tblGrid>
                <a:gridCol w="19173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68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268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839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083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0057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57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959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89599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9599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61612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Споживач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 vert="vert270" anchor="ctr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uk-UA" dirty="0"/>
                        <a:t>   Фактичне </a:t>
                      </a:r>
                      <a:r>
                        <a:rPr lang="uk-UA" dirty="0" smtClean="0"/>
                        <a:t>споживання, </a:t>
                      </a:r>
                      <a:r>
                        <a:rPr lang="uk-UA" dirty="0" err="1" smtClean="0"/>
                        <a:t>куб.м</a:t>
                      </a:r>
                      <a:r>
                        <a:rPr lang="uk-UA" dirty="0" smtClean="0"/>
                        <a:t>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dirty="0"/>
                        <a:t>Вартість споживання,</a:t>
                      </a:r>
                      <a:r>
                        <a:rPr lang="uk-UA" baseline="0" dirty="0"/>
                        <a:t> грн.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0" dirty="0">
                        <a:latin typeface="Arial Narrow" panose="020B0606020202030204" pitchFamily="34" charset="0"/>
                        <a:ea typeface="Calibri"/>
                        <a:cs typeface="Calibri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871" marR="42871" marT="0" marB="0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5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2020р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  <a:p>
                      <a:r>
                        <a:rPr lang="uk-UA" dirty="0" smtClean="0"/>
                        <a:t>2019р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2020р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2019р</a:t>
                      </a:r>
                      <a:endParaRPr lang="ru-RU" sz="18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Різниця</a:t>
                      </a: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 (+)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Економія</a:t>
                      </a: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-(+) %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Тариф,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грн. за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куб.м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3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</a:t>
                      </a:r>
                      <a:r>
                        <a:rPr lang="ru-RU" sz="1400" b="0" baseline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 №7</a:t>
                      </a:r>
                      <a:endParaRPr lang="ru-RU" sz="1400" b="0" dirty="0">
                        <a:latin typeface="Arial Narrow" panose="020B060602020203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241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-622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0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№7а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FC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№8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-188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2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№9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816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55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№10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-122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1705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3028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-1323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9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Calibri"/>
                          <a:cs typeface="Times New Roman" pitchFamily="18" charset="0"/>
                        </a:rPr>
                        <a:t>Корпус №11</a:t>
                      </a: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204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+25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+14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2739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2117</a:t>
                      </a:r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+622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+29</a:t>
                      </a:r>
                      <a:endParaRPr lang="uk-UA" b="1" dirty="0">
                        <a:solidFill>
                          <a:srgbClr val="C00000"/>
                        </a:solidFill>
                      </a:endParaRPr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,44</a:t>
                      </a:r>
                    </a:p>
                    <a:p>
                      <a:endParaRPr lang="uk-UA" dirty="0"/>
                    </a:p>
                  </a:txBody>
                  <a:tcPr marL="42871" marR="42871" marT="0" marB="0">
                    <a:lnL w="10000" cap="flat" cmpd="sng" algn="ctr">
                      <a:solidFill>
                        <a:srgbClr val="C3986D"/>
                      </a:solidFill>
                      <a:prstDash val="solid"/>
                    </a:lnL>
                    <a:lnR w="10000" cap="flat" cmpd="sng" algn="ctr">
                      <a:solidFill>
                        <a:srgbClr val="C3986D"/>
                      </a:solidFill>
                      <a:prstDash val="solid"/>
                    </a:lnR>
                    <a:lnT w="10000" cap="flat" cmpd="sng" algn="ctr">
                      <a:solidFill>
                        <a:srgbClr val="C3986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000" cap="flat" cmpd="sng" algn="ctr">
                      <a:solidFill>
                        <a:srgbClr val="C3986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9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65294896</TotalTime>
  <Words>5853</Words>
  <Application>Microsoft Office PowerPoint</Application>
  <PresentationFormat>Экран (4:3)</PresentationFormat>
  <Paragraphs>3457</Paragraphs>
  <Slides>58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58</vt:i4>
      </vt:variant>
    </vt:vector>
  </HeadingPairs>
  <TitlesOfParts>
    <vt:vector size="66" baseType="lpstr">
      <vt:lpstr>Arial</vt:lpstr>
      <vt:lpstr>Arial Cyr</vt:lpstr>
      <vt:lpstr>Arial Narrow</vt:lpstr>
      <vt:lpstr>Calibri</vt:lpstr>
      <vt:lpstr>Times New Roman</vt:lpstr>
      <vt:lpstr>Тема Office</vt:lpstr>
      <vt:lpstr>Документ</vt:lpstr>
      <vt:lpstr>Документ Microsoft Word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Аналіз витрат енергоносіїв за грудень 2020 р. у розрахунках на 1 проживаючого в гуртожитках</vt:lpstr>
      <vt:lpstr>Порівняльний аналіз витрат води НУБіП України за     грудень 2020- 2019р. </vt:lpstr>
      <vt:lpstr>Порівняльний аналіз витрат води НУБіП України  за  грудень 2019р.- 2020р. </vt:lpstr>
      <vt:lpstr>Порівняльний аналіз витрат води НУБіП України  за   грудень 2019р -2020р. </vt:lpstr>
      <vt:lpstr>Порівняльний аналіз витрат води НУБіП України  за   грудень 2020 - 2019р. </vt:lpstr>
      <vt:lpstr>Порівняльний аналіз витрат води НУБіП України  за  грудень 2020 - 2019р. </vt:lpstr>
      <vt:lpstr>Порівняльний аналіз витрат води НУБіП України за грудень 2020р. - 2019р. </vt:lpstr>
      <vt:lpstr>Порівняльний аналіз витрат холодної води  НУБіП України за    грудень 2020- 2019р. </vt:lpstr>
      <vt:lpstr>Порівняльний аналіз витрат води НУБіП України  за   грудень 2020 - 2019р. </vt:lpstr>
      <vt:lpstr>Презентация PowerPoint</vt:lpstr>
      <vt:lpstr>Аналіз витрат енергоносіїв за січень 2021 р. у розрахунках на 1 проживаючого в гуртожитках</vt:lpstr>
      <vt:lpstr> Аналіз витрат гарячої води НУБіП України  за січень  2021 року </vt:lpstr>
      <vt:lpstr> Аналіз витрат гарячої води НУБіП України  за січень  2021 року </vt:lpstr>
      <vt:lpstr>Порівняльний аналіз витрат гарячої води  НУБіП України за      січень 2021- 2020р. </vt:lpstr>
      <vt:lpstr>Презентация PowerPoint</vt:lpstr>
      <vt:lpstr>Порівняльний аналіз витрат опалення  в НУБіП України за січень 2021- 2020рр.. </vt:lpstr>
      <vt:lpstr>Порівняльний аналіз витрат опалення в  НУБіП України  за січень 2021- 2020рр. </vt:lpstr>
      <vt:lpstr>Порівняльний аналіз витрат опалення в НУБіП України  за  січень 2021-  2020рр. </vt:lpstr>
      <vt:lpstr>Порівняльний аналіз витрат опалення в  НУБіП України  за січень 2021-  2020рр. </vt:lpstr>
      <vt:lpstr>Порівняльний аналіз витрат опалення в  НУБіП України за  січень 2021- 2020рр. </vt:lpstr>
      <vt:lpstr>Презентация PowerPoint</vt:lpstr>
      <vt:lpstr>Аналіз витрат енергоносіїв за січень 2021 р. у розрахунках на 1 проживаючого в гуртожитках</vt:lpstr>
      <vt:lpstr>Порівняльний аналіз витрат електричної енергії НУБіП України за січень 2021- 2020рр.. </vt:lpstr>
      <vt:lpstr>Порівняльний аналіз витрат електричної енергії НУБіП України  за січень 2021- 2020рр. </vt:lpstr>
      <vt:lpstr>Порівняльний аналіз витрат електричної енергії НУБіП України  за січень 2021-  2020рр. </vt:lpstr>
      <vt:lpstr>Порівняльний аналіз витрат електричної енергії НУБіП України  за січень 2021-  2020рр. </vt:lpstr>
      <vt:lpstr>Порівняльний аналіз витрат електричної енергії НУБіП України за січень 2021 – 2020рр. </vt:lpstr>
      <vt:lpstr>Порівняльний аналіз витрат електричної енергії НУБіП України за  січень 2021- 2020рр. </vt:lpstr>
      <vt:lpstr>Порівняльний аналіз витрат електричної енергії НУБіП України  за січень  2021 - 2020р.р. </vt:lpstr>
      <vt:lpstr>Презентация PowerPoint</vt:lpstr>
      <vt:lpstr>Аналіз витрат енергоносіїв за січень 2021 р. у розрахунках на 1 проживаючого в гуртожитках</vt:lpstr>
      <vt:lpstr>Порівняльний аналіз витрат газу НУБіП України  за січень 2021 -2020р.р. </vt:lpstr>
      <vt:lpstr>Порівняльний аналіз витрат газу НУБіП України за  січень 2021-2020р.р. </vt:lpstr>
      <vt:lpstr>Презентация PowerPoint</vt:lpstr>
      <vt:lpstr>Презентация PowerPoint</vt:lpstr>
      <vt:lpstr> Опалення та гаряче водопостачання   </vt:lpstr>
      <vt:lpstr> </vt:lpstr>
      <vt:lpstr>Презентация PowerPoint</vt:lpstr>
      <vt:lpstr> Електрична енергія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Аналіз витрат енергоносіїв за січень 2021 р. у розрахунках на 1 проживаючого в гуртожитках</vt:lpstr>
      <vt:lpstr>Споживання газу</vt:lpstr>
      <vt:lpstr>Споживання  холодної води</vt:lpstr>
      <vt:lpstr>Постачання гарячої води</vt:lpstr>
      <vt:lpstr>Теплопостачання ( опалення)</vt:lpstr>
      <vt:lpstr>Споживання електричної енергії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Порівняльний аналіз витрат води, НУБіП України, 2016 р. за липень і серпень</dc:title>
  <dc:creator>Володимир</dc:creator>
  <cp:lastModifiedBy>RePack by Diakov</cp:lastModifiedBy>
  <cp:revision>3841</cp:revision>
  <cp:lastPrinted>2021-02-15T06:57:22Z</cp:lastPrinted>
  <dcterms:modified xsi:type="dcterms:W3CDTF">2021-02-15T07:45:16Z</dcterms:modified>
</cp:coreProperties>
</file>