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1" r:id="rId1"/>
  </p:sldMasterIdLst>
  <p:notesMasterIdLst>
    <p:notesMasterId r:id="rId14"/>
  </p:notesMasterIdLst>
  <p:sldIdLst>
    <p:sldId id="256" r:id="rId2"/>
    <p:sldId id="281" r:id="rId3"/>
    <p:sldId id="283" r:id="rId4"/>
    <p:sldId id="282" r:id="rId5"/>
    <p:sldId id="257" r:id="rId6"/>
    <p:sldId id="259" r:id="rId7"/>
    <p:sldId id="273" r:id="rId8"/>
    <p:sldId id="274" r:id="rId9"/>
    <p:sldId id="279" r:id="rId10"/>
    <p:sldId id="286" r:id="rId11"/>
    <p:sldId id="284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7564"/>
    <a:srgbClr val="6F6D6C"/>
    <a:srgbClr val="FFFFFF"/>
    <a:srgbClr val="21FF21"/>
    <a:srgbClr val="D3AC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88"/>
  </p:normalViewPr>
  <p:slideViewPr>
    <p:cSldViewPr showGuides="1">
      <p:cViewPr varScale="1">
        <p:scale>
          <a:sx n="61" d="100"/>
          <a:sy n="61" d="100"/>
        </p:scale>
        <p:origin x="1066" y="43"/>
      </p:cViewPr>
      <p:guideLst>
        <p:guide orient="horz" pos="2160"/>
        <p:guide pos="29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F6C91AA-A851-4E69-805A-A11253B68597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24.04.2023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76912E-1D6F-41CE-B0D9-F679A83F89DB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8565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488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FA9180-798A-4516-A536-80EA53028B8E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24.04.2023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accent1">
                  <a:tint val="2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AE4F93-63CD-4169-ADEF-DEB8EE8AFC49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033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42F9A07-8045-4A2F-8A29-4847F2092231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24.04.2023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1ED9090-6D63-4350-A545-B1A799669F1B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80932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42F9A07-8045-4A2F-8A29-4847F2092231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24.04.2023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1ED9090-6D63-4350-A545-B1A799669F1B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160610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42F9A07-8045-4A2F-8A29-4847F2092231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24.04.2023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1ED9090-6D63-4350-A545-B1A799669F1B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84865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42F9A07-8045-4A2F-8A29-4847F2092231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24.04.2023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1ED9090-6D63-4350-A545-B1A799669F1B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126740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42F9A07-8045-4A2F-8A29-4847F2092231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24.04.2023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1ED9090-6D63-4350-A545-B1A799669F1B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18739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42F9A07-8045-4A2F-8A29-4847F2092231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24.04.2023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1ED9090-6D63-4350-A545-B1A799669F1B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972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42F9A07-8045-4A2F-8A29-4847F2092231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24.04.2023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1ED9090-6D63-4350-A545-B1A799669F1B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844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42F9A07-8045-4A2F-8A29-4847F2092231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24.04.2023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1ED9090-6D63-4350-A545-B1A799669F1B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00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54AF4C0-BC14-4161-8D5D-B8F5D680144E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24.04.2023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E10F071-BEDD-4118-B528-047D24049E25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45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7CAAD08-C314-47EB-BAC4-EF658D447284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24.04.2023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37DF3AC-C4CF-406F-80CF-A30F5947D28E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30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895A77-35FB-4523-8EB1-4DFFB03F3B2D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24.04.2023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475DCF-F6A5-47ED-82E9-4861A2AE9E31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23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863C80-62EF-471F-9DEE-15E2C6BD817E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24.04.2023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C3E5103-EF50-48BA-9A0B-138348DC5785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538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42F9A07-8045-4A2F-8A29-4847F2092231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24.04.2023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1ED9090-6D63-4350-A545-B1A799669F1B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503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148B0D-0E0A-4286-87DE-BA2EA0D31096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24.04.2023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466D04-5281-457C-95B6-59C91607E97C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72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70CAA1F-45E8-4E6C-BBED-C0DF3F2034FD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24.04.2023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E1D28C-4809-40CC-B004-22E64FF9D477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008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42F9A07-8045-4A2F-8A29-4847F2092231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24.04.2023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1ED9090-6D63-4350-A545-B1A799669F1B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63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nubip.edu.ua/node/53229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5029200" y="1935098"/>
            <a:ext cx="4007279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Звіт</a:t>
            </a:r>
            <a:r>
              <a:rPr lang="en-US" sz="3600" b="1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 </a:t>
            </a:r>
            <a:br>
              <a:rPr lang="en-US" sz="3600" b="1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</a:br>
            <a:r>
              <a:rPr lang="en-US" sz="3600" b="1" i="1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гуртка</a:t>
            </a:r>
            <a:r>
              <a:rPr lang="en-US" sz="3600" b="1" i="1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 </a:t>
            </a:r>
            <a:r>
              <a:rPr lang="en-US" sz="3600" b="1" i="1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Антиоксиданти</a:t>
            </a:r>
            <a:br>
              <a:rPr lang="en-US" sz="3600" b="1" i="1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</a:br>
            <a:r>
              <a:rPr lang="en-US" sz="3600" b="1" i="1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в </a:t>
            </a:r>
            <a:r>
              <a:rPr lang="en-US" sz="3600" b="1" i="1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харчовій</a:t>
            </a:r>
            <a:r>
              <a:rPr lang="en-US" sz="3600" b="1" i="1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 </a:t>
            </a:r>
            <a:r>
              <a:rPr lang="en-US" sz="3600" b="1" i="1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промисловості</a:t>
            </a:r>
            <a:r>
              <a:rPr lang="en-US" sz="3600" b="1" i="1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  202</a:t>
            </a:r>
            <a:r>
              <a:rPr lang="uk-UA" sz="3600" b="1" i="1" noProof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2-23</a:t>
            </a:r>
            <a:r>
              <a:rPr lang="en-US" sz="3600" b="1" i="1" noProof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 </a:t>
            </a:r>
            <a:r>
              <a:rPr lang="en-US" altLang="ru-RU" sz="3600" b="1" i="1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н.</a:t>
            </a:r>
            <a:r>
              <a:rPr lang="en-US" sz="3600" b="1" i="1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р</a:t>
            </a:r>
            <a:r>
              <a:rPr lang="en-US" sz="3600" b="1" i="1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.</a:t>
            </a:r>
            <a:endParaRPr kumimoji="0" lang="en-US" altLang="en-US" sz="3600" b="1" i="1" u="none" strike="noStrike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AutoShape 2" descr="Картинки на тему химия - 81 фото - картинки и рисунки ...">
            <a:extLst>
              <a:ext uri="{FF2B5EF4-FFF2-40B4-BE49-F238E27FC236}">
                <a16:creationId xmlns:a16="http://schemas.microsoft.com/office/drawing/2014/main" id="{65A8A745-6A99-049B-A632-18B11D6CAD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на тему химия - 81 фото - картинки и рисунки ...">
            <a:extLst>
              <a:ext uri="{FF2B5EF4-FFF2-40B4-BE49-F238E27FC236}">
                <a16:creationId xmlns:a16="http://schemas.microsoft.com/office/drawing/2014/main" id="{11910349-0030-12EA-AC87-EBD09F2358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C189282A-61B4-8286-70A0-9878413AB6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936707"/>
              </p:ext>
            </p:extLst>
          </p:nvPr>
        </p:nvGraphicFramePr>
        <p:xfrm>
          <a:off x="323528" y="2852936"/>
          <a:ext cx="5197475" cy="364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5196960" imgH="3650040" progId="PBrush">
                  <p:embed/>
                </p:oleObj>
              </mc:Choice>
              <mc:Fallback>
                <p:oleObj name="Bitmap Image" r:id="rId3" imgW="5196960" imgH="365004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2852936"/>
                        <a:ext cx="5197475" cy="3649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5C0C2AC0-0A07-36E8-4EAF-132B15BCAF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285411"/>
              </p:ext>
            </p:extLst>
          </p:nvPr>
        </p:nvGraphicFramePr>
        <p:xfrm>
          <a:off x="809124" y="91757"/>
          <a:ext cx="4226282" cy="2768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4686480" imgH="3070800" progId="PBrush">
                  <p:embed/>
                </p:oleObj>
              </mc:Choice>
              <mc:Fallback>
                <p:oleObj name="Bitmap Image" r:id="rId5" imgW="4686480" imgH="307080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9124" y="91757"/>
                        <a:ext cx="4226282" cy="2768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9DF0B0-C68C-791E-0169-82D1DD4536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43" b="1701"/>
          <a:stretch/>
        </p:blipFill>
        <p:spPr>
          <a:xfrm>
            <a:off x="2121613" y="0"/>
            <a:ext cx="4898659" cy="67413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p3d prstMaterial="plastic"/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Стратегія розвитку діяльності гуртка</a:t>
            </a:r>
            <a:b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 2023 навчальний рік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554" name="Объект 1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4525962"/>
          </a:xfrm>
        </p:spPr>
        <p:txBody>
          <a:bodyPr vert="horz" wrap="square" lIns="91440" tIns="45720" rIns="91440" bIns="45720" anchor="t"/>
          <a:lstStyle/>
          <a:p>
            <a:r>
              <a:rPr lang="uk-UA" altLang="ru-RU" sz="2400" dirty="0"/>
              <a:t>1.Методи квантово-хімічного розрахунку параметрів молекул антиоксидантів для прогнозування їх антиоксидантної активності.</a:t>
            </a:r>
          </a:p>
          <a:p>
            <a:r>
              <a:rPr lang="uk-UA" altLang="ru-RU" sz="2400" dirty="0"/>
              <a:t>2. Визначення антиоксидантної активності сумішей спецій і прянощів при окисненні різних рослинних олій методом йодометрії</a:t>
            </a:r>
          </a:p>
          <a:p>
            <a:r>
              <a:rPr lang="uk-UA" altLang="ru-RU" sz="2400" dirty="0"/>
              <a:t>3. Написання і публікація статті </a:t>
            </a:r>
            <a:endParaRPr lang="ru-RU" alt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  <a:noFill/>
          <a:ln>
            <a:noFill/>
          </a:ln>
          <a:effectLst/>
          <a:sp3d prstMaterial="plastic"/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ДЯКУЮ  </a:t>
            </a:r>
            <a:b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</a:t>
            </a:r>
            <a:b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УВАГУ!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8313" y="188913"/>
            <a:ext cx="8289925" cy="5313363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107950" indent="0" algn="ctr">
              <a:buNone/>
            </a:pPr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Національний університет біоресурсів і </a:t>
            </a:r>
          </a:p>
          <a:p>
            <a:pPr marL="107950" indent="0" algn="ctr">
              <a:buNone/>
            </a:pPr>
            <a:r>
              <a:rPr lang="ru-RU" altLang="ru-RU" sz="1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природокористування</a:t>
            </a:r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України </a:t>
            </a:r>
          </a:p>
          <a:p>
            <a:pPr marL="107950" indent="0" algn="ctr">
              <a:buNone/>
            </a:pP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Кафедра загальної, органічної та фізичної хімії</a:t>
            </a:r>
          </a:p>
          <a:p>
            <a:pPr marL="107950" indent="0" algn="ctr">
              <a:buNone/>
            </a:pPr>
            <a:endParaRPr lang="ru-RU" alt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" indent="0" algn="ctr">
              <a:buNone/>
            </a:pPr>
            <a:r>
              <a:rPr lang="ru-RU" altLang="ru-RU" sz="2800" b="1" i="1" dirty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Adobe Arabic"/>
              </a:rPr>
              <a:t>Антиоксиданти в харчовій промисловості</a:t>
            </a:r>
            <a:r>
              <a:rPr lang="ru-RU" alt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7950" indent="0" algn="ctr">
              <a:buNone/>
            </a:pPr>
            <a:r>
              <a:rPr lang="uk-UA" altLang="x-none" b="1" dirty="0"/>
              <a:t>Основними завданнями гуртка є:</a:t>
            </a:r>
          </a:p>
          <a:p>
            <a:pPr marL="107950" indent="0" algn="ctr">
              <a:buNone/>
            </a:pPr>
            <a:endParaRPr lang="ru-RU" altLang="ru-RU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" indent="0"/>
            <a:r>
              <a:rPr lang="uk-UA" altLang="x-none" dirty="0"/>
              <a:t>організація науково-дослідницької та винахідницької діяльності студентів;</a:t>
            </a:r>
            <a:endParaRPr dirty="0"/>
          </a:p>
          <a:p>
            <a:pPr marL="107950" indent="0"/>
            <a:r>
              <a:rPr lang="uk-UA" altLang="x-none" dirty="0"/>
              <a:t>створення умов для розкриття наукового та творчого потенціалу членів гуртка;</a:t>
            </a:r>
            <a:endParaRPr dirty="0"/>
          </a:p>
          <a:p>
            <a:pPr marL="107950" indent="0"/>
            <a:r>
              <a:rPr lang="uk-UA" altLang="x-none" dirty="0"/>
              <a:t>залучення до участі в наукових конференціях, семінарах та інших науково-дослідницьких заходах.</a:t>
            </a:r>
            <a:endParaRPr lang="ru-RU" altLang="ru-RU" sz="2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796971E-C806-42FD-A2C3-3C4EAF0E7D63}"/>
              </a:ext>
            </a:extLst>
          </p:cNvPr>
          <p:cNvGrpSpPr/>
          <p:nvPr/>
        </p:nvGrpSpPr>
        <p:grpSpPr>
          <a:xfrm>
            <a:off x="9055676" y="0"/>
            <a:ext cx="431224" cy="6858000"/>
            <a:chOff x="9055676" y="0"/>
            <a:chExt cx="431224" cy="6858000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AE2A0E1D-4103-4B61-A53C-33DE336F0B71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8086C197-3796-4B57-9D17-43F9AF399C9A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98E5F6BC-F116-4CC2-A2D1-E6625BA73649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945F06D8-BB20-4706-8706-F3B5E230B6B4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p3d prstMaterial="plastic"/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b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b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290" name="Объект 1"/>
          <p:cNvSpPr>
            <a:spLocks noGrp="1"/>
          </p:cNvSpPr>
          <p:nvPr>
            <p:ph sz="half" idx="1"/>
          </p:nvPr>
        </p:nvSpPr>
        <p:spPr>
          <a:xfrm>
            <a:off x="609600" y="2160588"/>
            <a:ext cx="4106416" cy="4364755"/>
          </a:xfrm>
        </p:spPr>
        <p:txBody>
          <a:bodyPr vert="horz" wrap="square" lIns="91440" tIns="45720" rIns="91440" bIns="45720" anchor="t">
            <a:normAutofit fontScale="47500" lnSpcReduction="20000"/>
          </a:bodyPr>
          <a:lstStyle/>
          <a:p>
            <a:pPr>
              <a:spcBef>
                <a:spcPct val="0"/>
              </a:spcBef>
              <a:buNone/>
            </a:pPr>
            <a:endParaRPr lang="uk-UA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uk-UA" altLang="ru-RU" sz="1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uk-UA" altLang="ru-RU" sz="1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uk-UA" altLang="ru-RU" sz="1400" dirty="0">
              <a:solidFill>
                <a:schemeClr val="tx1"/>
              </a:solidFill>
              <a:sym typeface="+mn-ea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Bef>
                <a:spcPct val="0"/>
              </a:spcBef>
              <a:buNone/>
            </a:pPr>
            <a:endParaRPr lang="uk-UA" altLang="ru-RU" sz="1400" dirty="0">
              <a:solidFill>
                <a:schemeClr val="tx1"/>
              </a:solidFill>
              <a:sym typeface="+mn-ea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Bef>
                <a:spcPct val="0"/>
              </a:spcBef>
              <a:buNone/>
            </a:pPr>
            <a:endParaRPr lang="uk-UA" altLang="ru-RU" sz="1400" dirty="0">
              <a:solidFill>
                <a:schemeClr val="tx1"/>
              </a:solidFill>
              <a:sym typeface="+mn-ea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Bef>
                <a:spcPct val="0"/>
              </a:spcBef>
              <a:buNone/>
            </a:pPr>
            <a:endParaRPr lang="uk-UA" altLang="ru-RU" sz="1400" dirty="0">
              <a:solidFill>
                <a:schemeClr val="tx1"/>
              </a:solidFill>
              <a:sym typeface="+mn-ea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Bef>
                <a:spcPct val="0"/>
              </a:spcBef>
              <a:buNone/>
            </a:pPr>
            <a:endParaRPr lang="uk-UA" altLang="ru-RU" sz="1400" dirty="0">
              <a:solidFill>
                <a:schemeClr val="tx1"/>
              </a:solidFill>
              <a:sym typeface="+mn-ea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Bef>
                <a:spcPct val="0"/>
              </a:spcBef>
              <a:buNone/>
            </a:pPr>
            <a:endParaRPr lang="uk-UA" altLang="ru-RU" sz="1400" dirty="0">
              <a:solidFill>
                <a:schemeClr val="tx1"/>
              </a:solidFill>
              <a:sym typeface="+mn-ea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Bef>
                <a:spcPct val="0"/>
              </a:spcBef>
              <a:buNone/>
            </a:pPr>
            <a:endParaRPr lang="uk-UA" altLang="ru-RU" sz="1400" dirty="0">
              <a:solidFill>
                <a:schemeClr val="tx1"/>
              </a:solidFill>
              <a:sym typeface="+mn-ea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Bef>
                <a:spcPct val="0"/>
              </a:spcBef>
              <a:buNone/>
            </a:pPr>
            <a:endParaRPr lang="uk-UA" altLang="ru-RU" sz="1400" dirty="0">
              <a:solidFill>
                <a:schemeClr val="tx1"/>
              </a:solidFill>
              <a:sym typeface="+mn-ea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Bef>
                <a:spcPct val="0"/>
              </a:spcBef>
              <a:buNone/>
            </a:pPr>
            <a:endParaRPr lang="uk-UA" altLang="ru-RU" sz="1400" dirty="0">
              <a:solidFill>
                <a:schemeClr val="tx1"/>
              </a:solidFill>
              <a:sym typeface="+mn-ea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Bef>
                <a:spcPct val="0"/>
              </a:spcBef>
              <a:buNone/>
            </a:pPr>
            <a:endParaRPr lang="uk-UA" altLang="ru-RU" sz="1400" dirty="0">
              <a:solidFill>
                <a:schemeClr val="tx1"/>
              </a:solidFill>
              <a:sym typeface="+mn-ea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Bef>
                <a:spcPct val="0"/>
              </a:spcBef>
              <a:buNone/>
            </a:pPr>
            <a:endParaRPr lang="uk-UA" altLang="ru-RU" sz="1400" dirty="0">
              <a:solidFill>
                <a:schemeClr val="tx1"/>
              </a:solidFill>
              <a:sym typeface="+mn-ea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Bef>
                <a:spcPct val="0"/>
              </a:spcBef>
              <a:buNone/>
            </a:pPr>
            <a:endParaRPr lang="uk-UA" altLang="ru-RU" sz="1400" dirty="0">
              <a:solidFill>
                <a:schemeClr val="tx1"/>
              </a:solidFill>
              <a:sym typeface="+mn-ea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Bef>
                <a:spcPct val="0"/>
              </a:spcBef>
              <a:buNone/>
            </a:pPr>
            <a:endParaRPr lang="uk-UA" altLang="ru-RU" sz="1400" dirty="0">
              <a:solidFill>
                <a:schemeClr val="tx1"/>
              </a:solidFill>
              <a:sym typeface="+mn-ea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Bef>
                <a:spcPct val="0"/>
              </a:spcBef>
              <a:buNone/>
            </a:pPr>
            <a:endParaRPr lang="uk-UA" altLang="ru-RU" sz="1400" dirty="0">
              <a:solidFill>
                <a:schemeClr val="tx1"/>
              </a:solidFill>
              <a:sym typeface="+mn-ea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Bef>
                <a:spcPct val="0"/>
              </a:spcBef>
              <a:buNone/>
            </a:pPr>
            <a:endParaRPr lang="uk-UA" altLang="ru-RU" sz="1400" dirty="0">
              <a:solidFill>
                <a:schemeClr val="tx1"/>
              </a:solidFill>
              <a:sym typeface="+mn-ea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Bef>
                <a:spcPct val="0"/>
              </a:spcBef>
              <a:buNone/>
            </a:pPr>
            <a:endParaRPr lang="uk-UA" altLang="ru-RU" sz="1400" dirty="0">
              <a:solidFill>
                <a:schemeClr val="tx1"/>
              </a:solidFill>
              <a:sym typeface="+mn-ea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Bef>
                <a:spcPct val="0"/>
              </a:spcBef>
              <a:buNone/>
            </a:pPr>
            <a:endParaRPr lang="uk-UA" altLang="ru-RU" sz="1400" dirty="0">
              <a:solidFill>
                <a:schemeClr val="tx1"/>
              </a:solidFill>
              <a:sym typeface="+mn-ea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Bef>
                <a:spcPct val="0"/>
              </a:spcBef>
              <a:buNone/>
            </a:pPr>
            <a:endParaRPr lang="uk-UA" altLang="ru-RU" sz="1400" dirty="0">
              <a:solidFill>
                <a:schemeClr val="tx1"/>
              </a:solidFill>
              <a:sym typeface="+mn-ea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Bef>
                <a:spcPct val="0"/>
              </a:spcBef>
              <a:buNone/>
            </a:pPr>
            <a:endParaRPr lang="uk-UA" altLang="ru-RU" sz="1400" dirty="0">
              <a:solidFill>
                <a:schemeClr val="tx1"/>
              </a:solidFill>
              <a:sym typeface="+mn-ea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Bef>
                <a:spcPct val="0"/>
              </a:spcBef>
              <a:buNone/>
            </a:pPr>
            <a:endParaRPr lang="uk-UA" altLang="ru-RU" sz="1400" dirty="0">
              <a:solidFill>
                <a:schemeClr val="tx1"/>
              </a:solidFill>
              <a:sym typeface="+mn-ea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Bef>
                <a:spcPct val="0"/>
              </a:spcBef>
              <a:buNone/>
            </a:pPr>
            <a:endParaRPr lang="uk-UA" altLang="ru-RU" sz="1400" dirty="0">
              <a:solidFill>
                <a:schemeClr val="tx1"/>
              </a:solidFill>
              <a:sym typeface="+mn-ea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Bef>
                <a:spcPct val="0"/>
              </a:spcBef>
              <a:buNone/>
            </a:pPr>
            <a:endParaRPr lang="uk-UA" altLang="ru-RU" sz="1400" dirty="0">
              <a:solidFill>
                <a:schemeClr val="tx1"/>
              </a:solidFill>
              <a:sym typeface="+mn-ea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Bef>
                <a:spcPct val="0"/>
              </a:spcBef>
              <a:buNone/>
            </a:pPr>
            <a:endParaRPr lang="uk-UA" altLang="ru-RU" sz="1400" dirty="0">
              <a:solidFill>
                <a:schemeClr val="tx1"/>
              </a:solidFill>
              <a:sym typeface="+mn-ea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Bef>
                <a:spcPct val="0"/>
              </a:spcBef>
              <a:buNone/>
            </a:pPr>
            <a:endParaRPr lang="uk-UA" altLang="ru-RU" sz="1400" dirty="0">
              <a:solidFill>
                <a:schemeClr val="tx1"/>
              </a:solidFill>
              <a:sym typeface="+mn-ea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Bef>
                <a:spcPct val="0"/>
              </a:spcBef>
              <a:buNone/>
            </a:pPr>
            <a:endParaRPr lang="uk-UA" altLang="ru-RU" sz="1400" dirty="0">
              <a:solidFill>
                <a:schemeClr val="tx1"/>
              </a:solidFill>
              <a:sym typeface="+mn-ea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Bef>
                <a:spcPct val="0"/>
              </a:spcBef>
              <a:buNone/>
            </a:pPr>
            <a:endParaRPr lang="uk-UA" altLang="ru-RU" sz="1400" dirty="0">
              <a:solidFill>
                <a:schemeClr val="tx1"/>
              </a:solidFill>
              <a:sym typeface="+mn-ea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Bef>
                <a:spcPct val="0"/>
              </a:spcBef>
              <a:buNone/>
            </a:pPr>
            <a:endParaRPr lang="uk-UA" altLang="ru-RU" sz="1400" dirty="0">
              <a:solidFill>
                <a:schemeClr val="tx1"/>
              </a:solidFill>
              <a:sym typeface="+mn-ea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Bef>
                <a:spcPct val="0"/>
              </a:spcBef>
              <a:buNone/>
            </a:pPr>
            <a:r>
              <a:rPr lang="en-US" altLang="ru-RU" sz="4000" dirty="0">
                <a:solidFill>
                  <a:schemeClr val="tx1"/>
                </a:solidFill>
                <a:sym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https://nubip.edu.ua/node/53229</a:t>
            </a:r>
            <a:endParaRPr lang="en-US" altLang="ru-RU" sz="4000" dirty="0">
              <a:solidFill>
                <a:schemeClr val="tx1"/>
              </a:solidFill>
              <a:sym typeface="+mn-ea"/>
            </a:endParaRPr>
          </a:p>
          <a:p>
            <a:pPr>
              <a:spcBef>
                <a:spcPct val="0"/>
              </a:spcBef>
              <a:buNone/>
            </a:pPr>
            <a:endParaRPr lang="uk-UA" altLang="ru-RU" sz="40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uk-UA" altLang="ru-RU" sz="40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uk-UA" altLang="ru-RU" sz="1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uk-UA" altLang="ru-RU" sz="1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uk-UA" altLang="ru-RU" sz="1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uk-UA" altLang="ru-RU" sz="1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uk-UA" altLang="ru-RU" sz="1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uk-UA" altLang="ru-RU" sz="1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uk-UA" altLang="ru-RU" sz="1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uk-UA" altLang="ru-RU" sz="1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uk-UA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</a:t>
            </a:r>
            <a:r>
              <a:rPr lang="uk-UA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uk-UA" alt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600" b="1" dirty="0"/>
          </a:p>
        </p:txBody>
      </p:sp>
      <p:sp>
        <p:nvSpPr>
          <p:cNvPr id="6" name="Заголовок 2"/>
          <p:cNvSpPr txBox="1"/>
          <p:nvPr/>
        </p:nvSpPr>
        <p:spPr>
          <a:xfrm>
            <a:off x="1081292" y="5081188"/>
            <a:ext cx="3245225" cy="970704"/>
          </a:xfrm>
          <a:prstGeom prst="rect">
            <a:avLst/>
          </a:prstGeom>
        </p:spPr>
        <p:txBody>
          <a:bodyPr anchor="ctr">
            <a:normAutofit fontScale="2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altLang="ru-RU" sz="6400" b="1" dirty="0">
              <a:solidFill>
                <a:schemeClr val="tx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6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Керівник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6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Хижан</a:t>
            </a:r>
            <a:r>
              <a:rPr kumimoji="0" lang="uk-UA" sz="6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Олена Ісаївна,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6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кандидат хімічних наук,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6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доцент кафедри загальної, органічної та фізичної хімії</a:t>
            </a:r>
            <a:br>
              <a:rPr kumimoji="0" lang="uk-UA" sz="6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Объект 7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F16157B6-ABA1-A1E6-7D72-177B0FD2AB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54972" y="705050"/>
            <a:ext cx="3881438" cy="2911078"/>
          </a:xfrm>
        </p:spPr>
      </p:pic>
      <p:pic>
        <p:nvPicPr>
          <p:cNvPr id="10" name="Рисунок 9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CD4FB41E-EF15-DED9-27D7-44FAB77FEF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51334" y="2780928"/>
            <a:ext cx="4211960" cy="3158970"/>
          </a:xfrm>
          <a:prstGeom prst="rect">
            <a:avLst/>
          </a:prstGeom>
        </p:spPr>
      </p:pic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78D507C3-AFCB-ACF3-D2EB-5A9958551D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066249"/>
              </p:ext>
            </p:extLst>
          </p:nvPr>
        </p:nvGraphicFramePr>
        <p:xfrm>
          <a:off x="609600" y="753450"/>
          <a:ext cx="3816391" cy="38814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6136">
                  <a:extLst>
                    <a:ext uri="{9D8B030D-6E8A-4147-A177-3AD203B41FA5}">
                      <a16:colId xmlns:a16="http://schemas.microsoft.com/office/drawing/2014/main" val="2608447341"/>
                    </a:ext>
                  </a:extLst>
                </a:gridCol>
                <a:gridCol w="2230255">
                  <a:extLst>
                    <a:ext uri="{9D8B030D-6E8A-4147-A177-3AD203B41FA5}">
                      <a16:colId xmlns:a16="http://schemas.microsoft.com/office/drawing/2014/main" val="2713626352"/>
                    </a:ext>
                  </a:extLst>
                </a:gridCol>
              </a:tblGrid>
              <a:tr h="13973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ПІБ студента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3" marR="44153" marT="0" marB="0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Факультет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3" marR="44153" marT="0" marB="0" anchor="b"/>
                </a:tc>
                <a:extLst>
                  <a:ext uri="{0D108BD9-81ED-4DB2-BD59-A6C34878D82A}">
                    <a16:rowId xmlns:a16="http://schemas.microsoft.com/office/drawing/2014/main" val="3617305917"/>
                  </a:ext>
                </a:extLst>
              </a:tr>
              <a:tr h="43368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900" dirty="0">
                          <a:effectLst/>
                        </a:rPr>
                        <a:t>Батіг Марія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3" marR="44153" marT="0" marB="0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900">
                          <a:effectLst/>
                        </a:rPr>
                        <a:t>Факультет харчових технологій та управління якістю продукції АПК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3" marR="44153" marT="0" marB="0" anchor="b"/>
                </a:tc>
                <a:extLst>
                  <a:ext uri="{0D108BD9-81ED-4DB2-BD59-A6C34878D82A}">
                    <a16:rowId xmlns:a16="http://schemas.microsoft.com/office/drawing/2014/main" val="4198679839"/>
                  </a:ext>
                </a:extLst>
              </a:tr>
              <a:tr h="43368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900">
                          <a:effectLst/>
                        </a:rPr>
                        <a:t>Шарандак Софія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3" marR="44153" marT="0" marB="0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900">
                          <a:effectLst/>
                        </a:rPr>
                        <a:t>Факультет харчових технологій та управління якістю продукції АПК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3" marR="44153" marT="0" marB="0" anchor="b"/>
                </a:tc>
                <a:extLst>
                  <a:ext uri="{0D108BD9-81ED-4DB2-BD59-A6C34878D82A}">
                    <a16:rowId xmlns:a16="http://schemas.microsoft.com/office/drawing/2014/main" val="2732203092"/>
                  </a:ext>
                </a:extLst>
              </a:tr>
              <a:tr h="43368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900">
                          <a:effectLst/>
                        </a:rPr>
                        <a:t>Бойко Максим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3" marR="44153" marT="0" marB="0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900">
                          <a:effectLst/>
                        </a:rPr>
                        <a:t>Факультет харчових технологій та управління якістю продукції АПК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3" marR="44153" marT="0" marB="0" anchor="b"/>
                </a:tc>
                <a:extLst>
                  <a:ext uri="{0D108BD9-81ED-4DB2-BD59-A6C34878D82A}">
                    <a16:rowId xmlns:a16="http://schemas.microsoft.com/office/drawing/2014/main" val="114513404"/>
                  </a:ext>
                </a:extLst>
              </a:tr>
              <a:tr h="43368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900">
                          <a:effectLst/>
                        </a:rPr>
                        <a:t>Піскун Крістіна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3" marR="44153" marT="0" marB="0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900">
                          <a:effectLst/>
                        </a:rPr>
                        <a:t>Факультет харчових технологій та управління якістю продукції АПК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3" marR="44153" marT="0" marB="0" anchor="b"/>
                </a:tc>
                <a:extLst>
                  <a:ext uri="{0D108BD9-81ED-4DB2-BD59-A6C34878D82A}">
                    <a16:rowId xmlns:a16="http://schemas.microsoft.com/office/drawing/2014/main" val="3745273900"/>
                  </a:ext>
                </a:extLst>
              </a:tr>
              <a:tr h="28671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Хоруженко Аліса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3" marR="44153" marT="0" marB="0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Факультет ветеринарної медицини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3" marR="44153" marT="0" marB="0" anchor="b"/>
                </a:tc>
                <a:extLst>
                  <a:ext uri="{0D108BD9-81ED-4DB2-BD59-A6C34878D82A}">
                    <a16:rowId xmlns:a16="http://schemas.microsoft.com/office/drawing/2014/main" val="2281291722"/>
                  </a:ext>
                </a:extLst>
              </a:tr>
              <a:tr h="28671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900">
                          <a:effectLst/>
                        </a:rPr>
                        <a:t>Хижан Анастасія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3" marR="44153" marT="0" marB="0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Факультет захисту рослин, біотехнологій та екології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3" marR="44153" marT="0" marB="0" anchor="b"/>
                </a:tc>
                <a:extLst>
                  <a:ext uri="{0D108BD9-81ED-4DB2-BD59-A6C34878D82A}">
                    <a16:rowId xmlns:a16="http://schemas.microsoft.com/office/drawing/2014/main" val="3980289075"/>
                  </a:ext>
                </a:extLst>
              </a:tr>
              <a:tr h="28671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900">
                          <a:effectLst/>
                        </a:rPr>
                        <a:t>Кондратюк Діана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3" marR="44153" marT="0" marB="0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Факультет захисту рослин, біотехнологій та екології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3" marR="44153" marT="0" marB="0" anchor="b"/>
                </a:tc>
                <a:extLst>
                  <a:ext uri="{0D108BD9-81ED-4DB2-BD59-A6C34878D82A}">
                    <a16:rowId xmlns:a16="http://schemas.microsoft.com/office/drawing/2014/main" val="3969400005"/>
                  </a:ext>
                </a:extLst>
              </a:tr>
              <a:tr h="28671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900">
                          <a:effectLst/>
                        </a:rPr>
                        <a:t>Воєводська Калерія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3" marR="44153" marT="0" marB="0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Факультет захисту рослин, біотехнологій та екології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3" marR="44153" marT="0" marB="0" anchor="b"/>
                </a:tc>
                <a:extLst>
                  <a:ext uri="{0D108BD9-81ED-4DB2-BD59-A6C34878D82A}">
                    <a16:rowId xmlns:a16="http://schemas.microsoft.com/office/drawing/2014/main" val="1928053770"/>
                  </a:ext>
                </a:extLst>
              </a:tr>
              <a:tr h="28671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Климчук Анна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3" marR="44153" marT="0" marB="0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Факультет захисту рослин, біотехнологій та екології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3" marR="44153" marT="0" marB="0" anchor="b"/>
                </a:tc>
                <a:extLst>
                  <a:ext uri="{0D108BD9-81ED-4DB2-BD59-A6C34878D82A}">
                    <a16:rowId xmlns:a16="http://schemas.microsoft.com/office/drawing/2014/main" val="1642007538"/>
                  </a:ext>
                </a:extLst>
              </a:tr>
              <a:tr h="28671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Коваленко Наталія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3" marR="44153" marT="0" marB="0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Факультет захисту рослин, біотехнологій та екології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3" marR="44153" marT="0" marB="0" anchor="b"/>
                </a:tc>
                <a:extLst>
                  <a:ext uri="{0D108BD9-81ED-4DB2-BD59-A6C34878D82A}">
                    <a16:rowId xmlns:a16="http://schemas.microsoft.com/office/drawing/2014/main" val="965382707"/>
                  </a:ext>
                </a:extLst>
              </a:tr>
              <a:tr h="28671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Савіцька Людмила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3" marR="44153" marT="0" marB="0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Факультет </a:t>
                      </a:r>
                      <a:r>
                        <a:rPr lang="ru-RU" sz="900" dirty="0" err="1">
                          <a:effectLst/>
                        </a:rPr>
                        <a:t>захисту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err="1">
                          <a:effectLst/>
                        </a:rPr>
                        <a:t>рослин</a:t>
                      </a:r>
                      <a:r>
                        <a:rPr lang="ru-RU" sz="900" dirty="0">
                          <a:effectLst/>
                        </a:rPr>
                        <a:t>, </a:t>
                      </a:r>
                      <a:r>
                        <a:rPr lang="ru-RU" sz="900" dirty="0" err="1">
                          <a:effectLst/>
                        </a:rPr>
                        <a:t>біотехнологій</a:t>
                      </a:r>
                      <a:r>
                        <a:rPr lang="ru-RU" sz="900" dirty="0">
                          <a:effectLst/>
                        </a:rPr>
                        <a:t> та </a:t>
                      </a:r>
                      <a:r>
                        <a:rPr lang="ru-RU" sz="900" dirty="0" err="1">
                          <a:effectLst/>
                        </a:rPr>
                        <a:t>екології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53" marR="44153" marT="0" marB="0" anchor="b"/>
                </a:tc>
                <a:extLst>
                  <a:ext uri="{0D108BD9-81ED-4DB2-BD59-A6C34878D82A}">
                    <a16:rowId xmlns:a16="http://schemas.microsoft.com/office/drawing/2014/main" val="2271398615"/>
                  </a:ext>
                </a:extLst>
              </a:tr>
            </a:tbl>
          </a:graphicData>
        </a:graphic>
      </p:graphicFrame>
      <p:sp>
        <p:nvSpPr>
          <p:cNvPr id="12" name="Rectangle 1">
            <a:extLst>
              <a:ext uri="{FF2B5EF4-FFF2-40B4-BE49-F238E27FC236}">
                <a16:creationId xmlns:a16="http://schemas.microsoft.com/office/drawing/2014/main" id="{C293741E-8B3F-90B9-F83B-93FB271A2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28248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Діючі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члени </a:t>
            </a:r>
            <a:r>
              <a:rPr kumimoji="0" lang="ru-RU" altLang="ru-RU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гуртка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uk-UA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Антиоксиданти в харчовій промисловості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br>
              <a:rPr lang="en-US" altLang="ru-RU" sz="2000" dirty="0"/>
            </a:br>
            <a:r>
              <a:rPr lang="en-US" altLang="ru-RU" sz="2000" dirty="0" err="1">
                <a:sym typeface="+mn-ea"/>
              </a:rPr>
              <a:t>План</a:t>
            </a:r>
            <a:r>
              <a:rPr lang="en-US" altLang="ru-RU" sz="2000" dirty="0">
                <a:sym typeface="+mn-ea"/>
              </a:rPr>
              <a:t> </a:t>
            </a:r>
            <a:r>
              <a:rPr lang="en-US" altLang="ru-RU" sz="2000" dirty="0" err="1">
                <a:sym typeface="+mn-ea"/>
              </a:rPr>
              <a:t>роботи</a:t>
            </a:r>
            <a:r>
              <a:rPr lang="en-US" altLang="ru-RU" sz="2000" dirty="0">
                <a:sym typeface="+mn-ea"/>
              </a:rPr>
              <a:t> </a:t>
            </a:r>
            <a:r>
              <a:rPr lang="en-US" altLang="ru-RU" sz="2000" dirty="0" err="1">
                <a:sym typeface="+mn-ea"/>
              </a:rPr>
              <a:t>наукового</a:t>
            </a:r>
            <a:r>
              <a:rPr lang="en-US" altLang="ru-RU" sz="2000" dirty="0">
                <a:sym typeface="+mn-ea"/>
              </a:rPr>
              <a:t> </a:t>
            </a:r>
            <a:r>
              <a:rPr lang="en-US" altLang="ru-RU" sz="2000" dirty="0" err="1">
                <a:sym typeface="+mn-ea"/>
              </a:rPr>
              <a:t>гуртка</a:t>
            </a:r>
            <a:r>
              <a:rPr lang="en-US" altLang="ru-RU" sz="2000" dirty="0">
                <a:sym typeface="+mn-ea"/>
              </a:rPr>
              <a:t> в 202</a:t>
            </a:r>
            <a:r>
              <a:rPr lang="uk-UA" altLang="ru-RU" sz="2000" dirty="0">
                <a:sym typeface="+mn-ea"/>
              </a:rPr>
              <a:t>1</a:t>
            </a:r>
            <a:r>
              <a:rPr lang="en-US" altLang="ru-RU" sz="2000" dirty="0">
                <a:sym typeface="+mn-ea"/>
              </a:rPr>
              <a:t>-2</a:t>
            </a:r>
            <a:r>
              <a:rPr lang="uk-UA" altLang="ru-RU" sz="2000" dirty="0">
                <a:sym typeface="+mn-ea"/>
              </a:rPr>
              <a:t>2</a:t>
            </a:r>
            <a:r>
              <a:rPr lang="en-US" altLang="ru-RU" sz="2000" dirty="0">
                <a:sym typeface="+mn-ea"/>
              </a:rPr>
              <a:t> р. </a:t>
            </a:r>
            <a:br>
              <a:rPr lang="en-US" altLang="ru-RU" sz="2000" dirty="0"/>
            </a:br>
            <a:r>
              <a:rPr lang="en-US" altLang="ru-RU" sz="2000" i="1" dirty="0" err="1"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Антиоксиданти</a:t>
            </a:r>
            <a:r>
              <a:rPr lang="en-US" altLang="ru-RU" sz="2000" i="1" dirty="0"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 в </a:t>
            </a:r>
            <a:r>
              <a:rPr lang="en-US" altLang="ru-RU" sz="2000" i="1" dirty="0" err="1"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харчовій</a:t>
            </a:r>
            <a:r>
              <a:rPr lang="en-US" altLang="ru-RU" sz="2000" i="1" dirty="0"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 </a:t>
            </a:r>
            <a:r>
              <a:rPr lang="en-US" altLang="ru-RU" sz="2000" i="1" dirty="0" err="1"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промисловості</a:t>
            </a:r>
            <a:r>
              <a:rPr lang="en-US" altLang="ru-RU" sz="2000" i="1" dirty="0">
                <a:sym typeface="+mn-ea"/>
              </a:rPr>
              <a:t> </a:t>
            </a:r>
            <a:br>
              <a:rPr lang="en-US" altLang="ru-RU" sz="2000" i="1" dirty="0"/>
            </a:br>
            <a:endParaRPr lang="en-US" altLang="ru-RU" sz="2000" i="1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923316" y="2060848"/>
            <a:ext cx="3905879" cy="3880773"/>
          </a:xfrm>
        </p:spPr>
        <p:txBody>
          <a:bodyPr vert="horz" lIns="91440" tIns="45720" rIns="91440" bIns="45720" numCol="1" rtlCol="0" anchorCtr="0" compatLnSpc="1">
            <a:normAutofit/>
          </a:bodyPr>
          <a:lstStyle/>
          <a:p>
            <a:pPr marL="107950" indent="0"/>
            <a:endParaRPr lang="en-US" altLang="ru-RU" i="1" dirty="0"/>
          </a:p>
          <a:p>
            <a:pPr marL="107950" indent="0"/>
            <a:r>
              <a:rPr lang="en-US" altLang="ru-RU" dirty="0"/>
              <a:t>1. </a:t>
            </a:r>
            <a:r>
              <a:rPr lang="en-US" dirty="0" err="1"/>
              <a:t>М</a:t>
            </a:r>
            <a:r>
              <a:rPr lang="en-US" altLang="x-none" dirty="0" err="1"/>
              <a:t>оделі</a:t>
            </a:r>
            <a:r>
              <a:rPr lang="en-US" altLang="x-none" dirty="0"/>
              <a:t> </a:t>
            </a:r>
            <a:r>
              <a:rPr lang="en-US" altLang="x-none" dirty="0" err="1"/>
              <a:t>окиснення</a:t>
            </a:r>
            <a:r>
              <a:rPr lang="en-US" altLang="x-none" dirty="0"/>
              <a:t> </a:t>
            </a:r>
            <a:r>
              <a:rPr lang="en-US" altLang="x-none" dirty="0" err="1"/>
              <a:t>та</a:t>
            </a:r>
            <a:r>
              <a:rPr lang="en-US" altLang="x-none" dirty="0"/>
              <a:t> </a:t>
            </a:r>
            <a:r>
              <a:rPr lang="en-US" dirty="0" err="1"/>
              <a:t>методи</a:t>
            </a:r>
            <a:r>
              <a:rPr lang="en-US" dirty="0"/>
              <a:t> </a:t>
            </a:r>
            <a:r>
              <a:rPr lang="en-US" dirty="0" err="1"/>
              <a:t>дослідження</a:t>
            </a:r>
            <a:r>
              <a:rPr lang="en-US" dirty="0"/>
              <a:t> </a:t>
            </a:r>
            <a:r>
              <a:rPr lang="en-US" dirty="0" err="1"/>
              <a:t>антиок</a:t>
            </a:r>
            <a:r>
              <a:rPr lang="ru-RU" dirty="0" err="1"/>
              <a:t>сидантн</a:t>
            </a:r>
            <a:r>
              <a:rPr lang="en-US" dirty="0" err="1"/>
              <a:t>ої</a:t>
            </a:r>
            <a:r>
              <a:rPr lang="en-US" dirty="0"/>
              <a:t>  </a:t>
            </a:r>
            <a:r>
              <a:rPr lang="en-US" dirty="0" err="1"/>
              <a:t>активності</a:t>
            </a:r>
            <a:r>
              <a:rPr lang="en-US" dirty="0"/>
              <a:t> </a:t>
            </a:r>
            <a:r>
              <a:rPr lang="en-US" dirty="0" err="1"/>
              <a:t>речовин</a:t>
            </a:r>
            <a:r>
              <a:rPr lang="ru-RU" dirty="0"/>
              <a:t>.</a:t>
            </a:r>
            <a:r>
              <a:rPr lang="en-US" altLang="x-none" dirty="0"/>
              <a:t> </a:t>
            </a:r>
            <a:r>
              <a:rPr lang="en-US" altLang="ru-RU" dirty="0" err="1"/>
              <a:t>Аналіз</a:t>
            </a:r>
            <a:r>
              <a:rPr lang="en-US" altLang="ru-RU" dirty="0"/>
              <a:t> </a:t>
            </a:r>
            <a:r>
              <a:rPr lang="en-US" altLang="x-none" dirty="0" err="1">
                <a:sym typeface="+mn-ea"/>
              </a:rPr>
              <a:t>основних</a:t>
            </a:r>
            <a:r>
              <a:rPr lang="en-US" altLang="x-none" dirty="0">
                <a:sym typeface="+mn-ea"/>
              </a:rPr>
              <a:t> </a:t>
            </a:r>
            <a:r>
              <a:rPr lang="en-US" altLang="x-none" dirty="0" err="1">
                <a:sym typeface="+mn-ea"/>
              </a:rPr>
              <a:t>груп</a:t>
            </a:r>
            <a:r>
              <a:rPr lang="en-US" altLang="x-none" dirty="0">
                <a:sym typeface="+mn-ea"/>
              </a:rPr>
              <a:t> </a:t>
            </a:r>
            <a:r>
              <a:rPr lang="en-US" altLang="x-none" dirty="0" err="1">
                <a:sym typeface="+mn-ea"/>
              </a:rPr>
              <a:t>антиоксидантів</a:t>
            </a:r>
            <a:r>
              <a:rPr lang="en-US" altLang="x-none" dirty="0">
                <a:sym typeface="+mn-ea"/>
              </a:rPr>
              <a:t> в </a:t>
            </a:r>
            <a:r>
              <a:rPr lang="en-US" altLang="x-none" dirty="0" err="1">
                <a:sym typeface="+mn-ea"/>
              </a:rPr>
              <a:t>харчовій</a:t>
            </a:r>
            <a:r>
              <a:rPr lang="en-US" altLang="x-none" dirty="0">
                <a:sym typeface="+mn-ea"/>
              </a:rPr>
              <a:t> </a:t>
            </a:r>
            <a:r>
              <a:rPr lang="en-US" altLang="x-none" dirty="0" err="1">
                <a:sym typeface="+mn-ea"/>
              </a:rPr>
              <a:t>промисловості</a:t>
            </a:r>
            <a:r>
              <a:rPr lang="en-US" altLang="x-none" dirty="0">
                <a:sym typeface="+mn-ea"/>
              </a:rPr>
              <a:t>.</a:t>
            </a:r>
            <a:endParaRPr lang="en-US" dirty="0"/>
          </a:p>
          <a:p>
            <a:pPr marL="107950" indent="0"/>
            <a:r>
              <a:rPr lang="en-US" altLang="x-none" dirty="0"/>
              <a:t>2.Дослідження </a:t>
            </a:r>
            <a:r>
              <a:rPr lang="en-US" altLang="x-none" dirty="0" err="1"/>
              <a:t>антиок</a:t>
            </a:r>
            <a:r>
              <a:rPr lang="ru-RU" altLang="x-none" dirty="0" err="1"/>
              <a:t>иснюваль</a:t>
            </a:r>
            <a:r>
              <a:rPr lang="en-US" altLang="x-none" dirty="0" err="1"/>
              <a:t>ної</a:t>
            </a:r>
            <a:r>
              <a:rPr lang="en-US" altLang="x-none" dirty="0"/>
              <a:t> </a:t>
            </a:r>
            <a:r>
              <a:rPr lang="en-US" altLang="x-none" dirty="0" err="1"/>
              <a:t>дії</a:t>
            </a:r>
            <a:r>
              <a:rPr lang="en-US" altLang="x-none" dirty="0"/>
              <a:t> </a:t>
            </a:r>
            <a:r>
              <a:rPr lang="ru-RU" altLang="x-none" dirty="0"/>
              <a:t>сум</a:t>
            </a:r>
            <a:r>
              <a:rPr lang="uk-UA" altLang="x-none" dirty="0" err="1"/>
              <a:t>іші</a:t>
            </a:r>
            <a:r>
              <a:rPr lang="uk-UA" altLang="x-none" dirty="0"/>
              <a:t> </a:t>
            </a:r>
            <a:r>
              <a:rPr lang="en-US" altLang="x-none" dirty="0" err="1"/>
              <a:t>спецій</a:t>
            </a:r>
            <a:r>
              <a:rPr lang="uk-UA" altLang="x-none" dirty="0"/>
              <a:t> (прянощів)</a:t>
            </a:r>
            <a:r>
              <a:rPr lang="en-US" altLang="x-none" dirty="0"/>
              <a:t> </a:t>
            </a:r>
            <a:r>
              <a:rPr lang="en-US" altLang="x-none" dirty="0" err="1"/>
              <a:t>при</a:t>
            </a:r>
            <a:r>
              <a:rPr lang="en-US" altLang="x-none" dirty="0"/>
              <a:t> </a:t>
            </a:r>
            <a:r>
              <a:rPr lang="en-US" altLang="x-none" dirty="0" err="1"/>
              <a:t>окисненні</a:t>
            </a:r>
            <a:r>
              <a:rPr lang="en-US" altLang="x-none" dirty="0"/>
              <a:t> </a:t>
            </a:r>
            <a:r>
              <a:rPr lang="en-US" altLang="x-none" dirty="0" err="1"/>
              <a:t>рослинної</a:t>
            </a:r>
            <a:r>
              <a:rPr lang="en-US" altLang="x-none" dirty="0"/>
              <a:t> </a:t>
            </a:r>
            <a:r>
              <a:rPr lang="en-US" altLang="x-none" dirty="0" err="1"/>
              <a:t>олії</a:t>
            </a:r>
            <a:r>
              <a:rPr lang="en-US" altLang="x-none" dirty="0"/>
              <a:t>.</a:t>
            </a:r>
            <a:r>
              <a:rPr lang="en-US" dirty="0"/>
              <a:t> </a:t>
            </a:r>
          </a:p>
          <a:p>
            <a:pPr marL="107950" indent="0"/>
            <a:r>
              <a:rPr lang="en-US" altLang="ru-RU" dirty="0"/>
              <a:t>3. </a:t>
            </a:r>
            <a:r>
              <a:rPr lang="en-US" altLang="ru-RU" dirty="0" err="1"/>
              <a:t>Участь</a:t>
            </a:r>
            <a:r>
              <a:rPr lang="en-US" altLang="ru-RU" dirty="0"/>
              <a:t> в </a:t>
            </a:r>
            <a:r>
              <a:rPr lang="en-US" altLang="ru-RU" dirty="0" err="1"/>
              <a:t>наукових</a:t>
            </a:r>
            <a:r>
              <a:rPr lang="en-US" altLang="ru-RU" dirty="0"/>
              <a:t> </a:t>
            </a:r>
            <a:r>
              <a:rPr lang="en-US" altLang="ru-RU" dirty="0" err="1"/>
              <a:t>студентських</a:t>
            </a:r>
            <a:r>
              <a:rPr lang="en-US" altLang="ru-RU" dirty="0"/>
              <a:t> </a:t>
            </a:r>
            <a:r>
              <a:rPr lang="en-US" altLang="ru-RU" dirty="0" err="1"/>
              <a:t>конференціях</a:t>
            </a:r>
            <a:r>
              <a:rPr lang="en-US" altLang="ru-RU" dirty="0"/>
              <a:t>.</a:t>
            </a:r>
          </a:p>
          <a:p>
            <a:pPr marL="107950" indent="0"/>
            <a:endParaRPr lang="en-US" altLang="ru-RU" dirty="0"/>
          </a:p>
        </p:txBody>
      </p:sp>
      <p:pic>
        <p:nvPicPr>
          <p:cNvPr id="16" name="Объект 4">
            <a:extLst>
              <a:ext uri="{FF2B5EF4-FFF2-40B4-BE49-F238E27FC236}">
                <a16:creationId xmlns:a16="http://schemas.microsoft.com/office/drawing/2014/main" id="{DDB61C65-A10D-49BB-A0C9-65F5D138D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4" y="1743305"/>
            <a:ext cx="3857572" cy="2160240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внутренний, красный, пластмассовый&#10;&#10;Автоматически созданное описание">
            <a:extLst>
              <a:ext uri="{FF2B5EF4-FFF2-40B4-BE49-F238E27FC236}">
                <a16:creationId xmlns:a16="http://schemas.microsoft.com/office/drawing/2014/main" id="{D03601A9-D81C-9D92-6F7B-E9CE96B8DF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71055" y="4302088"/>
            <a:ext cx="2688298" cy="20162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AutoShape 18" descr="Картинки по запросу картинка торта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14346" name="AutoShape 20" descr="Картинки по запросу картинка торта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A93E38-10F3-43A4-A138-12A2860FE296}"/>
              </a:ext>
            </a:extLst>
          </p:cNvPr>
          <p:cNvSpPr txBox="1"/>
          <p:nvPr/>
        </p:nvSpPr>
        <p:spPr>
          <a:xfrm>
            <a:off x="4055835" y="-68142"/>
            <a:ext cx="12114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7200" dirty="0">
                <a:solidFill>
                  <a:schemeClr val="accent5">
                    <a:lumMod val="75000"/>
                  </a:schemeClr>
                </a:solidFill>
              </a:rPr>
              <a:t>О</a:t>
            </a:r>
            <a:r>
              <a:rPr lang="ru-RU" altLang="ru-RU" sz="7200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endParaRPr lang="ru-RU" sz="7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10CD8D4D-FF58-40E7-ACAC-04E1A7B22C9A}"/>
              </a:ext>
            </a:extLst>
          </p:cNvPr>
          <p:cNvSpPr/>
          <p:nvPr/>
        </p:nvSpPr>
        <p:spPr>
          <a:xfrm rot="3352769">
            <a:off x="1979712" y="365564"/>
            <a:ext cx="970133" cy="1415771"/>
          </a:xfrm>
          <a:prstGeom prst="downArrow">
            <a:avLst/>
          </a:prstGeom>
          <a:solidFill>
            <a:schemeClr val="accent1"/>
          </a:solidFill>
          <a:ln w="19050">
            <a:solidFill>
              <a:srgbClr val="E77564"/>
            </a:solidFill>
            <a:prstDash val="lgDash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  <a:scene3d>
            <a:camera prst="isometricLeftDown"/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: вниз 30">
            <a:extLst>
              <a:ext uri="{FF2B5EF4-FFF2-40B4-BE49-F238E27FC236}">
                <a16:creationId xmlns:a16="http://schemas.microsoft.com/office/drawing/2014/main" id="{CCD6F970-6A67-4906-A5B6-3CD4580E6280}"/>
              </a:ext>
            </a:extLst>
          </p:cNvPr>
          <p:cNvSpPr/>
          <p:nvPr/>
        </p:nvSpPr>
        <p:spPr>
          <a:xfrm rot="18768197">
            <a:off x="5599102" y="463401"/>
            <a:ext cx="970133" cy="1415771"/>
          </a:xfrm>
          <a:prstGeom prst="downArrow">
            <a:avLst/>
          </a:prstGeom>
          <a:solidFill>
            <a:schemeClr val="accent1"/>
          </a:solidFill>
          <a:ln w="19050">
            <a:solidFill>
              <a:srgbClr val="E77564"/>
            </a:solidFill>
            <a:prstDash val="lgDash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  <a:scene3d>
            <a:camera prst="isometricLeftDown"/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: вниз 31">
            <a:extLst>
              <a:ext uri="{FF2B5EF4-FFF2-40B4-BE49-F238E27FC236}">
                <a16:creationId xmlns:a16="http://schemas.microsoft.com/office/drawing/2014/main" id="{20DC6786-5A96-43FC-9BF2-B5AA5939F9C7}"/>
              </a:ext>
            </a:extLst>
          </p:cNvPr>
          <p:cNvSpPr/>
          <p:nvPr/>
        </p:nvSpPr>
        <p:spPr>
          <a:xfrm rot="2011832">
            <a:off x="3244021" y="979850"/>
            <a:ext cx="970133" cy="2468396"/>
          </a:xfrm>
          <a:prstGeom prst="downArrow">
            <a:avLst/>
          </a:prstGeom>
          <a:solidFill>
            <a:schemeClr val="accent1"/>
          </a:solidFill>
          <a:ln w="19050">
            <a:solidFill>
              <a:srgbClr val="E77564"/>
            </a:solidFill>
            <a:prstDash val="lgDash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  <a:scene3d>
            <a:camera prst="isometricLeftDown"/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33" name="Стрелка: вниз 32">
            <a:extLst>
              <a:ext uri="{FF2B5EF4-FFF2-40B4-BE49-F238E27FC236}">
                <a16:creationId xmlns:a16="http://schemas.microsoft.com/office/drawing/2014/main" id="{18FA3FA4-33E2-48E3-B296-ECD6AF37211D}"/>
              </a:ext>
            </a:extLst>
          </p:cNvPr>
          <p:cNvSpPr/>
          <p:nvPr/>
        </p:nvSpPr>
        <p:spPr>
          <a:xfrm rot="19406162">
            <a:off x="5034933" y="996346"/>
            <a:ext cx="970133" cy="2468396"/>
          </a:xfrm>
          <a:prstGeom prst="downArrow">
            <a:avLst/>
          </a:prstGeom>
          <a:solidFill>
            <a:schemeClr val="accent1"/>
          </a:solidFill>
          <a:ln w="19050">
            <a:solidFill>
              <a:srgbClr val="E77564"/>
            </a:solidFill>
            <a:prstDash val="lgDash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  <a:scene3d>
            <a:camera prst="isometricLeftDown"/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Картинки по запросу фото олії">
            <a:extLst>
              <a:ext uri="{FF2B5EF4-FFF2-40B4-BE49-F238E27FC236}">
                <a16:creationId xmlns:a16="http://schemas.microsoft.com/office/drawing/2014/main" id="{3F28B43A-ADD9-4DAA-F509-CA9A7F442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105858"/>
            <a:ext cx="3720155" cy="234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фото морозива">
            <a:extLst>
              <a:ext uri="{FF2B5EF4-FFF2-40B4-BE49-F238E27FC236}">
                <a16:creationId xmlns:a16="http://schemas.microsoft.com/office/drawing/2014/main" id="{C2BD2091-8DB3-ECF8-5304-2CDC585D4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282" y="3212976"/>
            <a:ext cx="3129969" cy="234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35F7C012-AD88-524C-2F1C-77077B7DD3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558362"/>
              </p:ext>
            </p:extLst>
          </p:nvPr>
        </p:nvGraphicFramePr>
        <p:xfrm>
          <a:off x="262422" y="1484886"/>
          <a:ext cx="2922065" cy="2347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4343400" imgH="3489840" progId="PBrush">
                  <p:embed/>
                </p:oleObj>
              </mc:Choice>
              <mc:Fallback>
                <p:oleObj name="Bitmap Image" r:id="rId4" imgW="4343400" imgH="348984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2422" y="1484886"/>
                        <a:ext cx="2922065" cy="23474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 dirty="0">
              <a:latin typeface="Lucida Sans Unicode" panose="020B0602030504020204" pitchFamily="34" charset="0"/>
            </a:endParaRPr>
          </a:p>
        </p:txBody>
      </p:sp>
      <p:sp>
        <p:nvSpPr>
          <p:cNvPr id="15364" name="Rectangle 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 dirty="0">
              <a:latin typeface="Lucida Sans Unicode" panose="020B0602030504020204" pitchFamily="34" charset="0"/>
            </a:endParaRPr>
          </a:p>
        </p:txBody>
      </p:sp>
      <p:sp>
        <p:nvSpPr>
          <p:cNvPr id="15365" name="Rectangle 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 dirty="0">
              <a:latin typeface="Lucida Sans Unicode" panose="020B0602030504020204" pitchFamily="34" charset="0"/>
            </a:endParaRPr>
          </a:p>
        </p:txBody>
      </p:sp>
      <p:sp>
        <p:nvSpPr>
          <p:cNvPr id="15366" name="Rectangle 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 dirty="0">
              <a:latin typeface="Lucida Sans Unicode" panose="020B0602030504020204" pitchFamily="34" charset="0"/>
            </a:endParaRPr>
          </a:p>
        </p:txBody>
      </p:sp>
      <p:sp>
        <p:nvSpPr>
          <p:cNvPr id="15367" name="Rectangle 1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 dirty="0">
              <a:latin typeface="Lucida Sans Unicode" panose="020B0602030504020204" pitchFamily="34" charset="0"/>
            </a:endParaRPr>
          </a:p>
        </p:txBody>
      </p:sp>
      <p:sp>
        <p:nvSpPr>
          <p:cNvPr id="15376" name="Rectangle 18"/>
          <p:cNvSpPr/>
          <p:nvPr/>
        </p:nvSpPr>
        <p:spPr>
          <a:xfrm>
            <a:off x="0" y="836613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15377" name="Rectangle 19"/>
          <p:cNvSpPr/>
          <p:nvPr/>
        </p:nvSpPr>
        <p:spPr>
          <a:xfrm>
            <a:off x="0" y="153352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indent="342900"/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15378" name="Rectangle 20"/>
          <p:cNvSpPr/>
          <p:nvPr/>
        </p:nvSpPr>
        <p:spPr>
          <a:xfrm>
            <a:off x="0" y="180975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134B95-5261-404E-A40C-31B0D15B05A6}"/>
              </a:ext>
            </a:extLst>
          </p:cNvPr>
          <p:cNvSpPr txBox="1"/>
          <p:nvPr/>
        </p:nvSpPr>
        <p:spPr>
          <a:xfrm>
            <a:off x="251520" y="5721445"/>
            <a:ext cx="68407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altLang="ru-RU" sz="1800" dirty="0">
                <a:latin typeface="Arial" panose="020B0604020202020204" pitchFamily="34" charset="0"/>
              </a:rPr>
              <a:t>Рис.1 Механізм антиоксидантної дії вітаміну Е (а), структура токоферолу ті іонолу (стандарт)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7C67B9-0DB0-3C4E-67B3-50449C715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437" y="1360489"/>
            <a:ext cx="7893808" cy="40847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38806A-E534-7DDB-FE95-C59BEFB0F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437" y="3284984"/>
            <a:ext cx="1903371" cy="1895696"/>
          </a:xfrm>
          <a:prstGeom prst="rect">
            <a:avLst/>
          </a:prstGeom>
        </p:spPr>
      </p:pic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9298F030-D414-7A37-24FC-7E12918D8C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290899"/>
              </p:ext>
            </p:extLst>
          </p:nvPr>
        </p:nvGraphicFramePr>
        <p:xfrm>
          <a:off x="107504" y="22017"/>
          <a:ext cx="2463998" cy="1571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6080760" imgH="3878640" progId="PBrush">
                  <p:embed/>
                </p:oleObj>
              </mc:Choice>
              <mc:Fallback>
                <p:oleObj name="Bitmap Image" r:id="rId4" imgW="6080760" imgH="387864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504" y="22017"/>
                        <a:ext cx="2463998" cy="1571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81968" y="2410652"/>
            <a:ext cx="5184316" cy="2959849"/>
          </a:xfrm>
          <a:prstGeom prst="rect">
            <a:avLst/>
          </a:prstGeom>
          <a:blipFill>
            <a:blip r:embed="rId2" cstate="print"/>
            <a:stretch>
              <a:fillRect l="-1882" t="-1440" b="-144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9459" name="Прямоугольник 7"/>
          <p:cNvSpPr/>
          <p:nvPr/>
        </p:nvSpPr>
        <p:spPr>
          <a:xfrm>
            <a:off x="395288" y="315913"/>
            <a:ext cx="4681537" cy="793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uk-UA" altLang="ru-RU" sz="2400" dirty="0">
                <a:solidFill>
                  <a:srgbClr val="0070C0"/>
                </a:solidFill>
                <a:latin typeface="Arial" panose="020B0604020202020204" pitchFamily="34" charset="0"/>
              </a:rPr>
              <a:t>Субстрат окиснення</a:t>
            </a:r>
            <a:r>
              <a:rPr lang="ru-RU" altLang="ru-RU" dirty="0">
                <a:solidFill>
                  <a:srgbClr val="0070C0"/>
                </a:solidFill>
                <a:latin typeface="Arial" panose="020B0604020202020204" pitchFamily="34" charset="0"/>
              </a:rPr>
              <a:t>: </a:t>
            </a: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altLang="ru-RU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Рослинна</a:t>
            </a:r>
            <a:r>
              <a:rPr lang="ru-RU" altLang="ru-RU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олія</a:t>
            </a:r>
            <a:endParaRPr lang="ru-RU" altLang="ru-RU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9460" name="Прямоугольник 7"/>
          <p:cNvSpPr/>
          <p:nvPr/>
        </p:nvSpPr>
        <p:spPr>
          <a:xfrm>
            <a:off x="4765675" y="346075"/>
            <a:ext cx="3902671" cy="7017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uk-UA" altLang="ru-RU" dirty="0">
                <a:solidFill>
                  <a:srgbClr val="0070C0"/>
                </a:solidFill>
                <a:latin typeface="Arial" panose="020B0604020202020204" pitchFamily="34" charset="0"/>
              </a:rPr>
              <a:t>Спеції як джерело антиоксидантів</a:t>
            </a:r>
            <a:r>
              <a:rPr lang="ru-RU" altLang="ru-RU" dirty="0">
                <a:solidFill>
                  <a:srgbClr val="0070C0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uk-UA" altLang="ru-RU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Кориця</a:t>
            </a:r>
            <a:endParaRPr lang="ru-RU" altLang="ru-RU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839E69B6-0A1C-7C11-4922-43B8B91728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290033"/>
              </p:ext>
            </p:extLst>
          </p:nvPr>
        </p:nvGraphicFramePr>
        <p:xfrm>
          <a:off x="4211960" y="4118790"/>
          <a:ext cx="3902671" cy="2614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6141600" imgH="4114800" progId="PBrush">
                  <p:embed/>
                </p:oleObj>
              </mc:Choice>
              <mc:Fallback>
                <p:oleObj name="Bitmap Image" r:id="rId3" imgW="6141600" imgH="411480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11960" y="4118790"/>
                        <a:ext cx="3902671" cy="26145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0" name="Picture 2" descr="Кориця, властивості та протипоказання">
            <a:extLst>
              <a:ext uri="{FF2B5EF4-FFF2-40B4-BE49-F238E27FC236}">
                <a16:creationId xmlns:a16="http://schemas.microsoft.com/office/drawing/2014/main" id="{017D4FB4-E62A-69D3-4DEE-3D7D97A95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284" y="1130798"/>
            <a:ext cx="2759843" cy="177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фото олії">
            <a:extLst>
              <a:ext uri="{FF2B5EF4-FFF2-40B4-BE49-F238E27FC236}">
                <a16:creationId xmlns:a16="http://schemas.microsoft.com/office/drawing/2014/main" id="{CBA24796-38F9-3B37-C008-DC9D94FCE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067" y="1233607"/>
            <a:ext cx="215265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Таблица 20481"/>
          <p:cNvGraphicFramePr/>
          <p:nvPr>
            <p:extLst>
              <p:ext uri="{D42A27DB-BD31-4B8C-83A1-F6EECF244321}">
                <p14:modId xmlns:p14="http://schemas.microsoft.com/office/powerpoint/2010/main" val="1916563101"/>
              </p:ext>
            </p:extLst>
          </p:nvPr>
        </p:nvGraphicFramePr>
        <p:xfrm>
          <a:off x="1931764" y="1700808"/>
          <a:ext cx="7200900" cy="1865313"/>
        </p:xfrm>
        <a:graphic>
          <a:graphicData uri="http://schemas.openxmlformats.org/drawingml/2006/table">
            <a:tbl>
              <a:tblPr/>
              <a:tblGrid>
                <a:gridCol w="3900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0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653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2000"/>
                        </a:lnSpc>
                        <a:buNone/>
                      </a:pPr>
                      <a:endParaRPr lang="uk-UA" altLang="x-none" sz="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14" marR="666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defTabSz="914400" eaLnBrk="1" hangingPunct="1">
                        <a:lnSpc>
                          <a:spcPct val="102000"/>
                        </a:lnSpc>
                        <a:buNone/>
                        <a:tabLst>
                          <a:tab pos="2091055" algn="l"/>
                          <a:tab pos="2181225" algn="l"/>
                        </a:tabLst>
                      </a:pPr>
                      <a:endParaRPr lang="uk-UA" altLang="x-none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defTabSz="914400" eaLnBrk="1" hangingPunct="1">
                        <a:lnSpc>
                          <a:spcPct val="102000"/>
                        </a:lnSpc>
                        <a:buNone/>
                        <a:tabLst>
                          <a:tab pos="2091055" algn="l"/>
                          <a:tab pos="2181225" algn="l"/>
                        </a:tabLst>
                      </a:pPr>
                      <a:r>
                        <a:rPr lang="uk-UA" altLang="x-none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Рис. 1. </a:t>
                      </a:r>
                      <a:r>
                        <a:rPr lang="uk-UA" altLang="x-none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Кінетичні криві </a:t>
                      </a:r>
                      <a:r>
                        <a:rPr lang="uk-UA" altLang="x-none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автоокиснення</a:t>
                      </a:r>
                      <a:r>
                        <a:rPr lang="uk-UA" altLang="x-none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соняшникової (1) олії в присутності спецій (кориця): 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 - без доба­вок, 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</a:t>
                      </a:r>
                      <a:r>
                        <a:rPr lang="uk-UA" altLang="x-none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 від маси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– </a:t>
                      </a:r>
                      <a:r>
                        <a:rPr lang="uk-UA" altLang="x-none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3 % від маси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uk-UA" altLang="x-none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4 % від маси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Т=293К.</a:t>
                      </a:r>
                      <a:endParaRPr lang="ru-RU" altLang="en-US" sz="1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14" marR="666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485" name="Прямоугольник 5"/>
          <p:cNvSpPr/>
          <p:nvPr/>
        </p:nvSpPr>
        <p:spPr>
          <a:xfrm>
            <a:off x="2555776" y="188640"/>
            <a:ext cx="4790094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uk-UA" altLang="ru-RU" sz="2400" dirty="0">
                <a:solidFill>
                  <a:srgbClr val="FF0000"/>
                </a:solidFill>
                <a:latin typeface="Arial" panose="020B0604020202020204" pitchFamily="34" charset="0"/>
              </a:rPr>
              <a:t>Експериментальні дослідження</a:t>
            </a:r>
            <a:r>
              <a:rPr lang="ru-RU" altLang="ru-RU" sz="2400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87C8AC-B465-4175-B618-17545E3F8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39192"/>
            <a:ext cx="5505759" cy="5086151"/>
          </a:xfrm>
          <a:prstGeom prst="rect">
            <a:avLst/>
          </a:prstGeom>
        </p:spPr>
      </p:pic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E3B857DA-0F79-DD4C-8532-D5E5C99539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476596"/>
              </p:ext>
            </p:extLst>
          </p:nvPr>
        </p:nvGraphicFramePr>
        <p:xfrm>
          <a:off x="5477768" y="3548730"/>
          <a:ext cx="3468935" cy="227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6073200" imgH="3977640" progId="PBrush">
                  <p:embed/>
                </p:oleObj>
              </mc:Choice>
              <mc:Fallback>
                <p:oleObj name="Bitmap Image" r:id="rId3" imgW="6073200" imgH="397764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77768" y="3548730"/>
                        <a:ext cx="3468935" cy="227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7"/>
          <p:cNvSpPr/>
          <p:nvPr/>
        </p:nvSpPr>
        <p:spPr>
          <a:xfrm>
            <a:off x="251519" y="46880"/>
            <a:ext cx="6033917" cy="293926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uk-UA" altLang="ru-RU" sz="1400" b="1" dirty="0">
                <a:latin typeface="Times New Roman" panose="02020603050405020304" pitchFamily="18" charset="0"/>
                <a:cs typeface="Calibri" panose="020F0502020204030204" pitchFamily="34" charset="0"/>
              </a:rPr>
              <a:t>Публікації</a:t>
            </a:r>
          </a:p>
          <a:p>
            <a:endParaRPr lang="ru-RU" altLang="x-non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alt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Хижан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 І., Нестерова К. А.,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Хижан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А.О.,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Ковшун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 О.,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Хижан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 І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ВІДЕОМАТЕРІАЛІВ В НАВЧАЛЬНОМУ ПРОЦЕСІ ПРИ ВИВЧЕННІ ХІМІЧНИХ ДИСЦИПЛІН </a:t>
            </a:r>
            <a:r>
              <a:rPr lang="ru-RU" alt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altLang="x-non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Збірник</a:t>
            </a:r>
            <a:r>
              <a:rPr lang="ru-RU" alt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тез </a:t>
            </a:r>
            <a:r>
              <a:rPr lang="ru-RU" altLang="x-non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доповідей</a:t>
            </a:r>
            <a:r>
              <a:rPr lang="en-US" alt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ru-RU" altLang="x-non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ru-RU" alt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alt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x-non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наукової</a:t>
            </a:r>
            <a:r>
              <a:rPr lang="ru-RU" alt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конференції</a:t>
            </a:r>
            <a:r>
              <a:rPr lang="ru-RU" alt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alt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x-non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аспірантів</a:t>
            </a:r>
            <a:r>
              <a:rPr lang="ru-RU" alt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x-non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молодих</a:t>
            </a:r>
            <a:r>
              <a:rPr lang="ru-RU" alt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учених</a:t>
            </a:r>
            <a:r>
              <a:rPr lang="ru-RU" alt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x-non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Хімічні</a:t>
            </a:r>
            <a:r>
              <a:rPr lang="ru-RU" alt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alt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сьогодення</a:t>
            </a:r>
            <a:r>
              <a:rPr lang="ru-RU" alt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(ХПС-20</a:t>
            </a:r>
            <a:r>
              <a:rPr lang="en-US" alt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alt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)», </a:t>
            </a:r>
            <a:r>
              <a:rPr lang="en-US" alt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alt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–2</a:t>
            </a:r>
            <a:r>
              <a:rPr lang="en-US" alt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alt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en-US" alt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alt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р., м. </a:t>
            </a:r>
            <a:r>
              <a:rPr lang="ru-RU" altLang="x-non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Вінниця</a:t>
            </a:r>
            <a:r>
              <a:rPr lang="ru-RU" alt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altLang="x-non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Донецький</a:t>
            </a:r>
            <a:r>
              <a:rPr lang="ru-RU" alt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ru-RU" alt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</a:t>
            </a:r>
            <a:r>
              <a:rPr lang="ru-RU" alt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alt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Василя </a:t>
            </a:r>
            <a:r>
              <a:rPr lang="ru-RU" altLang="x-non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Стуса</a:t>
            </a:r>
            <a:r>
              <a:rPr lang="ru-RU" alt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x-non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Вінниця</a:t>
            </a:r>
            <a:r>
              <a:rPr lang="ru-RU" alt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</a:t>
            </a:r>
            <a:r>
              <a:rPr lang="en-US" alt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alt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с.1</a:t>
            </a:r>
            <a:r>
              <a:rPr lang="en-US" alt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endParaRPr lang="ru-RU" altLang="x-non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/>
          </a:p>
          <a:p>
            <a:endParaRPr lang="uk-UA" altLang="x-non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>
                <a:latin typeface="Arial" panose="020B0604020202020204" pitchFamily="34" charset="0"/>
              </a:rPr>
              <a:t>	 	</a:t>
            </a:r>
          </a:p>
          <a:p>
            <a:endParaRPr lang="ru-RU" altLang="ru-RU" sz="10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endParaRPr lang="ru-RU" altLang="ru-RU" sz="1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1507" name="Rectangle 5"/>
          <p:cNvSpPr/>
          <p:nvPr/>
        </p:nvSpPr>
        <p:spPr>
          <a:xfrm>
            <a:off x="457200" y="313055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br>
              <a:rPr lang="ru-RU" altLang="ru-RU" dirty="0">
                <a:latin typeface="Arial" panose="020B0604020202020204" pitchFamily="34" charset="0"/>
              </a:rPr>
            </a:br>
            <a:endParaRPr lang="ru-RU" altLang="ru-RU" dirty="0">
              <a:latin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31D460-C249-6E10-CB90-E5A3C0022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650" y="2132856"/>
            <a:ext cx="2832735" cy="40216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4368</TotalTime>
  <Words>509</Words>
  <Application>Microsoft Office PowerPoint</Application>
  <PresentationFormat>Экран (4:3)</PresentationFormat>
  <Paragraphs>111</Paragraphs>
  <Slides>12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Calibri</vt:lpstr>
      <vt:lpstr>Lucida Sans Unicode</vt:lpstr>
      <vt:lpstr>Times New Roman</vt:lpstr>
      <vt:lpstr>Trebuchet MS</vt:lpstr>
      <vt:lpstr>Wingdings 3</vt:lpstr>
      <vt:lpstr>Аспект</vt:lpstr>
      <vt:lpstr>Bitmap Image</vt:lpstr>
      <vt:lpstr>Презентация PowerPoint</vt:lpstr>
      <vt:lpstr>Презентация PowerPoint</vt:lpstr>
      <vt:lpstr>  </vt:lpstr>
      <vt:lpstr> План роботи наукового гуртка в 2021-22 р.  Антиоксиданти в харчовій промисловості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Стратегія розвитку діяльності гуртка на 2023 навчальний рік</vt:lpstr>
      <vt:lpstr>ДЯКУЮ   ЗА УВАГУ!</vt:lpstr>
    </vt:vector>
  </TitlesOfParts>
  <Company>MultiDVD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Антиоксидантное действие хинолилгидраонов в процессе окисления этилбензола</dc:title>
  <dc:creator>Valery</dc:creator>
  <cp:lastModifiedBy>Oleksandr</cp:lastModifiedBy>
  <cp:revision>438</cp:revision>
  <dcterms:created xsi:type="dcterms:W3CDTF">2013-05-09T05:48:00Z</dcterms:created>
  <dcterms:modified xsi:type="dcterms:W3CDTF">2023-04-24T16:02:23Z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1049-11.2.0.9327</vt:lpwstr>
  </property>
</Properties>
</file>