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28"/>
  </p:notesMasterIdLst>
  <p:handoutMasterIdLst>
    <p:handoutMasterId r:id="rId29"/>
  </p:handoutMasterIdLst>
  <p:sldIdLst>
    <p:sldId id="257" r:id="rId4"/>
    <p:sldId id="275" r:id="rId5"/>
    <p:sldId id="276" r:id="rId6"/>
    <p:sldId id="258" r:id="rId7"/>
    <p:sldId id="273" r:id="rId8"/>
    <p:sldId id="278" r:id="rId9"/>
    <p:sldId id="283" r:id="rId10"/>
    <p:sldId id="284" r:id="rId11"/>
    <p:sldId id="285" r:id="rId12"/>
    <p:sldId id="286" r:id="rId13"/>
    <p:sldId id="287" r:id="rId14"/>
    <p:sldId id="299" r:id="rId15"/>
    <p:sldId id="282" r:id="rId16"/>
    <p:sldId id="290" r:id="rId17"/>
    <p:sldId id="291" r:id="rId18"/>
    <p:sldId id="292" r:id="rId19"/>
    <p:sldId id="293" r:id="rId20"/>
    <p:sldId id="294" r:id="rId21"/>
    <p:sldId id="295" r:id="rId22"/>
    <p:sldId id="296" r:id="rId23"/>
    <p:sldId id="297" r:id="rId24"/>
    <p:sldId id="298" r:id="rId25"/>
    <p:sldId id="288" r:id="rId26"/>
    <p:sldId id="281" r:id="rId27"/>
  </p:sldIdLst>
  <p:sldSz cx="12188825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uphemia" panose="020B05030401020201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3399"/>
    <a:srgbClr val="FFFFCC"/>
    <a:srgbClr val="CCCCFF"/>
    <a:srgbClr val="D60093"/>
    <a:srgbClr val="FFCCFF"/>
    <a:srgbClr val="0000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286" autoAdjust="0"/>
  </p:normalViewPr>
  <p:slideViewPr>
    <p:cSldViewPr>
      <p:cViewPr varScale="1">
        <p:scale>
          <a:sx n="75" d="100"/>
          <a:sy n="75" d="100"/>
        </p:scale>
        <p:origin x="318" y="60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Relationship Id="rId8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D5C3C44-D489-4FCC-87DF-FEB341A813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AEFDEB1-44F1-480F-8543-6ECF2E9E59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Взірець для наслідування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71F05881-1A5E-4A58-96A5-29962AC124DC}" type="parTrans" cxnId="{6E19C3D4-C00F-4CF6-B810-7B1921055584}">
      <dgm:prSet/>
      <dgm:spPr/>
      <dgm:t>
        <a:bodyPr/>
        <a:lstStyle/>
        <a:p>
          <a:endParaRPr lang="uk-UA"/>
        </a:p>
      </dgm:t>
    </dgm:pt>
    <dgm:pt modelId="{B03F3059-5232-4DD3-A17B-BE1E5493C956}" type="sibTrans" cxnId="{6E19C3D4-C00F-4CF6-B810-7B1921055584}">
      <dgm:prSet/>
      <dgm:spPr/>
      <dgm:t>
        <a:bodyPr/>
        <a:lstStyle/>
        <a:p>
          <a:endParaRPr lang="uk-UA"/>
        </a:p>
      </dgm:t>
    </dgm:pt>
    <dgm:pt modelId="{FAA5864A-E3F5-4043-9CA6-3E3D54958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Контрольно-коригуюча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5BB11898-9A93-4C5E-95C1-AD33A2F8FFB5}" type="parTrans" cxnId="{E4CB25F7-064E-4FDE-B68A-E3CA5DD7EA5F}">
      <dgm:prSet/>
      <dgm:spPr/>
      <dgm:t>
        <a:bodyPr/>
        <a:lstStyle/>
        <a:p>
          <a:endParaRPr lang="uk-UA"/>
        </a:p>
      </dgm:t>
    </dgm:pt>
    <dgm:pt modelId="{8BCCF116-D870-49A1-9257-C771207B6BC8}" type="sibTrans" cxnId="{E4CB25F7-064E-4FDE-B68A-E3CA5DD7EA5F}">
      <dgm:prSet/>
      <dgm:spPr/>
      <dgm:t>
        <a:bodyPr/>
        <a:lstStyle/>
        <a:p>
          <a:endParaRPr lang="uk-UA"/>
        </a:p>
      </dgm:t>
    </dgm:pt>
    <dgm:pt modelId="{C1B9C1EF-92EC-49FD-BF23-D318467DB3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Інформаційно-комунікативна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EB88D62C-4C24-43FF-8E2E-48B5441673E2}" type="parTrans" cxnId="{9A7087A1-9401-4D25-97CD-9E06545D174B}">
      <dgm:prSet/>
      <dgm:spPr/>
      <dgm:t>
        <a:bodyPr/>
        <a:lstStyle/>
        <a:p>
          <a:endParaRPr lang="uk-UA"/>
        </a:p>
      </dgm:t>
    </dgm:pt>
    <dgm:pt modelId="{287A000E-5BFC-4CB1-9ED0-248E9AE3C753}" type="sibTrans" cxnId="{9A7087A1-9401-4D25-97CD-9E06545D174B}">
      <dgm:prSet/>
      <dgm:spPr/>
      <dgm:t>
        <a:bodyPr/>
        <a:lstStyle/>
        <a:p>
          <a:endParaRPr lang="uk-UA"/>
        </a:p>
      </dgm:t>
    </dgm:pt>
    <dgm:pt modelId="{CA73E451-9927-48B5-A254-92A052E1F0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Мотиваційно-стимулююча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6E64E3D0-7142-4B22-8433-CAEF6B515F1C}" type="parTrans" cxnId="{30BF0F95-5633-4FCA-9DFD-0545D206CCBC}">
      <dgm:prSet/>
      <dgm:spPr/>
      <dgm:t>
        <a:bodyPr/>
        <a:lstStyle/>
        <a:p>
          <a:endParaRPr lang="uk-UA"/>
        </a:p>
      </dgm:t>
    </dgm:pt>
    <dgm:pt modelId="{711DA143-A144-4B4F-9F56-404946C52608}" type="sibTrans" cxnId="{30BF0F95-5633-4FCA-9DFD-0545D206CCBC}">
      <dgm:prSet/>
      <dgm:spPr/>
      <dgm:t>
        <a:bodyPr/>
        <a:lstStyle/>
        <a:p>
          <a:endParaRPr lang="uk-UA"/>
        </a:p>
      </dgm:t>
    </dgm:pt>
    <dgm:pt modelId="{F06AFA9B-AECE-4DB2-BBF3-9347D5F749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Організаційна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00D88906-A5F0-4722-8635-0A9A1F415CD5}" type="parTrans" cxnId="{0F9F620D-9556-45C4-91C3-FBD162E4595D}">
      <dgm:prSet/>
      <dgm:spPr/>
      <dgm:t>
        <a:bodyPr/>
        <a:lstStyle/>
        <a:p>
          <a:endParaRPr lang="uk-UA"/>
        </a:p>
      </dgm:t>
    </dgm:pt>
    <dgm:pt modelId="{1CE5C945-91EA-481A-8513-4E7E096F0A50}" type="sibTrans" cxnId="{0F9F620D-9556-45C4-91C3-FBD162E4595D}">
      <dgm:prSet/>
      <dgm:spPr/>
      <dgm:t>
        <a:bodyPr/>
        <a:lstStyle/>
        <a:p>
          <a:endParaRPr lang="uk-UA"/>
        </a:p>
      </dgm:t>
    </dgm:pt>
    <dgm:pt modelId="{88493C8F-37FC-4BC9-9D9D-C388C418E0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Дослідно-діагностична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D60093"/>
            </a:solidFill>
            <a:effectLst/>
            <a:latin typeface="Arial" charset="0"/>
          </a:endParaRPr>
        </a:p>
      </dgm:t>
    </dgm:pt>
    <dgm:pt modelId="{66A39A44-674F-4904-9742-C9AB28B3E9DA}" type="parTrans" cxnId="{57C607A5-2B48-4E6F-8163-C221F3DFB65C}">
      <dgm:prSet/>
      <dgm:spPr/>
      <dgm:t>
        <a:bodyPr/>
        <a:lstStyle/>
        <a:p>
          <a:endParaRPr lang="uk-UA"/>
        </a:p>
      </dgm:t>
    </dgm:pt>
    <dgm:pt modelId="{C1699270-665E-4D02-976E-BDA07CE695CF}" type="sibTrans" cxnId="{57C607A5-2B48-4E6F-8163-C221F3DFB65C}">
      <dgm:prSet/>
      <dgm:spPr/>
      <dgm:t>
        <a:bodyPr/>
        <a:lstStyle/>
        <a:p>
          <a:endParaRPr lang="uk-UA"/>
        </a:p>
      </dgm:t>
    </dgm:pt>
    <dgm:pt modelId="{AE7C1332-92D1-4F68-AF67-8E9EEDFCD869}">
      <dgm:prSet/>
      <dgm:spPr/>
      <dgm:t>
        <a:bodyPr/>
        <a:lstStyle/>
        <a:p>
          <a:pPr rtl="0"/>
          <a:r>
            <a:rPr kumimoji="0" lang="uk-UA" b="0" i="0" u="none" strike="noStrike" cap="none" normalizeH="0" baseline="0" smtClean="0">
              <a:ln>
                <a:noFill/>
              </a:ln>
              <a:solidFill>
                <a:srgbClr val="D60093"/>
              </a:solidFill>
              <a:effectLst/>
              <a:latin typeface="Arial" charset="0"/>
            </a:rPr>
            <a:t>Проектно-планувальна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D60093"/>
            </a:solidFill>
            <a:effectLst/>
            <a:latin typeface="Arial" charset="0"/>
          </a:endParaRPr>
        </a:p>
      </dgm:t>
    </dgm:pt>
    <dgm:pt modelId="{71AB3F65-5DBA-4AA2-8691-B80DD91B40BF}" type="parTrans" cxnId="{27BF2B0F-336C-4D7D-A0B1-1D4B0C09DA0A}">
      <dgm:prSet/>
      <dgm:spPr/>
      <dgm:t>
        <a:bodyPr/>
        <a:lstStyle/>
        <a:p>
          <a:endParaRPr lang="uk-UA"/>
        </a:p>
      </dgm:t>
    </dgm:pt>
    <dgm:pt modelId="{9D46828E-9808-4514-9BF3-D13E8D18B2EE}" type="sibTrans" cxnId="{27BF2B0F-336C-4D7D-A0B1-1D4B0C09DA0A}">
      <dgm:prSet/>
      <dgm:spPr/>
      <dgm:t>
        <a:bodyPr/>
        <a:lstStyle/>
        <a:p>
          <a:endParaRPr lang="uk-UA"/>
        </a:p>
      </dgm:t>
    </dgm:pt>
    <dgm:pt modelId="{A8C5E2B5-401B-465C-9A1B-573A555776A4}" type="pres">
      <dgm:prSet presAssocID="{4D5C3C44-D489-4FCC-87DF-FEB341A81367}" presName="compositeShape" presStyleCnt="0">
        <dgm:presLayoutVars>
          <dgm:dir/>
          <dgm:resizeHandles/>
        </dgm:presLayoutVars>
      </dgm:prSet>
      <dgm:spPr/>
    </dgm:pt>
    <dgm:pt modelId="{021FF885-BAC5-43D9-99FC-98E1E66B9B6F}" type="pres">
      <dgm:prSet presAssocID="{4D5C3C44-D489-4FCC-87DF-FEB341A81367}" presName="pyramid" presStyleLbl="node1" presStyleIdx="0" presStyleCnt="1"/>
      <dgm:spPr>
        <a:solidFill>
          <a:srgbClr val="92D050"/>
        </a:solidFill>
      </dgm:spPr>
    </dgm:pt>
    <dgm:pt modelId="{B61C80DB-03BB-45C1-8002-E04DF3AB517C}" type="pres">
      <dgm:prSet presAssocID="{4D5C3C44-D489-4FCC-87DF-FEB341A81367}" presName="theList" presStyleCnt="0"/>
      <dgm:spPr/>
    </dgm:pt>
    <dgm:pt modelId="{978148F5-F8C4-4080-817E-710876071866}" type="pres">
      <dgm:prSet presAssocID="{FAEFDEB1-44F1-480F-8543-6ECF2E9E5961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F03B1D-9E65-468A-A406-0F64F8CC7789}" type="pres">
      <dgm:prSet presAssocID="{FAEFDEB1-44F1-480F-8543-6ECF2E9E5961}" presName="aSpace" presStyleCnt="0"/>
      <dgm:spPr/>
    </dgm:pt>
    <dgm:pt modelId="{F2AB3004-13A5-4683-8893-72EEEBF7EB87}" type="pres">
      <dgm:prSet presAssocID="{FAA5864A-E3F5-4043-9CA6-3E3D5495806F}" presName="aNode" presStyleLbl="fgAcc1" presStyleIdx="1" presStyleCnt="7" custLinFactNeighborX="-603" custLinFactNeighborY="-590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76E12D-6CD0-4899-99B2-9F8F279C0A36}" type="pres">
      <dgm:prSet presAssocID="{FAA5864A-E3F5-4043-9CA6-3E3D5495806F}" presName="aSpace" presStyleCnt="0"/>
      <dgm:spPr/>
    </dgm:pt>
    <dgm:pt modelId="{755A6625-9D94-4E33-8848-B473F3740DB9}" type="pres">
      <dgm:prSet presAssocID="{C1B9C1EF-92EC-49FD-BF23-D318467DB360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228250-001A-45F7-A9C2-10429B64F491}" type="pres">
      <dgm:prSet presAssocID="{C1B9C1EF-92EC-49FD-BF23-D318467DB360}" presName="aSpace" presStyleCnt="0"/>
      <dgm:spPr/>
    </dgm:pt>
    <dgm:pt modelId="{F021AC46-752E-4C16-8366-812479D094FC}" type="pres">
      <dgm:prSet presAssocID="{CA73E451-9927-48B5-A254-92A052E1F00D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8BBB3E-D590-4C84-8A88-E33BA765F52F}" type="pres">
      <dgm:prSet presAssocID="{CA73E451-9927-48B5-A254-92A052E1F00D}" presName="aSpace" presStyleCnt="0"/>
      <dgm:spPr/>
    </dgm:pt>
    <dgm:pt modelId="{9795FF82-87F3-47B6-A24D-F4B68E560A62}" type="pres">
      <dgm:prSet presAssocID="{F06AFA9B-AECE-4DB2-BBF3-9347D5F749D0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25968-3922-48A2-87EB-0A1C24FDFAD5}" type="pres">
      <dgm:prSet presAssocID="{F06AFA9B-AECE-4DB2-BBF3-9347D5F749D0}" presName="aSpace" presStyleCnt="0"/>
      <dgm:spPr/>
    </dgm:pt>
    <dgm:pt modelId="{F93912BC-66E0-49A9-A948-519193E5D655}" type="pres">
      <dgm:prSet presAssocID="{AE7C1332-92D1-4F68-AF67-8E9EEDFCD869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A1604AB-13AB-440D-B501-A4EAB25BBDE4}" type="pres">
      <dgm:prSet presAssocID="{AE7C1332-92D1-4F68-AF67-8E9EEDFCD869}" presName="aSpace" presStyleCnt="0"/>
      <dgm:spPr/>
    </dgm:pt>
    <dgm:pt modelId="{A4DD8EEC-C4BB-47B8-9A48-A37A7A2B2E6E}" type="pres">
      <dgm:prSet presAssocID="{88493C8F-37FC-4BC9-9D9D-C388C418E0A9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A00710-8D07-455A-9912-60B1DD6B7AAD}" type="pres">
      <dgm:prSet presAssocID="{88493C8F-37FC-4BC9-9D9D-C388C418E0A9}" presName="aSpace" presStyleCnt="0"/>
      <dgm:spPr/>
    </dgm:pt>
  </dgm:ptLst>
  <dgm:cxnLst>
    <dgm:cxn modelId="{CFD8EB91-D9BF-4105-8D6D-AE6B9F2702F2}" type="presOf" srcId="{C1B9C1EF-92EC-49FD-BF23-D318467DB360}" destId="{755A6625-9D94-4E33-8848-B473F3740DB9}" srcOrd="0" destOrd="0" presId="urn:microsoft.com/office/officeart/2005/8/layout/pyramid2"/>
    <dgm:cxn modelId="{D7FFA65E-D4B3-4DA4-AAAA-F7869C410FFB}" type="presOf" srcId="{AE7C1332-92D1-4F68-AF67-8E9EEDFCD869}" destId="{F93912BC-66E0-49A9-A948-519193E5D655}" srcOrd="0" destOrd="0" presId="urn:microsoft.com/office/officeart/2005/8/layout/pyramid2"/>
    <dgm:cxn modelId="{9A7087A1-9401-4D25-97CD-9E06545D174B}" srcId="{4D5C3C44-D489-4FCC-87DF-FEB341A81367}" destId="{C1B9C1EF-92EC-49FD-BF23-D318467DB360}" srcOrd="2" destOrd="0" parTransId="{EB88D62C-4C24-43FF-8E2E-48B5441673E2}" sibTransId="{287A000E-5BFC-4CB1-9ED0-248E9AE3C753}"/>
    <dgm:cxn modelId="{7367C3DC-528D-4A55-90FB-8BB6BFAB1B58}" type="presOf" srcId="{88493C8F-37FC-4BC9-9D9D-C388C418E0A9}" destId="{A4DD8EEC-C4BB-47B8-9A48-A37A7A2B2E6E}" srcOrd="0" destOrd="0" presId="urn:microsoft.com/office/officeart/2005/8/layout/pyramid2"/>
    <dgm:cxn modelId="{E78F3771-5A68-41A5-B1E5-C93E2CE34114}" type="presOf" srcId="{FAEFDEB1-44F1-480F-8543-6ECF2E9E5961}" destId="{978148F5-F8C4-4080-817E-710876071866}" srcOrd="0" destOrd="0" presId="urn:microsoft.com/office/officeart/2005/8/layout/pyramid2"/>
    <dgm:cxn modelId="{E4CB25F7-064E-4FDE-B68A-E3CA5DD7EA5F}" srcId="{4D5C3C44-D489-4FCC-87DF-FEB341A81367}" destId="{FAA5864A-E3F5-4043-9CA6-3E3D5495806F}" srcOrd="1" destOrd="0" parTransId="{5BB11898-9A93-4C5E-95C1-AD33A2F8FFB5}" sibTransId="{8BCCF116-D870-49A1-9257-C771207B6BC8}"/>
    <dgm:cxn modelId="{D2C7DA89-8CF5-4921-98EE-374DCB0AADE2}" type="presOf" srcId="{FAA5864A-E3F5-4043-9CA6-3E3D5495806F}" destId="{F2AB3004-13A5-4683-8893-72EEEBF7EB87}" srcOrd="0" destOrd="0" presId="urn:microsoft.com/office/officeart/2005/8/layout/pyramid2"/>
    <dgm:cxn modelId="{56512927-A2CD-4C4F-BDD5-395D1BF24E73}" type="presOf" srcId="{4D5C3C44-D489-4FCC-87DF-FEB341A81367}" destId="{A8C5E2B5-401B-465C-9A1B-573A555776A4}" srcOrd="0" destOrd="0" presId="urn:microsoft.com/office/officeart/2005/8/layout/pyramid2"/>
    <dgm:cxn modelId="{30BF0F95-5633-4FCA-9DFD-0545D206CCBC}" srcId="{4D5C3C44-D489-4FCC-87DF-FEB341A81367}" destId="{CA73E451-9927-48B5-A254-92A052E1F00D}" srcOrd="3" destOrd="0" parTransId="{6E64E3D0-7142-4B22-8433-CAEF6B515F1C}" sibTransId="{711DA143-A144-4B4F-9F56-404946C52608}"/>
    <dgm:cxn modelId="{5084922D-A493-44D3-85F3-7C04E9EBB97E}" type="presOf" srcId="{F06AFA9B-AECE-4DB2-BBF3-9347D5F749D0}" destId="{9795FF82-87F3-47B6-A24D-F4B68E560A62}" srcOrd="0" destOrd="0" presId="urn:microsoft.com/office/officeart/2005/8/layout/pyramid2"/>
    <dgm:cxn modelId="{6E19C3D4-C00F-4CF6-B810-7B1921055584}" srcId="{4D5C3C44-D489-4FCC-87DF-FEB341A81367}" destId="{FAEFDEB1-44F1-480F-8543-6ECF2E9E5961}" srcOrd="0" destOrd="0" parTransId="{71F05881-1A5E-4A58-96A5-29962AC124DC}" sibTransId="{B03F3059-5232-4DD3-A17B-BE1E5493C956}"/>
    <dgm:cxn modelId="{57C607A5-2B48-4E6F-8163-C221F3DFB65C}" srcId="{4D5C3C44-D489-4FCC-87DF-FEB341A81367}" destId="{88493C8F-37FC-4BC9-9D9D-C388C418E0A9}" srcOrd="6" destOrd="0" parTransId="{66A39A44-674F-4904-9742-C9AB28B3E9DA}" sibTransId="{C1699270-665E-4D02-976E-BDA07CE695CF}"/>
    <dgm:cxn modelId="{0F9F620D-9556-45C4-91C3-FBD162E4595D}" srcId="{4D5C3C44-D489-4FCC-87DF-FEB341A81367}" destId="{F06AFA9B-AECE-4DB2-BBF3-9347D5F749D0}" srcOrd="4" destOrd="0" parTransId="{00D88906-A5F0-4722-8635-0A9A1F415CD5}" sibTransId="{1CE5C945-91EA-481A-8513-4E7E096F0A50}"/>
    <dgm:cxn modelId="{77931185-29B3-4C86-8109-AFDDEA6A5ADF}" type="presOf" srcId="{CA73E451-9927-48B5-A254-92A052E1F00D}" destId="{F021AC46-752E-4C16-8366-812479D094FC}" srcOrd="0" destOrd="0" presId="urn:microsoft.com/office/officeart/2005/8/layout/pyramid2"/>
    <dgm:cxn modelId="{27BF2B0F-336C-4D7D-A0B1-1D4B0C09DA0A}" srcId="{4D5C3C44-D489-4FCC-87DF-FEB341A81367}" destId="{AE7C1332-92D1-4F68-AF67-8E9EEDFCD869}" srcOrd="5" destOrd="0" parTransId="{71AB3F65-5DBA-4AA2-8691-B80DD91B40BF}" sibTransId="{9D46828E-9808-4514-9BF3-D13E8D18B2EE}"/>
    <dgm:cxn modelId="{37DDA177-C1A7-466F-B191-4EB8E51BC0C2}" type="presParOf" srcId="{A8C5E2B5-401B-465C-9A1B-573A555776A4}" destId="{021FF885-BAC5-43D9-99FC-98E1E66B9B6F}" srcOrd="0" destOrd="0" presId="urn:microsoft.com/office/officeart/2005/8/layout/pyramid2"/>
    <dgm:cxn modelId="{B7D1064D-0A23-4FD1-8981-F1F25140C7A0}" type="presParOf" srcId="{A8C5E2B5-401B-465C-9A1B-573A555776A4}" destId="{B61C80DB-03BB-45C1-8002-E04DF3AB517C}" srcOrd="1" destOrd="0" presId="urn:microsoft.com/office/officeart/2005/8/layout/pyramid2"/>
    <dgm:cxn modelId="{C6113878-D101-4B9B-A3F2-F3CE18E8621D}" type="presParOf" srcId="{B61C80DB-03BB-45C1-8002-E04DF3AB517C}" destId="{978148F5-F8C4-4080-817E-710876071866}" srcOrd="0" destOrd="0" presId="urn:microsoft.com/office/officeart/2005/8/layout/pyramid2"/>
    <dgm:cxn modelId="{39CE1723-73CA-4C99-B5C8-7C8DFDC67585}" type="presParOf" srcId="{B61C80DB-03BB-45C1-8002-E04DF3AB517C}" destId="{B7F03B1D-9E65-468A-A406-0F64F8CC7789}" srcOrd="1" destOrd="0" presId="urn:microsoft.com/office/officeart/2005/8/layout/pyramid2"/>
    <dgm:cxn modelId="{412975DC-4E6C-4586-A60E-D28782929E74}" type="presParOf" srcId="{B61C80DB-03BB-45C1-8002-E04DF3AB517C}" destId="{F2AB3004-13A5-4683-8893-72EEEBF7EB87}" srcOrd="2" destOrd="0" presId="urn:microsoft.com/office/officeart/2005/8/layout/pyramid2"/>
    <dgm:cxn modelId="{DD6B2D48-54AF-42D2-8AE5-C5A3B81C346F}" type="presParOf" srcId="{B61C80DB-03BB-45C1-8002-E04DF3AB517C}" destId="{B576E12D-6CD0-4899-99B2-9F8F279C0A36}" srcOrd="3" destOrd="0" presId="urn:microsoft.com/office/officeart/2005/8/layout/pyramid2"/>
    <dgm:cxn modelId="{DC8DAB1A-556B-4927-BA99-C1F1F703CE75}" type="presParOf" srcId="{B61C80DB-03BB-45C1-8002-E04DF3AB517C}" destId="{755A6625-9D94-4E33-8848-B473F3740DB9}" srcOrd="4" destOrd="0" presId="urn:microsoft.com/office/officeart/2005/8/layout/pyramid2"/>
    <dgm:cxn modelId="{74704EEB-9F92-46AD-B3D1-66C0D12B75FA}" type="presParOf" srcId="{B61C80DB-03BB-45C1-8002-E04DF3AB517C}" destId="{97228250-001A-45F7-A9C2-10429B64F491}" srcOrd="5" destOrd="0" presId="urn:microsoft.com/office/officeart/2005/8/layout/pyramid2"/>
    <dgm:cxn modelId="{C71A8570-7B01-45A9-B721-BE9D1BDA6891}" type="presParOf" srcId="{B61C80DB-03BB-45C1-8002-E04DF3AB517C}" destId="{F021AC46-752E-4C16-8366-812479D094FC}" srcOrd="6" destOrd="0" presId="urn:microsoft.com/office/officeart/2005/8/layout/pyramid2"/>
    <dgm:cxn modelId="{B5D90F1B-9811-46BD-B350-3FC023817E60}" type="presParOf" srcId="{B61C80DB-03BB-45C1-8002-E04DF3AB517C}" destId="{678BBB3E-D590-4C84-8A88-E33BA765F52F}" srcOrd="7" destOrd="0" presId="urn:microsoft.com/office/officeart/2005/8/layout/pyramid2"/>
    <dgm:cxn modelId="{247F718C-F039-4EF8-A84C-7C7921416DA1}" type="presParOf" srcId="{B61C80DB-03BB-45C1-8002-E04DF3AB517C}" destId="{9795FF82-87F3-47B6-A24D-F4B68E560A62}" srcOrd="8" destOrd="0" presId="urn:microsoft.com/office/officeart/2005/8/layout/pyramid2"/>
    <dgm:cxn modelId="{00163CF3-3592-4965-819C-2FF37312566D}" type="presParOf" srcId="{B61C80DB-03BB-45C1-8002-E04DF3AB517C}" destId="{E4725968-3922-48A2-87EB-0A1C24FDFAD5}" srcOrd="9" destOrd="0" presId="urn:microsoft.com/office/officeart/2005/8/layout/pyramid2"/>
    <dgm:cxn modelId="{F27AAB44-689D-42DC-8A22-680C0F2898BF}" type="presParOf" srcId="{B61C80DB-03BB-45C1-8002-E04DF3AB517C}" destId="{F93912BC-66E0-49A9-A948-519193E5D655}" srcOrd="10" destOrd="0" presId="urn:microsoft.com/office/officeart/2005/8/layout/pyramid2"/>
    <dgm:cxn modelId="{39E3F1E2-4DEF-49B9-AD17-F6FCC688C0B7}" type="presParOf" srcId="{B61C80DB-03BB-45C1-8002-E04DF3AB517C}" destId="{EA1604AB-13AB-440D-B501-A4EAB25BBDE4}" srcOrd="11" destOrd="0" presId="urn:microsoft.com/office/officeart/2005/8/layout/pyramid2"/>
    <dgm:cxn modelId="{4D71F0FF-6745-45A1-8962-5EEE41CA9556}" type="presParOf" srcId="{B61C80DB-03BB-45C1-8002-E04DF3AB517C}" destId="{A4DD8EEC-C4BB-47B8-9A48-A37A7A2B2E6E}" srcOrd="12" destOrd="0" presId="urn:microsoft.com/office/officeart/2005/8/layout/pyramid2"/>
    <dgm:cxn modelId="{591204D6-6303-444D-87C7-A3FDFC1298BA}" type="presParOf" srcId="{B61C80DB-03BB-45C1-8002-E04DF3AB517C}" destId="{66A00710-8D07-455A-9912-60B1DD6B7AAD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D5C3C44-D489-4FCC-87DF-FEB341A8136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AEFDEB1-44F1-480F-8543-6ECF2E9E596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Самопізнання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71F05881-1A5E-4A58-96A5-29962AC124DC}" type="parTrans" cxnId="{6E19C3D4-C00F-4CF6-B810-7B1921055584}">
      <dgm:prSet/>
      <dgm:spPr/>
      <dgm:t>
        <a:bodyPr/>
        <a:lstStyle/>
        <a:p>
          <a:endParaRPr lang="uk-UA"/>
        </a:p>
      </dgm:t>
    </dgm:pt>
    <dgm:pt modelId="{B03F3059-5232-4DD3-A17B-BE1E5493C956}" type="sibTrans" cxnId="{6E19C3D4-C00F-4CF6-B810-7B1921055584}">
      <dgm:prSet/>
      <dgm:spPr/>
      <dgm:t>
        <a:bodyPr/>
        <a:lstStyle/>
        <a:p>
          <a:endParaRPr lang="uk-UA"/>
        </a:p>
      </dgm:t>
    </dgm:pt>
    <dgm:pt modelId="{FAA5864A-E3F5-4043-9CA6-3E3D5495806F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Самооцінка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5BB11898-9A93-4C5E-95C1-AD33A2F8FFB5}" type="parTrans" cxnId="{E4CB25F7-064E-4FDE-B68A-E3CA5DD7EA5F}">
      <dgm:prSet/>
      <dgm:spPr/>
      <dgm:t>
        <a:bodyPr/>
        <a:lstStyle/>
        <a:p>
          <a:endParaRPr lang="uk-UA"/>
        </a:p>
      </dgm:t>
    </dgm:pt>
    <dgm:pt modelId="{8BCCF116-D870-49A1-9257-C771207B6BC8}" type="sibTrans" cxnId="{E4CB25F7-064E-4FDE-B68A-E3CA5DD7EA5F}">
      <dgm:prSet/>
      <dgm:spPr/>
      <dgm:t>
        <a:bodyPr/>
        <a:lstStyle/>
        <a:p>
          <a:endParaRPr lang="uk-UA"/>
        </a:p>
      </dgm:t>
    </dgm:pt>
    <dgm:pt modelId="{C1B9C1EF-92EC-49FD-BF23-D318467DB36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Самопереконання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EB88D62C-4C24-43FF-8E2E-48B5441673E2}" type="parTrans" cxnId="{9A7087A1-9401-4D25-97CD-9E06545D174B}">
      <dgm:prSet/>
      <dgm:spPr/>
      <dgm:t>
        <a:bodyPr/>
        <a:lstStyle/>
        <a:p>
          <a:endParaRPr lang="uk-UA"/>
        </a:p>
      </dgm:t>
    </dgm:pt>
    <dgm:pt modelId="{287A000E-5BFC-4CB1-9ED0-248E9AE3C753}" type="sibTrans" cxnId="{9A7087A1-9401-4D25-97CD-9E06545D174B}">
      <dgm:prSet/>
      <dgm:spPr/>
      <dgm:t>
        <a:bodyPr/>
        <a:lstStyle/>
        <a:p>
          <a:endParaRPr lang="uk-UA"/>
        </a:p>
      </dgm:t>
    </dgm:pt>
    <dgm:pt modelId="{CA73E451-9927-48B5-A254-92A052E1F00D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Самоосуд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6E64E3D0-7142-4B22-8433-CAEF6B515F1C}" type="parTrans" cxnId="{30BF0F95-5633-4FCA-9DFD-0545D206CCBC}">
      <dgm:prSet/>
      <dgm:spPr/>
      <dgm:t>
        <a:bodyPr/>
        <a:lstStyle/>
        <a:p>
          <a:endParaRPr lang="uk-UA"/>
        </a:p>
      </dgm:t>
    </dgm:pt>
    <dgm:pt modelId="{711DA143-A144-4B4F-9F56-404946C52608}" type="sibTrans" cxnId="{30BF0F95-5633-4FCA-9DFD-0545D206CCBC}">
      <dgm:prSet/>
      <dgm:spPr/>
      <dgm:t>
        <a:bodyPr/>
        <a:lstStyle/>
        <a:p>
          <a:endParaRPr lang="uk-UA"/>
        </a:p>
      </dgm:t>
    </dgm:pt>
    <dgm:pt modelId="{F06AFA9B-AECE-4DB2-BBF3-9347D5F749D0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Самонаказ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00D88906-A5F0-4722-8635-0A9A1F415CD5}" type="parTrans" cxnId="{0F9F620D-9556-45C4-91C3-FBD162E4595D}">
      <dgm:prSet/>
      <dgm:spPr/>
      <dgm:t>
        <a:bodyPr/>
        <a:lstStyle/>
        <a:p>
          <a:endParaRPr lang="uk-UA"/>
        </a:p>
      </dgm:t>
    </dgm:pt>
    <dgm:pt modelId="{1CE5C945-91EA-481A-8513-4E7E096F0A50}" type="sibTrans" cxnId="{0F9F620D-9556-45C4-91C3-FBD162E4595D}">
      <dgm:prSet/>
      <dgm:spPr/>
      <dgm:t>
        <a:bodyPr/>
        <a:lstStyle/>
        <a:p>
          <a:endParaRPr lang="uk-UA"/>
        </a:p>
      </dgm:t>
    </dgm:pt>
    <dgm:pt modelId="{034AFE24-9DD1-465C-9598-7B377988EAA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Самоаналіз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50A9BB32-2967-44D6-8D8E-34635D83EAC2}" type="parTrans" cxnId="{8A12649C-5424-4E23-814C-EF641F90CAB0}">
      <dgm:prSet/>
      <dgm:spPr/>
      <dgm:t>
        <a:bodyPr/>
        <a:lstStyle/>
        <a:p>
          <a:endParaRPr lang="uk-UA"/>
        </a:p>
      </dgm:t>
    </dgm:pt>
    <dgm:pt modelId="{14CB2067-BADA-40AE-85EA-1140F614C0B5}" type="sibTrans" cxnId="{8A12649C-5424-4E23-814C-EF641F90CAB0}">
      <dgm:prSet/>
      <dgm:spPr/>
      <dgm:t>
        <a:bodyPr/>
        <a:lstStyle/>
        <a:p>
          <a:endParaRPr lang="uk-UA"/>
        </a:p>
      </dgm:t>
    </dgm:pt>
    <dgm:pt modelId="{88493C8F-37FC-4BC9-9D9D-C388C418E0A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b="0" i="0" u="none" strike="noStrike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Самозаохочення</a:t>
          </a:r>
          <a:endParaRPr kumimoji="0" lang="ru-RU" b="0" i="0" u="none" strike="noStrike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gm:t>
    </dgm:pt>
    <dgm:pt modelId="{66A39A44-674F-4904-9742-C9AB28B3E9DA}" type="parTrans" cxnId="{57C607A5-2B48-4E6F-8163-C221F3DFB65C}">
      <dgm:prSet/>
      <dgm:spPr/>
      <dgm:t>
        <a:bodyPr/>
        <a:lstStyle/>
        <a:p>
          <a:endParaRPr lang="uk-UA"/>
        </a:p>
      </dgm:t>
    </dgm:pt>
    <dgm:pt modelId="{C1699270-665E-4D02-976E-BDA07CE695CF}" type="sibTrans" cxnId="{57C607A5-2B48-4E6F-8163-C221F3DFB65C}">
      <dgm:prSet/>
      <dgm:spPr/>
      <dgm:t>
        <a:bodyPr/>
        <a:lstStyle/>
        <a:p>
          <a:endParaRPr lang="uk-UA"/>
        </a:p>
      </dgm:t>
    </dgm:pt>
    <dgm:pt modelId="{A8C5E2B5-401B-465C-9A1B-573A555776A4}" type="pres">
      <dgm:prSet presAssocID="{4D5C3C44-D489-4FCC-87DF-FEB341A81367}" presName="compositeShape" presStyleCnt="0">
        <dgm:presLayoutVars>
          <dgm:dir/>
          <dgm:resizeHandles/>
        </dgm:presLayoutVars>
      </dgm:prSet>
      <dgm:spPr/>
    </dgm:pt>
    <dgm:pt modelId="{021FF885-BAC5-43D9-99FC-98E1E66B9B6F}" type="pres">
      <dgm:prSet presAssocID="{4D5C3C44-D489-4FCC-87DF-FEB341A81367}" presName="pyramid" presStyleLbl="node1" presStyleIdx="0" presStyleCnt="1"/>
      <dgm:spPr>
        <a:solidFill>
          <a:srgbClr val="FFCCFF"/>
        </a:solidFill>
      </dgm:spPr>
    </dgm:pt>
    <dgm:pt modelId="{B61C80DB-03BB-45C1-8002-E04DF3AB517C}" type="pres">
      <dgm:prSet presAssocID="{4D5C3C44-D489-4FCC-87DF-FEB341A81367}" presName="theList" presStyleCnt="0"/>
      <dgm:spPr/>
    </dgm:pt>
    <dgm:pt modelId="{978148F5-F8C4-4080-817E-710876071866}" type="pres">
      <dgm:prSet presAssocID="{FAEFDEB1-44F1-480F-8543-6ECF2E9E5961}" presName="aNode" presStyleLbl="fgAcc1" presStyleIdx="0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7F03B1D-9E65-468A-A406-0F64F8CC7789}" type="pres">
      <dgm:prSet presAssocID="{FAEFDEB1-44F1-480F-8543-6ECF2E9E5961}" presName="aSpace" presStyleCnt="0"/>
      <dgm:spPr/>
    </dgm:pt>
    <dgm:pt modelId="{F2AB3004-13A5-4683-8893-72EEEBF7EB87}" type="pres">
      <dgm:prSet presAssocID="{FAA5864A-E3F5-4043-9CA6-3E3D5495806F}" presName="aNode" presStyleLbl="fgAcc1" presStyleIdx="1" presStyleCnt="7" custLinFactNeighborX="-603" custLinFactNeighborY="-59034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B576E12D-6CD0-4899-99B2-9F8F279C0A36}" type="pres">
      <dgm:prSet presAssocID="{FAA5864A-E3F5-4043-9CA6-3E3D5495806F}" presName="aSpace" presStyleCnt="0"/>
      <dgm:spPr/>
    </dgm:pt>
    <dgm:pt modelId="{755A6625-9D94-4E33-8848-B473F3740DB9}" type="pres">
      <dgm:prSet presAssocID="{C1B9C1EF-92EC-49FD-BF23-D318467DB360}" presName="aNode" presStyleLbl="fgAcc1" presStyleIdx="2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97228250-001A-45F7-A9C2-10429B64F491}" type="pres">
      <dgm:prSet presAssocID="{C1B9C1EF-92EC-49FD-BF23-D318467DB360}" presName="aSpace" presStyleCnt="0"/>
      <dgm:spPr/>
    </dgm:pt>
    <dgm:pt modelId="{F021AC46-752E-4C16-8366-812479D094FC}" type="pres">
      <dgm:prSet presAssocID="{CA73E451-9927-48B5-A254-92A052E1F00D}" presName="aNode" presStyleLbl="fgAcc1" presStyleIdx="3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78BBB3E-D590-4C84-8A88-E33BA765F52F}" type="pres">
      <dgm:prSet presAssocID="{CA73E451-9927-48B5-A254-92A052E1F00D}" presName="aSpace" presStyleCnt="0"/>
      <dgm:spPr/>
    </dgm:pt>
    <dgm:pt modelId="{9795FF82-87F3-47B6-A24D-F4B68E560A62}" type="pres">
      <dgm:prSet presAssocID="{F06AFA9B-AECE-4DB2-BBF3-9347D5F749D0}" presName="aNode" presStyleLbl="fgAcc1" presStyleIdx="4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4725968-3922-48A2-87EB-0A1C24FDFAD5}" type="pres">
      <dgm:prSet presAssocID="{F06AFA9B-AECE-4DB2-BBF3-9347D5F749D0}" presName="aSpace" presStyleCnt="0"/>
      <dgm:spPr/>
    </dgm:pt>
    <dgm:pt modelId="{010ED33E-1E1E-4D1D-B19E-B77E30BA5B14}" type="pres">
      <dgm:prSet presAssocID="{034AFE24-9DD1-465C-9598-7B377988EAA1}" presName="aNode" presStyleLbl="fgAcc1" presStyleIdx="5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E11F2C78-D9BE-4E5A-A2BB-41845E37995A}" type="pres">
      <dgm:prSet presAssocID="{034AFE24-9DD1-465C-9598-7B377988EAA1}" presName="aSpace" presStyleCnt="0"/>
      <dgm:spPr/>
    </dgm:pt>
    <dgm:pt modelId="{A4DD8EEC-C4BB-47B8-9A48-A37A7A2B2E6E}" type="pres">
      <dgm:prSet presAssocID="{88493C8F-37FC-4BC9-9D9D-C388C418E0A9}" presName="aNode" presStyleLbl="fgAcc1" presStyleIdx="6" presStyleCnt="7">
        <dgm:presLayoutVars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66A00710-8D07-455A-9912-60B1DD6B7AAD}" type="pres">
      <dgm:prSet presAssocID="{88493C8F-37FC-4BC9-9D9D-C388C418E0A9}" presName="aSpace" presStyleCnt="0"/>
      <dgm:spPr/>
    </dgm:pt>
  </dgm:ptLst>
  <dgm:cxnLst>
    <dgm:cxn modelId="{7B3CD911-9EDE-44C4-98F5-71496FD7A8CB}" type="presOf" srcId="{FAEFDEB1-44F1-480F-8543-6ECF2E9E5961}" destId="{978148F5-F8C4-4080-817E-710876071866}" srcOrd="0" destOrd="0" presId="urn:microsoft.com/office/officeart/2005/8/layout/pyramid2"/>
    <dgm:cxn modelId="{F052E9D2-D148-49DF-B811-CBE4D11DC93C}" type="presOf" srcId="{88493C8F-37FC-4BC9-9D9D-C388C418E0A9}" destId="{A4DD8EEC-C4BB-47B8-9A48-A37A7A2B2E6E}" srcOrd="0" destOrd="0" presId="urn:microsoft.com/office/officeart/2005/8/layout/pyramid2"/>
    <dgm:cxn modelId="{1A9428D9-E4F3-42C7-958C-E689B748D145}" type="presOf" srcId="{FAA5864A-E3F5-4043-9CA6-3E3D5495806F}" destId="{F2AB3004-13A5-4683-8893-72EEEBF7EB87}" srcOrd="0" destOrd="0" presId="urn:microsoft.com/office/officeart/2005/8/layout/pyramid2"/>
    <dgm:cxn modelId="{9A7087A1-9401-4D25-97CD-9E06545D174B}" srcId="{4D5C3C44-D489-4FCC-87DF-FEB341A81367}" destId="{C1B9C1EF-92EC-49FD-BF23-D318467DB360}" srcOrd="2" destOrd="0" parTransId="{EB88D62C-4C24-43FF-8E2E-48B5441673E2}" sibTransId="{287A000E-5BFC-4CB1-9ED0-248E9AE3C753}"/>
    <dgm:cxn modelId="{6785835B-5E4D-4338-B24A-C6304638AB9B}" type="presOf" srcId="{C1B9C1EF-92EC-49FD-BF23-D318467DB360}" destId="{755A6625-9D94-4E33-8848-B473F3740DB9}" srcOrd="0" destOrd="0" presId="urn:microsoft.com/office/officeart/2005/8/layout/pyramid2"/>
    <dgm:cxn modelId="{34BCCBD3-733A-4C7B-95A5-34A3CD80E4B3}" type="presOf" srcId="{4D5C3C44-D489-4FCC-87DF-FEB341A81367}" destId="{A8C5E2B5-401B-465C-9A1B-573A555776A4}" srcOrd="0" destOrd="0" presId="urn:microsoft.com/office/officeart/2005/8/layout/pyramid2"/>
    <dgm:cxn modelId="{2349C660-8DBB-4721-98AF-1198D14507DF}" type="presOf" srcId="{034AFE24-9DD1-465C-9598-7B377988EAA1}" destId="{010ED33E-1E1E-4D1D-B19E-B77E30BA5B14}" srcOrd="0" destOrd="0" presId="urn:microsoft.com/office/officeart/2005/8/layout/pyramid2"/>
    <dgm:cxn modelId="{E4CB25F7-064E-4FDE-B68A-E3CA5DD7EA5F}" srcId="{4D5C3C44-D489-4FCC-87DF-FEB341A81367}" destId="{FAA5864A-E3F5-4043-9CA6-3E3D5495806F}" srcOrd="1" destOrd="0" parTransId="{5BB11898-9A93-4C5E-95C1-AD33A2F8FFB5}" sibTransId="{8BCCF116-D870-49A1-9257-C771207B6BC8}"/>
    <dgm:cxn modelId="{6F41771E-08AD-4CA9-B7F2-F13979254524}" type="presOf" srcId="{F06AFA9B-AECE-4DB2-BBF3-9347D5F749D0}" destId="{9795FF82-87F3-47B6-A24D-F4B68E560A62}" srcOrd="0" destOrd="0" presId="urn:microsoft.com/office/officeart/2005/8/layout/pyramid2"/>
    <dgm:cxn modelId="{30BF0F95-5633-4FCA-9DFD-0545D206CCBC}" srcId="{4D5C3C44-D489-4FCC-87DF-FEB341A81367}" destId="{CA73E451-9927-48B5-A254-92A052E1F00D}" srcOrd="3" destOrd="0" parTransId="{6E64E3D0-7142-4B22-8433-CAEF6B515F1C}" sibTransId="{711DA143-A144-4B4F-9F56-404946C52608}"/>
    <dgm:cxn modelId="{BBA4C088-55E0-4E22-87E5-984E8FF307D5}" type="presOf" srcId="{CA73E451-9927-48B5-A254-92A052E1F00D}" destId="{F021AC46-752E-4C16-8366-812479D094FC}" srcOrd="0" destOrd="0" presId="urn:microsoft.com/office/officeart/2005/8/layout/pyramid2"/>
    <dgm:cxn modelId="{6E19C3D4-C00F-4CF6-B810-7B1921055584}" srcId="{4D5C3C44-D489-4FCC-87DF-FEB341A81367}" destId="{FAEFDEB1-44F1-480F-8543-6ECF2E9E5961}" srcOrd="0" destOrd="0" parTransId="{71F05881-1A5E-4A58-96A5-29962AC124DC}" sibTransId="{B03F3059-5232-4DD3-A17B-BE1E5493C956}"/>
    <dgm:cxn modelId="{57C607A5-2B48-4E6F-8163-C221F3DFB65C}" srcId="{4D5C3C44-D489-4FCC-87DF-FEB341A81367}" destId="{88493C8F-37FC-4BC9-9D9D-C388C418E0A9}" srcOrd="6" destOrd="0" parTransId="{66A39A44-674F-4904-9742-C9AB28B3E9DA}" sibTransId="{C1699270-665E-4D02-976E-BDA07CE695CF}"/>
    <dgm:cxn modelId="{0F9F620D-9556-45C4-91C3-FBD162E4595D}" srcId="{4D5C3C44-D489-4FCC-87DF-FEB341A81367}" destId="{F06AFA9B-AECE-4DB2-BBF3-9347D5F749D0}" srcOrd="4" destOrd="0" parTransId="{00D88906-A5F0-4722-8635-0A9A1F415CD5}" sibTransId="{1CE5C945-91EA-481A-8513-4E7E096F0A50}"/>
    <dgm:cxn modelId="{8A12649C-5424-4E23-814C-EF641F90CAB0}" srcId="{4D5C3C44-D489-4FCC-87DF-FEB341A81367}" destId="{034AFE24-9DD1-465C-9598-7B377988EAA1}" srcOrd="5" destOrd="0" parTransId="{50A9BB32-2967-44D6-8D8E-34635D83EAC2}" sibTransId="{14CB2067-BADA-40AE-85EA-1140F614C0B5}"/>
    <dgm:cxn modelId="{9BB56610-A659-4F19-93DD-62F5E81F72AC}" type="presParOf" srcId="{A8C5E2B5-401B-465C-9A1B-573A555776A4}" destId="{021FF885-BAC5-43D9-99FC-98E1E66B9B6F}" srcOrd="0" destOrd="0" presId="urn:microsoft.com/office/officeart/2005/8/layout/pyramid2"/>
    <dgm:cxn modelId="{8DF99647-FBDF-4A18-8811-5591BE4CAE8F}" type="presParOf" srcId="{A8C5E2B5-401B-465C-9A1B-573A555776A4}" destId="{B61C80DB-03BB-45C1-8002-E04DF3AB517C}" srcOrd="1" destOrd="0" presId="urn:microsoft.com/office/officeart/2005/8/layout/pyramid2"/>
    <dgm:cxn modelId="{E0D4AAE6-1678-4B18-A9AD-F2639B32FB25}" type="presParOf" srcId="{B61C80DB-03BB-45C1-8002-E04DF3AB517C}" destId="{978148F5-F8C4-4080-817E-710876071866}" srcOrd="0" destOrd="0" presId="urn:microsoft.com/office/officeart/2005/8/layout/pyramid2"/>
    <dgm:cxn modelId="{06820B17-FAF0-4A25-87E1-AEBB82477AE3}" type="presParOf" srcId="{B61C80DB-03BB-45C1-8002-E04DF3AB517C}" destId="{B7F03B1D-9E65-468A-A406-0F64F8CC7789}" srcOrd="1" destOrd="0" presId="urn:microsoft.com/office/officeart/2005/8/layout/pyramid2"/>
    <dgm:cxn modelId="{AD6D9B39-E3FF-41DE-8EC9-1923B0CAF787}" type="presParOf" srcId="{B61C80DB-03BB-45C1-8002-E04DF3AB517C}" destId="{F2AB3004-13A5-4683-8893-72EEEBF7EB87}" srcOrd="2" destOrd="0" presId="urn:microsoft.com/office/officeart/2005/8/layout/pyramid2"/>
    <dgm:cxn modelId="{EA54B921-82D5-4F5F-B5B0-9599AF7B9F80}" type="presParOf" srcId="{B61C80DB-03BB-45C1-8002-E04DF3AB517C}" destId="{B576E12D-6CD0-4899-99B2-9F8F279C0A36}" srcOrd="3" destOrd="0" presId="urn:microsoft.com/office/officeart/2005/8/layout/pyramid2"/>
    <dgm:cxn modelId="{7832D001-51A2-4018-88EE-7A173739AE6E}" type="presParOf" srcId="{B61C80DB-03BB-45C1-8002-E04DF3AB517C}" destId="{755A6625-9D94-4E33-8848-B473F3740DB9}" srcOrd="4" destOrd="0" presId="urn:microsoft.com/office/officeart/2005/8/layout/pyramid2"/>
    <dgm:cxn modelId="{17C949A0-3A6C-48A6-9D35-826CA0B6010C}" type="presParOf" srcId="{B61C80DB-03BB-45C1-8002-E04DF3AB517C}" destId="{97228250-001A-45F7-A9C2-10429B64F491}" srcOrd="5" destOrd="0" presId="urn:microsoft.com/office/officeart/2005/8/layout/pyramid2"/>
    <dgm:cxn modelId="{CB24564D-C492-49A1-9426-DE2B83D5EE54}" type="presParOf" srcId="{B61C80DB-03BB-45C1-8002-E04DF3AB517C}" destId="{F021AC46-752E-4C16-8366-812479D094FC}" srcOrd="6" destOrd="0" presId="urn:microsoft.com/office/officeart/2005/8/layout/pyramid2"/>
    <dgm:cxn modelId="{08C83613-A9F8-4D1E-902F-C7FC8D47FA60}" type="presParOf" srcId="{B61C80DB-03BB-45C1-8002-E04DF3AB517C}" destId="{678BBB3E-D590-4C84-8A88-E33BA765F52F}" srcOrd="7" destOrd="0" presId="urn:microsoft.com/office/officeart/2005/8/layout/pyramid2"/>
    <dgm:cxn modelId="{8B5352CF-0D2B-4B6F-9987-2CE9A8C1019B}" type="presParOf" srcId="{B61C80DB-03BB-45C1-8002-E04DF3AB517C}" destId="{9795FF82-87F3-47B6-A24D-F4B68E560A62}" srcOrd="8" destOrd="0" presId="urn:microsoft.com/office/officeart/2005/8/layout/pyramid2"/>
    <dgm:cxn modelId="{65C548FB-6275-499B-93C2-B9D6376C5DB8}" type="presParOf" srcId="{B61C80DB-03BB-45C1-8002-E04DF3AB517C}" destId="{E4725968-3922-48A2-87EB-0A1C24FDFAD5}" srcOrd="9" destOrd="0" presId="urn:microsoft.com/office/officeart/2005/8/layout/pyramid2"/>
    <dgm:cxn modelId="{00F36B7D-3C5B-4EAE-A929-387C92D14DFA}" type="presParOf" srcId="{B61C80DB-03BB-45C1-8002-E04DF3AB517C}" destId="{010ED33E-1E1E-4D1D-B19E-B77E30BA5B14}" srcOrd="10" destOrd="0" presId="urn:microsoft.com/office/officeart/2005/8/layout/pyramid2"/>
    <dgm:cxn modelId="{B26C3900-A265-425A-85AA-D0DE6E9B0F5A}" type="presParOf" srcId="{B61C80DB-03BB-45C1-8002-E04DF3AB517C}" destId="{E11F2C78-D9BE-4E5A-A2BB-41845E37995A}" srcOrd="11" destOrd="0" presId="urn:microsoft.com/office/officeart/2005/8/layout/pyramid2"/>
    <dgm:cxn modelId="{6D847B2F-2DD6-4CE8-AE1A-29CD78B06579}" type="presParOf" srcId="{B61C80DB-03BB-45C1-8002-E04DF3AB517C}" destId="{A4DD8EEC-C4BB-47B8-9A48-A37A7A2B2E6E}" srcOrd="12" destOrd="0" presId="urn:microsoft.com/office/officeart/2005/8/layout/pyramid2"/>
    <dgm:cxn modelId="{F842B27C-9D5C-4175-831F-B64FEA5D7FAC}" type="presParOf" srcId="{B61C80DB-03BB-45C1-8002-E04DF3AB517C}" destId="{66A00710-8D07-455A-9912-60B1DD6B7AAD}" srcOrd="13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FC2CBC2-6C40-42C0-A8C8-F2C7197A900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uk-UA"/>
        </a:p>
      </dgm:t>
    </dgm:pt>
    <dgm:pt modelId="{44990362-6743-42A9-997F-F2025999D567}">
      <dgm:prSet phldrT="[Текст]"/>
      <dgm:spPr>
        <a:solidFill>
          <a:srgbClr val="FFFFCC"/>
        </a:solidFill>
      </dgm:spPr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І курс</a:t>
          </a:r>
          <a:endParaRPr lang="uk-UA" dirty="0">
            <a:solidFill>
              <a:srgbClr val="003399"/>
            </a:solidFill>
          </a:endParaRPr>
        </a:p>
      </dgm:t>
    </dgm:pt>
    <dgm:pt modelId="{52FE33F1-CC1B-4F85-A322-9B8547E622FA}" type="parTrans" cxnId="{7E58B1C4-BD54-43B5-8BBB-5E4BDCE7A4D6}">
      <dgm:prSet/>
      <dgm:spPr/>
      <dgm:t>
        <a:bodyPr/>
        <a:lstStyle/>
        <a:p>
          <a:endParaRPr lang="uk-UA"/>
        </a:p>
      </dgm:t>
    </dgm:pt>
    <dgm:pt modelId="{6963DDC6-AED7-4887-8DED-FBB6409E1E66}" type="sibTrans" cxnId="{7E58B1C4-BD54-43B5-8BBB-5E4BDCE7A4D6}">
      <dgm:prSet/>
      <dgm:spPr/>
      <dgm:t>
        <a:bodyPr/>
        <a:lstStyle/>
        <a:p>
          <a:endParaRPr lang="uk-UA"/>
        </a:p>
      </dgm:t>
    </dgm:pt>
    <dgm:pt modelId="{6CA2C282-AF2D-4462-AC02-12B73A691F48}">
      <dgm:prSet phldrT="[Текст]"/>
      <dgm:spPr/>
      <dgm:t>
        <a:bodyPr/>
        <a:lstStyle/>
        <a:p>
          <a:endParaRPr lang="uk-UA" dirty="0"/>
        </a:p>
      </dgm:t>
    </dgm:pt>
    <dgm:pt modelId="{90F55FEE-AC2E-4660-81C3-27F1C81CDECB}" type="parTrans" cxnId="{BB86B09F-BFA0-48DD-9A46-5B93D0DBFABB}">
      <dgm:prSet/>
      <dgm:spPr/>
      <dgm:t>
        <a:bodyPr/>
        <a:lstStyle/>
        <a:p>
          <a:endParaRPr lang="uk-UA"/>
        </a:p>
      </dgm:t>
    </dgm:pt>
    <dgm:pt modelId="{1787332C-4036-45BD-8AA4-67F5E4C50D50}" type="sibTrans" cxnId="{BB86B09F-BFA0-48DD-9A46-5B93D0DBFABB}">
      <dgm:prSet/>
      <dgm:spPr/>
      <dgm:t>
        <a:bodyPr/>
        <a:lstStyle/>
        <a:p>
          <a:endParaRPr lang="uk-UA"/>
        </a:p>
      </dgm:t>
    </dgm:pt>
    <dgm:pt modelId="{300C1A43-67C0-4F2A-83AF-DA2A4398F68D}">
      <dgm:prSet phldrT="[Текст]"/>
      <dgm:spPr>
        <a:solidFill>
          <a:srgbClr val="FFFFCC"/>
        </a:solidFill>
      </dgm:spPr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ІІ курс</a:t>
          </a:r>
          <a:endParaRPr lang="uk-UA" dirty="0">
            <a:solidFill>
              <a:srgbClr val="003399"/>
            </a:solidFill>
          </a:endParaRPr>
        </a:p>
      </dgm:t>
    </dgm:pt>
    <dgm:pt modelId="{B64EECB9-15B6-4492-97CA-71206FAD6464}" type="parTrans" cxnId="{388ABAEA-7F53-4DB2-8912-D474BF48650F}">
      <dgm:prSet/>
      <dgm:spPr/>
      <dgm:t>
        <a:bodyPr/>
        <a:lstStyle/>
        <a:p>
          <a:endParaRPr lang="uk-UA"/>
        </a:p>
      </dgm:t>
    </dgm:pt>
    <dgm:pt modelId="{FCC8160F-6EAC-4277-9F58-FD5ACB32CC3C}" type="sibTrans" cxnId="{388ABAEA-7F53-4DB2-8912-D474BF48650F}">
      <dgm:prSet/>
      <dgm:spPr/>
      <dgm:t>
        <a:bodyPr/>
        <a:lstStyle/>
        <a:p>
          <a:endParaRPr lang="uk-UA"/>
        </a:p>
      </dgm:t>
    </dgm:pt>
    <dgm:pt modelId="{958340E2-096E-4E87-BC38-A073B9E80CA8}">
      <dgm:prSet phldrT="[Текст]"/>
      <dgm:spPr>
        <a:solidFill>
          <a:srgbClr val="FFFFCC"/>
        </a:solidFill>
      </dgm:spPr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ІІІ курс</a:t>
          </a:r>
          <a:endParaRPr lang="uk-UA" dirty="0">
            <a:solidFill>
              <a:srgbClr val="003399"/>
            </a:solidFill>
          </a:endParaRPr>
        </a:p>
      </dgm:t>
    </dgm:pt>
    <dgm:pt modelId="{09D8B73A-15AC-47B2-B989-74A9A54D5A0D}" type="parTrans" cxnId="{2344DA1A-943B-4804-8035-78F27298643C}">
      <dgm:prSet/>
      <dgm:spPr/>
      <dgm:t>
        <a:bodyPr/>
        <a:lstStyle/>
        <a:p>
          <a:endParaRPr lang="uk-UA"/>
        </a:p>
      </dgm:t>
    </dgm:pt>
    <dgm:pt modelId="{C18DC21E-CA1A-4271-9FB2-569201509753}" type="sibTrans" cxnId="{2344DA1A-943B-4804-8035-78F27298643C}">
      <dgm:prSet/>
      <dgm:spPr/>
      <dgm:t>
        <a:bodyPr/>
        <a:lstStyle/>
        <a:p>
          <a:endParaRPr lang="uk-UA"/>
        </a:p>
      </dgm:t>
    </dgm:pt>
    <dgm:pt modelId="{AC96B426-C4FC-43A1-AC47-24C3A98A92EB}">
      <dgm:prSet/>
      <dgm:spPr>
        <a:solidFill>
          <a:srgbClr val="FFFFCC"/>
        </a:solidFill>
      </dgm:spPr>
      <dgm:t>
        <a:bodyPr/>
        <a:lstStyle/>
        <a:p>
          <a:r>
            <a:rPr lang="uk-UA" dirty="0" smtClean="0">
              <a:solidFill>
                <a:srgbClr val="003399"/>
              </a:solidFill>
            </a:rPr>
            <a:t>І</a:t>
          </a:r>
          <a:r>
            <a:rPr lang="en-US" dirty="0" smtClean="0">
              <a:solidFill>
                <a:srgbClr val="003399"/>
              </a:solidFill>
            </a:rPr>
            <a:t>V</a:t>
          </a:r>
          <a:r>
            <a:rPr lang="uk-UA" dirty="0" smtClean="0">
              <a:solidFill>
                <a:srgbClr val="003399"/>
              </a:solidFill>
            </a:rPr>
            <a:t> курс</a:t>
          </a:r>
          <a:endParaRPr lang="uk-UA" dirty="0">
            <a:solidFill>
              <a:srgbClr val="003399"/>
            </a:solidFill>
          </a:endParaRPr>
        </a:p>
      </dgm:t>
    </dgm:pt>
    <dgm:pt modelId="{48CDC280-DAAC-4E0E-9F16-2A0F1B3A0BFC}" type="parTrans" cxnId="{BB1B97AB-C345-411E-90A4-0B7B0E5BF842}">
      <dgm:prSet/>
      <dgm:spPr/>
      <dgm:t>
        <a:bodyPr/>
        <a:lstStyle/>
        <a:p>
          <a:endParaRPr lang="uk-UA"/>
        </a:p>
      </dgm:t>
    </dgm:pt>
    <dgm:pt modelId="{E7CB7522-88F8-42B3-9825-40D9F84968E5}" type="sibTrans" cxnId="{BB1B97AB-C345-411E-90A4-0B7B0E5BF842}">
      <dgm:prSet/>
      <dgm:spPr/>
      <dgm:t>
        <a:bodyPr/>
        <a:lstStyle/>
        <a:p>
          <a:endParaRPr lang="uk-UA"/>
        </a:p>
      </dgm:t>
    </dgm:pt>
    <dgm:pt modelId="{310E33F1-19D1-4356-94B6-C4AF593B6CC9}" type="pres">
      <dgm:prSet presAssocID="{3FC2CBC2-6C40-42C0-A8C8-F2C7197A900C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uk-UA"/>
        </a:p>
      </dgm:t>
    </dgm:pt>
    <dgm:pt modelId="{E4F53082-BC62-4168-B5BC-72E480BE2F58}" type="pres">
      <dgm:prSet presAssocID="{44990362-6743-42A9-997F-F2025999D567}" presName="composite" presStyleCnt="0"/>
      <dgm:spPr/>
    </dgm:pt>
    <dgm:pt modelId="{612EBF1C-3529-468E-8BDB-E53BBBE42C76}" type="pres">
      <dgm:prSet presAssocID="{44990362-6743-42A9-997F-F2025999D567}" presName="bentUpArrow1" presStyleLbl="alignImgPlace1" presStyleIdx="0" presStyleCnt="3"/>
      <dgm:spPr/>
    </dgm:pt>
    <dgm:pt modelId="{B741D824-CB72-4FE8-9BB3-27ADC6B76570}" type="pres">
      <dgm:prSet presAssocID="{44990362-6743-42A9-997F-F2025999D567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949F2D5-F36F-43E9-AAD4-5451D0D85663}" type="pres">
      <dgm:prSet presAssocID="{44990362-6743-42A9-997F-F2025999D567}" presName="ChildText" presStyleLbl="revTx" presStyleIdx="0" presStyleCnt="3" custScaleX="10449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29D8141D-D20A-49F7-A1DF-726AA1A3278F}" type="pres">
      <dgm:prSet presAssocID="{6963DDC6-AED7-4887-8DED-FBB6409E1E66}" presName="sibTrans" presStyleCnt="0"/>
      <dgm:spPr/>
    </dgm:pt>
    <dgm:pt modelId="{62E722E3-DC94-4A8B-9511-F5FA5849BB01}" type="pres">
      <dgm:prSet presAssocID="{300C1A43-67C0-4F2A-83AF-DA2A4398F68D}" presName="composite" presStyleCnt="0"/>
      <dgm:spPr/>
    </dgm:pt>
    <dgm:pt modelId="{7AA7163D-133D-4464-AE6E-7CF166B0AEB6}" type="pres">
      <dgm:prSet presAssocID="{300C1A43-67C0-4F2A-83AF-DA2A4398F68D}" presName="bentUpArrow1" presStyleLbl="alignImgPlace1" presStyleIdx="1" presStyleCnt="3"/>
      <dgm:spPr/>
    </dgm:pt>
    <dgm:pt modelId="{AF01737F-B478-4552-959B-1D17471D0842}" type="pres">
      <dgm:prSet presAssocID="{300C1A43-67C0-4F2A-83AF-DA2A4398F68D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177398D8-B908-4914-8C01-9B538A76BCA2}" type="pres">
      <dgm:prSet presAssocID="{300C1A43-67C0-4F2A-83AF-DA2A4398F68D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31F6A8B2-160E-40A8-915E-80EBDEEC3913}" type="pres">
      <dgm:prSet presAssocID="{FCC8160F-6EAC-4277-9F58-FD5ACB32CC3C}" presName="sibTrans" presStyleCnt="0"/>
      <dgm:spPr/>
    </dgm:pt>
    <dgm:pt modelId="{67693211-EFD0-4C81-A7EA-529F6DA919AA}" type="pres">
      <dgm:prSet presAssocID="{958340E2-096E-4E87-BC38-A073B9E80CA8}" presName="composite" presStyleCnt="0"/>
      <dgm:spPr/>
    </dgm:pt>
    <dgm:pt modelId="{29185519-02C2-45B1-BA32-965F70C94E58}" type="pres">
      <dgm:prSet presAssocID="{958340E2-096E-4E87-BC38-A073B9E80CA8}" presName="bentUpArrow1" presStyleLbl="alignImgPlace1" presStyleIdx="2" presStyleCnt="3"/>
      <dgm:spPr/>
    </dgm:pt>
    <dgm:pt modelId="{323E2F3E-0380-4CAE-8A32-0A4F8562F3BD}" type="pres">
      <dgm:prSet presAssocID="{958340E2-096E-4E87-BC38-A073B9E80CA8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785792A1-8BCD-4D4B-8712-3880626A0930}" type="pres">
      <dgm:prSet presAssocID="{958340E2-096E-4E87-BC38-A073B9E80CA8}" presName="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D8F1F03-914D-4CE9-927F-F44DE14080FF}" type="pres">
      <dgm:prSet presAssocID="{C18DC21E-CA1A-4271-9FB2-569201509753}" presName="sibTrans" presStyleCnt="0"/>
      <dgm:spPr/>
    </dgm:pt>
    <dgm:pt modelId="{50E9540E-8A11-4B46-9E35-131E87BBC273}" type="pres">
      <dgm:prSet presAssocID="{AC96B426-C4FC-43A1-AC47-24C3A98A92EB}" presName="composite" presStyleCnt="0"/>
      <dgm:spPr/>
    </dgm:pt>
    <dgm:pt modelId="{CD58FB62-4CFA-4429-AD5C-0EE0D6DE26DE}" type="pres">
      <dgm:prSet presAssocID="{AC96B426-C4FC-43A1-AC47-24C3A98A92EB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uk-UA"/>
        </a:p>
      </dgm:t>
    </dgm:pt>
  </dgm:ptLst>
  <dgm:cxnLst>
    <dgm:cxn modelId="{7E58B1C4-BD54-43B5-8BBB-5E4BDCE7A4D6}" srcId="{3FC2CBC2-6C40-42C0-A8C8-F2C7197A900C}" destId="{44990362-6743-42A9-997F-F2025999D567}" srcOrd="0" destOrd="0" parTransId="{52FE33F1-CC1B-4F85-A322-9B8547E622FA}" sibTransId="{6963DDC6-AED7-4887-8DED-FBB6409E1E66}"/>
    <dgm:cxn modelId="{BB86B09F-BFA0-48DD-9A46-5B93D0DBFABB}" srcId="{44990362-6743-42A9-997F-F2025999D567}" destId="{6CA2C282-AF2D-4462-AC02-12B73A691F48}" srcOrd="0" destOrd="0" parTransId="{90F55FEE-AC2E-4660-81C3-27F1C81CDECB}" sibTransId="{1787332C-4036-45BD-8AA4-67F5E4C50D50}"/>
    <dgm:cxn modelId="{388ABAEA-7F53-4DB2-8912-D474BF48650F}" srcId="{3FC2CBC2-6C40-42C0-A8C8-F2C7197A900C}" destId="{300C1A43-67C0-4F2A-83AF-DA2A4398F68D}" srcOrd="1" destOrd="0" parTransId="{B64EECB9-15B6-4492-97CA-71206FAD6464}" sibTransId="{FCC8160F-6EAC-4277-9F58-FD5ACB32CC3C}"/>
    <dgm:cxn modelId="{2344DA1A-943B-4804-8035-78F27298643C}" srcId="{3FC2CBC2-6C40-42C0-A8C8-F2C7197A900C}" destId="{958340E2-096E-4E87-BC38-A073B9E80CA8}" srcOrd="2" destOrd="0" parTransId="{09D8B73A-15AC-47B2-B989-74A9A54D5A0D}" sibTransId="{C18DC21E-CA1A-4271-9FB2-569201509753}"/>
    <dgm:cxn modelId="{C2CEE6D6-20DD-4F00-B1FE-5663B7FCC282}" type="presOf" srcId="{958340E2-096E-4E87-BC38-A073B9E80CA8}" destId="{323E2F3E-0380-4CAE-8A32-0A4F8562F3BD}" srcOrd="0" destOrd="0" presId="urn:microsoft.com/office/officeart/2005/8/layout/StepDownProcess"/>
    <dgm:cxn modelId="{2B748700-8683-467F-8248-670BA14BA0DA}" type="presOf" srcId="{6CA2C282-AF2D-4462-AC02-12B73A691F48}" destId="{8949F2D5-F36F-43E9-AAD4-5451D0D85663}" srcOrd="0" destOrd="0" presId="urn:microsoft.com/office/officeart/2005/8/layout/StepDownProcess"/>
    <dgm:cxn modelId="{0687B79C-3392-4F44-B792-28F740C70D4B}" type="presOf" srcId="{44990362-6743-42A9-997F-F2025999D567}" destId="{B741D824-CB72-4FE8-9BB3-27ADC6B76570}" srcOrd="0" destOrd="0" presId="urn:microsoft.com/office/officeart/2005/8/layout/StepDownProcess"/>
    <dgm:cxn modelId="{44DB3EF8-DA6B-4215-8C50-7C8C746F6C29}" type="presOf" srcId="{300C1A43-67C0-4F2A-83AF-DA2A4398F68D}" destId="{AF01737F-B478-4552-959B-1D17471D0842}" srcOrd="0" destOrd="0" presId="urn:microsoft.com/office/officeart/2005/8/layout/StepDownProcess"/>
    <dgm:cxn modelId="{BB1B97AB-C345-411E-90A4-0B7B0E5BF842}" srcId="{3FC2CBC2-6C40-42C0-A8C8-F2C7197A900C}" destId="{AC96B426-C4FC-43A1-AC47-24C3A98A92EB}" srcOrd="3" destOrd="0" parTransId="{48CDC280-DAAC-4E0E-9F16-2A0F1B3A0BFC}" sibTransId="{E7CB7522-88F8-42B3-9825-40D9F84968E5}"/>
    <dgm:cxn modelId="{62977A77-62DB-4EAB-AF2D-75E59681ED0D}" type="presOf" srcId="{3FC2CBC2-6C40-42C0-A8C8-F2C7197A900C}" destId="{310E33F1-19D1-4356-94B6-C4AF593B6CC9}" srcOrd="0" destOrd="0" presId="urn:microsoft.com/office/officeart/2005/8/layout/StepDownProcess"/>
    <dgm:cxn modelId="{77010D9B-EBA8-4D90-A4C9-74D35A59BC21}" type="presOf" srcId="{AC96B426-C4FC-43A1-AC47-24C3A98A92EB}" destId="{CD58FB62-4CFA-4429-AD5C-0EE0D6DE26DE}" srcOrd="0" destOrd="0" presId="urn:microsoft.com/office/officeart/2005/8/layout/StepDownProcess"/>
    <dgm:cxn modelId="{4D81155F-4896-4062-BF1B-45A7CE86EA19}" type="presParOf" srcId="{310E33F1-19D1-4356-94B6-C4AF593B6CC9}" destId="{E4F53082-BC62-4168-B5BC-72E480BE2F58}" srcOrd="0" destOrd="0" presId="urn:microsoft.com/office/officeart/2005/8/layout/StepDownProcess"/>
    <dgm:cxn modelId="{CE09AFBE-0DB5-44BA-AE2E-5D120DD56D2D}" type="presParOf" srcId="{E4F53082-BC62-4168-B5BC-72E480BE2F58}" destId="{612EBF1C-3529-468E-8BDB-E53BBBE42C76}" srcOrd="0" destOrd="0" presId="urn:microsoft.com/office/officeart/2005/8/layout/StepDownProcess"/>
    <dgm:cxn modelId="{23F56E50-764D-40D3-9280-8EAF01A0FFD6}" type="presParOf" srcId="{E4F53082-BC62-4168-B5BC-72E480BE2F58}" destId="{B741D824-CB72-4FE8-9BB3-27ADC6B76570}" srcOrd="1" destOrd="0" presId="urn:microsoft.com/office/officeart/2005/8/layout/StepDownProcess"/>
    <dgm:cxn modelId="{319DFE5F-58DE-492C-ABC9-DABFD519B22A}" type="presParOf" srcId="{E4F53082-BC62-4168-B5BC-72E480BE2F58}" destId="{8949F2D5-F36F-43E9-AAD4-5451D0D85663}" srcOrd="2" destOrd="0" presId="urn:microsoft.com/office/officeart/2005/8/layout/StepDownProcess"/>
    <dgm:cxn modelId="{429D4075-67C0-48B5-9198-9EC22FE0FA69}" type="presParOf" srcId="{310E33F1-19D1-4356-94B6-C4AF593B6CC9}" destId="{29D8141D-D20A-49F7-A1DF-726AA1A3278F}" srcOrd="1" destOrd="0" presId="urn:microsoft.com/office/officeart/2005/8/layout/StepDownProcess"/>
    <dgm:cxn modelId="{A60A673A-7E00-452E-8B73-DD1F47BE89B8}" type="presParOf" srcId="{310E33F1-19D1-4356-94B6-C4AF593B6CC9}" destId="{62E722E3-DC94-4A8B-9511-F5FA5849BB01}" srcOrd="2" destOrd="0" presId="urn:microsoft.com/office/officeart/2005/8/layout/StepDownProcess"/>
    <dgm:cxn modelId="{6BCA33D8-50A8-41EC-81C8-9ACD3E4541E5}" type="presParOf" srcId="{62E722E3-DC94-4A8B-9511-F5FA5849BB01}" destId="{7AA7163D-133D-4464-AE6E-7CF166B0AEB6}" srcOrd="0" destOrd="0" presId="urn:microsoft.com/office/officeart/2005/8/layout/StepDownProcess"/>
    <dgm:cxn modelId="{A80A19C5-17AE-459D-9B12-C9B9C9664A07}" type="presParOf" srcId="{62E722E3-DC94-4A8B-9511-F5FA5849BB01}" destId="{AF01737F-B478-4552-959B-1D17471D0842}" srcOrd="1" destOrd="0" presId="urn:microsoft.com/office/officeart/2005/8/layout/StepDownProcess"/>
    <dgm:cxn modelId="{CEFACDB2-AE84-4535-95D6-4B8CB8A48E1F}" type="presParOf" srcId="{62E722E3-DC94-4A8B-9511-F5FA5849BB01}" destId="{177398D8-B908-4914-8C01-9B538A76BCA2}" srcOrd="2" destOrd="0" presId="urn:microsoft.com/office/officeart/2005/8/layout/StepDownProcess"/>
    <dgm:cxn modelId="{1DA15131-7D5B-41BC-8399-2816E0F15DA3}" type="presParOf" srcId="{310E33F1-19D1-4356-94B6-C4AF593B6CC9}" destId="{31F6A8B2-160E-40A8-915E-80EBDEEC3913}" srcOrd="3" destOrd="0" presId="urn:microsoft.com/office/officeart/2005/8/layout/StepDownProcess"/>
    <dgm:cxn modelId="{AB01C645-F3E5-4D47-BFA4-A3E7D9550805}" type="presParOf" srcId="{310E33F1-19D1-4356-94B6-C4AF593B6CC9}" destId="{67693211-EFD0-4C81-A7EA-529F6DA919AA}" srcOrd="4" destOrd="0" presId="urn:microsoft.com/office/officeart/2005/8/layout/StepDownProcess"/>
    <dgm:cxn modelId="{0CD44831-B4FF-431C-8EC6-5D33277FE1D1}" type="presParOf" srcId="{67693211-EFD0-4C81-A7EA-529F6DA919AA}" destId="{29185519-02C2-45B1-BA32-965F70C94E58}" srcOrd="0" destOrd="0" presId="urn:microsoft.com/office/officeart/2005/8/layout/StepDownProcess"/>
    <dgm:cxn modelId="{2387E9B9-5DF4-41A4-ACD9-5CFCB56580A8}" type="presParOf" srcId="{67693211-EFD0-4C81-A7EA-529F6DA919AA}" destId="{323E2F3E-0380-4CAE-8A32-0A4F8562F3BD}" srcOrd="1" destOrd="0" presId="urn:microsoft.com/office/officeart/2005/8/layout/StepDownProcess"/>
    <dgm:cxn modelId="{057E703A-4A52-4B33-BC51-51B09AC4432E}" type="presParOf" srcId="{67693211-EFD0-4C81-A7EA-529F6DA919AA}" destId="{785792A1-8BCD-4D4B-8712-3880626A0930}" srcOrd="2" destOrd="0" presId="urn:microsoft.com/office/officeart/2005/8/layout/StepDownProcess"/>
    <dgm:cxn modelId="{16EEE787-896A-4AC3-8F4A-4F7184C06F4F}" type="presParOf" srcId="{310E33F1-19D1-4356-94B6-C4AF593B6CC9}" destId="{8D8F1F03-914D-4CE9-927F-F44DE14080FF}" srcOrd="5" destOrd="0" presId="urn:microsoft.com/office/officeart/2005/8/layout/StepDownProcess"/>
    <dgm:cxn modelId="{B194A6BE-E56E-4CF3-BB81-9BE4AD6C508F}" type="presParOf" srcId="{310E33F1-19D1-4356-94B6-C4AF593B6CC9}" destId="{50E9540E-8A11-4B46-9E35-131E87BBC273}" srcOrd="6" destOrd="0" presId="urn:microsoft.com/office/officeart/2005/8/layout/StepDownProcess"/>
    <dgm:cxn modelId="{354310DA-0008-4D06-AA0F-C42818C30D5C}" type="presParOf" srcId="{50E9540E-8A11-4B46-9E35-131E87BBC273}" destId="{CD58FB62-4CFA-4429-AD5C-0EE0D6DE26DE}" srcOrd="0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FF885-BAC5-43D9-99FC-98E1E66B9B6F}">
      <dsp:nvSpPr>
        <dsp:cNvPr id="0" name=""/>
        <dsp:cNvSpPr/>
      </dsp:nvSpPr>
      <dsp:spPr>
        <a:xfrm>
          <a:off x="986611" y="0"/>
          <a:ext cx="3991173" cy="3991173"/>
        </a:xfrm>
        <a:prstGeom prst="triangle">
          <a:avLst/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148F5-F8C4-4080-817E-710876071866}">
      <dsp:nvSpPr>
        <dsp:cNvPr id="0" name=""/>
        <dsp:cNvSpPr/>
      </dsp:nvSpPr>
      <dsp:spPr>
        <a:xfrm>
          <a:off x="2982198" y="399507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Взірець для наслідування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419295"/>
        <a:ext cx="2554686" cy="365777"/>
      </dsp:txXfrm>
    </dsp:sp>
    <dsp:sp modelId="{F2AB3004-13A5-4683-8893-72EEEBF7EB87}">
      <dsp:nvSpPr>
        <dsp:cNvPr id="0" name=""/>
        <dsp:cNvSpPr/>
      </dsp:nvSpPr>
      <dsp:spPr>
        <a:xfrm>
          <a:off x="2966554" y="825617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Контрольно-коригуюча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2986342" y="845405"/>
        <a:ext cx="2554686" cy="365777"/>
      </dsp:txXfrm>
    </dsp:sp>
    <dsp:sp modelId="{755A6625-9D94-4E33-8848-B473F3740DB9}">
      <dsp:nvSpPr>
        <dsp:cNvPr id="0" name=""/>
        <dsp:cNvSpPr/>
      </dsp:nvSpPr>
      <dsp:spPr>
        <a:xfrm>
          <a:off x="2982198" y="1311552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Інформаційно-комунікативна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1331340"/>
        <a:ext cx="2554686" cy="365777"/>
      </dsp:txXfrm>
    </dsp:sp>
    <dsp:sp modelId="{F021AC46-752E-4C16-8366-812479D094FC}">
      <dsp:nvSpPr>
        <dsp:cNvPr id="0" name=""/>
        <dsp:cNvSpPr/>
      </dsp:nvSpPr>
      <dsp:spPr>
        <a:xfrm>
          <a:off x="2982198" y="1767575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Мотиваційно-стимулююча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1787363"/>
        <a:ext cx="2554686" cy="365777"/>
      </dsp:txXfrm>
    </dsp:sp>
    <dsp:sp modelId="{9795FF82-87F3-47B6-A24D-F4B68E560A62}">
      <dsp:nvSpPr>
        <dsp:cNvPr id="0" name=""/>
        <dsp:cNvSpPr/>
      </dsp:nvSpPr>
      <dsp:spPr>
        <a:xfrm>
          <a:off x="2982198" y="2223597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4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Організаційна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2243385"/>
        <a:ext cx="2554686" cy="365777"/>
      </dsp:txXfrm>
    </dsp:sp>
    <dsp:sp modelId="{F93912BC-66E0-49A9-A948-519193E5D655}">
      <dsp:nvSpPr>
        <dsp:cNvPr id="0" name=""/>
        <dsp:cNvSpPr/>
      </dsp:nvSpPr>
      <dsp:spPr>
        <a:xfrm>
          <a:off x="2982198" y="2679620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kumimoji="0" lang="uk-UA" sz="1400" b="0" i="0" u="none" strike="noStrike" kern="1200" cap="none" normalizeH="0" baseline="0" smtClean="0">
              <a:ln>
                <a:noFill/>
              </a:ln>
              <a:solidFill>
                <a:srgbClr val="D60093"/>
              </a:solidFill>
              <a:effectLst/>
              <a:latin typeface="Arial" charset="0"/>
            </a:rPr>
            <a:t>Проектно-планувальна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rgbClr val="D60093"/>
            </a:solidFill>
            <a:effectLst/>
            <a:latin typeface="Arial" charset="0"/>
          </a:endParaRPr>
        </a:p>
      </dsp:txBody>
      <dsp:txXfrm>
        <a:off x="3001986" y="2699408"/>
        <a:ext cx="2554686" cy="365777"/>
      </dsp:txXfrm>
    </dsp:sp>
    <dsp:sp modelId="{A4DD8EEC-C4BB-47B8-9A48-A37A7A2B2E6E}">
      <dsp:nvSpPr>
        <dsp:cNvPr id="0" name=""/>
        <dsp:cNvSpPr/>
      </dsp:nvSpPr>
      <dsp:spPr>
        <a:xfrm>
          <a:off x="2982198" y="3135643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0" i="0" u="none" strike="noStrike" kern="1200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Дослідно-діагностична</a:t>
          </a:r>
          <a:endParaRPr kumimoji="0" lang="ru-RU" sz="1400" b="0" i="0" u="none" strike="noStrike" kern="1200" cap="none" normalizeH="0" baseline="0" dirty="0" smtClean="0">
            <a:ln>
              <a:noFill/>
            </a:ln>
            <a:solidFill>
              <a:srgbClr val="D60093"/>
            </a:solidFill>
            <a:effectLst/>
            <a:latin typeface="Arial" charset="0"/>
          </a:endParaRPr>
        </a:p>
      </dsp:txBody>
      <dsp:txXfrm>
        <a:off x="3001986" y="3155431"/>
        <a:ext cx="2554686" cy="365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1FF885-BAC5-43D9-99FC-98E1E66B9B6F}">
      <dsp:nvSpPr>
        <dsp:cNvPr id="0" name=""/>
        <dsp:cNvSpPr/>
      </dsp:nvSpPr>
      <dsp:spPr>
        <a:xfrm>
          <a:off x="986611" y="0"/>
          <a:ext cx="3991173" cy="3991173"/>
        </a:xfrm>
        <a:prstGeom prst="triangle">
          <a:avLst/>
        </a:prstGeom>
        <a:solidFill>
          <a:srgbClr val="FFCCF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8148F5-F8C4-4080-817E-710876071866}">
      <dsp:nvSpPr>
        <dsp:cNvPr id="0" name=""/>
        <dsp:cNvSpPr/>
      </dsp:nvSpPr>
      <dsp:spPr>
        <a:xfrm>
          <a:off x="2982198" y="399507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Самопізнання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419295"/>
        <a:ext cx="2554686" cy="365777"/>
      </dsp:txXfrm>
    </dsp:sp>
    <dsp:sp modelId="{F2AB3004-13A5-4683-8893-72EEEBF7EB87}">
      <dsp:nvSpPr>
        <dsp:cNvPr id="0" name=""/>
        <dsp:cNvSpPr/>
      </dsp:nvSpPr>
      <dsp:spPr>
        <a:xfrm>
          <a:off x="2966554" y="825617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Самооцінка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2986342" y="845405"/>
        <a:ext cx="2554686" cy="365777"/>
      </dsp:txXfrm>
    </dsp:sp>
    <dsp:sp modelId="{755A6625-9D94-4E33-8848-B473F3740DB9}">
      <dsp:nvSpPr>
        <dsp:cNvPr id="0" name=""/>
        <dsp:cNvSpPr/>
      </dsp:nvSpPr>
      <dsp:spPr>
        <a:xfrm>
          <a:off x="2982198" y="1311552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Самопереконання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1331340"/>
        <a:ext cx="2554686" cy="365777"/>
      </dsp:txXfrm>
    </dsp:sp>
    <dsp:sp modelId="{F021AC46-752E-4C16-8366-812479D094FC}">
      <dsp:nvSpPr>
        <dsp:cNvPr id="0" name=""/>
        <dsp:cNvSpPr/>
      </dsp:nvSpPr>
      <dsp:spPr>
        <a:xfrm>
          <a:off x="2982198" y="1767575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0" i="0" u="none" strike="noStrike" kern="1200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Самоосуд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1787363"/>
        <a:ext cx="2554686" cy="365777"/>
      </dsp:txXfrm>
    </dsp:sp>
    <dsp:sp modelId="{9795FF82-87F3-47B6-A24D-F4B68E560A62}">
      <dsp:nvSpPr>
        <dsp:cNvPr id="0" name=""/>
        <dsp:cNvSpPr/>
      </dsp:nvSpPr>
      <dsp:spPr>
        <a:xfrm>
          <a:off x="2982198" y="2223597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Самонаказ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2243385"/>
        <a:ext cx="2554686" cy="365777"/>
      </dsp:txXfrm>
    </dsp:sp>
    <dsp:sp modelId="{010ED33E-1E1E-4D1D-B19E-B77E30BA5B14}">
      <dsp:nvSpPr>
        <dsp:cNvPr id="0" name=""/>
        <dsp:cNvSpPr/>
      </dsp:nvSpPr>
      <dsp:spPr>
        <a:xfrm>
          <a:off x="2982198" y="2679620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Самоаналіз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2699408"/>
        <a:ext cx="2554686" cy="365777"/>
      </dsp:txXfrm>
    </dsp:sp>
    <dsp:sp modelId="{A4DD8EEC-C4BB-47B8-9A48-A37A7A2B2E6E}">
      <dsp:nvSpPr>
        <dsp:cNvPr id="0" name=""/>
        <dsp:cNvSpPr/>
      </dsp:nvSpPr>
      <dsp:spPr>
        <a:xfrm>
          <a:off x="2982198" y="3135643"/>
          <a:ext cx="2594262" cy="40535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uk-UA" sz="1600" b="0" i="0" u="none" strike="noStrike" kern="1200" cap="none" normalizeH="0" baseline="0" dirty="0" err="1" smtClean="0">
              <a:ln>
                <a:noFill/>
              </a:ln>
              <a:solidFill>
                <a:srgbClr val="003399"/>
              </a:solidFill>
              <a:effectLst/>
              <a:latin typeface="Arial" charset="0"/>
            </a:rPr>
            <a:t>Самозаохочення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rgbClr val="003399"/>
            </a:solidFill>
            <a:effectLst/>
            <a:latin typeface="Arial" charset="0"/>
          </a:endParaRPr>
        </a:p>
      </dsp:txBody>
      <dsp:txXfrm>
        <a:off x="3001986" y="3155431"/>
        <a:ext cx="2554686" cy="36577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2EBF1C-3529-468E-8BDB-E53BBBE42C76}">
      <dsp:nvSpPr>
        <dsp:cNvPr id="0" name=""/>
        <dsp:cNvSpPr/>
      </dsp:nvSpPr>
      <dsp:spPr>
        <a:xfrm rot="5400000">
          <a:off x="1326984" y="1023002"/>
          <a:ext cx="898418" cy="10228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41D824-CB72-4FE8-9BB3-27ADC6B76570}">
      <dsp:nvSpPr>
        <dsp:cNvPr id="0" name=""/>
        <dsp:cNvSpPr/>
      </dsp:nvSpPr>
      <dsp:spPr>
        <a:xfrm>
          <a:off x="1088958" y="27087"/>
          <a:ext cx="1512407" cy="1058636"/>
        </a:xfrm>
        <a:prstGeom prst="roundRect">
          <a:avLst>
            <a:gd name="adj" fmla="val 16670"/>
          </a:avLst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rgbClr val="003399"/>
              </a:solidFill>
            </a:rPr>
            <a:t>І курс</a:t>
          </a:r>
          <a:endParaRPr lang="uk-UA" sz="2900" kern="1200" dirty="0">
            <a:solidFill>
              <a:srgbClr val="003399"/>
            </a:solidFill>
          </a:endParaRPr>
        </a:p>
      </dsp:txBody>
      <dsp:txXfrm>
        <a:off x="1140646" y="78775"/>
        <a:ext cx="1409031" cy="955260"/>
      </dsp:txXfrm>
    </dsp:sp>
    <dsp:sp modelId="{8949F2D5-F36F-43E9-AAD4-5451D0D85663}">
      <dsp:nvSpPr>
        <dsp:cNvPr id="0" name=""/>
        <dsp:cNvSpPr/>
      </dsp:nvSpPr>
      <dsp:spPr>
        <a:xfrm>
          <a:off x="2576633" y="128052"/>
          <a:ext cx="1149447" cy="85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uk-UA" sz="2300" kern="1200" dirty="0"/>
        </a:p>
      </dsp:txBody>
      <dsp:txXfrm>
        <a:off x="2576633" y="128052"/>
        <a:ext cx="1149447" cy="855636"/>
      </dsp:txXfrm>
    </dsp:sp>
    <dsp:sp modelId="{7AA7163D-133D-4464-AE6E-7CF166B0AEB6}">
      <dsp:nvSpPr>
        <dsp:cNvPr id="0" name=""/>
        <dsp:cNvSpPr/>
      </dsp:nvSpPr>
      <dsp:spPr>
        <a:xfrm rot="5400000">
          <a:off x="2592803" y="2212200"/>
          <a:ext cx="898418" cy="10228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22373"/>
            <a:satOff val="-1182"/>
            <a:lumOff val="61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01737F-B478-4552-959B-1D17471D0842}">
      <dsp:nvSpPr>
        <dsp:cNvPr id="0" name=""/>
        <dsp:cNvSpPr/>
      </dsp:nvSpPr>
      <dsp:spPr>
        <a:xfrm>
          <a:off x="2354777" y="1216285"/>
          <a:ext cx="1512407" cy="1058636"/>
        </a:xfrm>
        <a:prstGeom prst="roundRect">
          <a:avLst>
            <a:gd name="adj" fmla="val 16670"/>
          </a:avLst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rgbClr val="003399"/>
              </a:solidFill>
            </a:rPr>
            <a:t>ІІ курс</a:t>
          </a:r>
          <a:endParaRPr lang="uk-UA" sz="2900" kern="1200" dirty="0">
            <a:solidFill>
              <a:srgbClr val="003399"/>
            </a:solidFill>
          </a:endParaRPr>
        </a:p>
      </dsp:txBody>
      <dsp:txXfrm>
        <a:off x="2406465" y="1267973"/>
        <a:ext cx="1409031" cy="955260"/>
      </dsp:txXfrm>
    </dsp:sp>
    <dsp:sp modelId="{177398D8-B908-4914-8C01-9B538A76BCA2}">
      <dsp:nvSpPr>
        <dsp:cNvPr id="0" name=""/>
        <dsp:cNvSpPr/>
      </dsp:nvSpPr>
      <dsp:spPr>
        <a:xfrm>
          <a:off x="3867185" y="1317250"/>
          <a:ext cx="1099981" cy="85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9185519-02C2-45B1-BA32-965F70C94E58}">
      <dsp:nvSpPr>
        <dsp:cNvPr id="0" name=""/>
        <dsp:cNvSpPr/>
      </dsp:nvSpPr>
      <dsp:spPr>
        <a:xfrm rot="5400000">
          <a:off x="3858622" y="3401398"/>
          <a:ext cx="898418" cy="102281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-44746"/>
            <a:satOff val="-2365"/>
            <a:lumOff val="123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23E2F3E-0380-4CAE-8A32-0A4F8562F3BD}">
      <dsp:nvSpPr>
        <dsp:cNvPr id="0" name=""/>
        <dsp:cNvSpPr/>
      </dsp:nvSpPr>
      <dsp:spPr>
        <a:xfrm>
          <a:off x="3620595" y="2405483"/>
          <a:ext cx="1512407" cy="1058636"/>
        </a:xfrm>
        <a:prstGeom prst="roundRect">
          <a:avLst>
            <a:gd name="adj" fmla="val 16670"/>
          </a:avLst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rgbClr val="003399"/>
              </a:solidFill>
            </a:rPr>
            <a:t>ІІІ курс</a:t>
          </a:r>
          <a:endParaRPr lang="uk-UA" sz="2900" kern="1200" dirty="0">
            <a:solidFill>
              <a:srgbClr val="003399"/>
            </a:solidFill>
          </a:endParaRPr>
        </a:p>
      </dsp:txBody>
      <dsp:txXfrm>
        <a:off x="3672283" y="2457171"/>
        <a:ext cx="1409031" cy="955260"/>
      </dsp:txXfrm>
    </dsp:sp>
    <dsp:sp modelId="{785792A1-8BCD-4D4B-8712-3880626A0930}">
      <dsp:nvSpPr>
        <dsp:cNvPr id="0" name=""/>
        <dsp:cNvSpPr/>
      </dsp:nvSpPr>
      <dsp:spPr>
        <a:xfrm>
          <a:off x="5133003" y="2506448"/>
          <a:ext cx="1099981" cy="85563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8FB62-4CFA-4429-AD5C-0EE0D6DE26DE}">
      <dsp:nvSpPr>
        <dsp:cNvPr id="0" name=""/>
        <dsp:cNvSpPr/>
      </dsp:nvSpPr>
      <dsp:spPr>
        <a:xfrm>
          <a:off x="4886414" y="3594681"/>
          <a:ext cx="1512407" cy="1058636"/>
        </a:xfrm>
        <a:prstGeom prst="roundRect">
          <a:avLst>
            <a:gd name="adj" fmla="val 16670"/>
          </a:avLst>
        </a:prstGeom>
        <a:solidFill>
          <a:srgbClr val="FFFFC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900" kern="1200" dirty="0" smtClean="0">
              <a:solidFill>
                <a:srgbClr val="003399"/>
              </a:solidFill>
            </a:rPr>
            <a:t>І</a:t>
          </a:r>
          <a:r>
            <a:rPr lang="en-US" sz="2900" kern="1200" dirty="0" smtClean="0">
              <a:solidFill>
                <a:srgbClr val="003399"/>
              </a:solidFill>
            </a:rPr>
            <a:t>V</a:t>
          </a:r>
          <a:r>
            <a:rPr lang="uk-UA" sz="2900" kern="1200" dirty="0" smtClean="0">
              <a:solidFill>
                <a:srgbClr val="003399"/>
              </a:solidFill>
            </a:rPr>
            <a:t> курс</a:t>
          </a:r>
          <a:endParaRPr lang="uk-UA" sz="2900" kern="1200" dirty="0">
            <a:solidFill>
              <a:srgbClr val="003399"/>
            </a:solidFill>
          </a:endParaRPr>
        </a:p>
      </dsp:txBody>
      <dsp:txXfrm>
        <a:off x="4938102" y="3646369"/>
        <a:ext cx="1409031" cy="9552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02.08.2016</a:t>
            </a:r>
            <a:endParaRPr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2C392AD5-D507-47CD-A0B9-84C8778D165C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1569914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02.08.2016</a:t>
            </a:r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noProof="0"/>
          </a:p>
        </p:txBody>
      </p:sp>
      <p:sp>
        <p:nvSpPr>
          <p:cNvPr id="5" name="Заполнитель заме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noProof="0"/>
              <a:t>Щелкните, чтобы изменить стили текста образца слайда</a:t>
            </a:r>
          </a:p>
          <a:p>
            <a:pPr lvl="1"/>
            <a:r>
              <a:rPr noProof="0"/>
              <a:t>Второй уровень</a:t>
            </a:r>
          </a:p>
          <a:p>
            <a:pPr lvl="2"/>
            <a:r>
              <a:rPr noProof="0"/>
              <a:t>Третий уровень</a:t>
            </a:r>
          </a:p>
          <a:p>
            <a:pPr lvl="3"/>
            <a:r>
              <a:rPr noProof="0"/>
              <a:t>Четвертый уровень</a:t>
            </a:r>
          </a:p>
          <a:p>
            <a:pPr lvl="4"/>
            <a:r>
              <a:rPr noProof="0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14137E01-D14E-4FE2-9AA4-07A1F9A6570F}" type="slidenum">
              <a:rPr lang="uk-UA" altLang="uk-UA"/>
              <a:pPr/>
              <a:t>‹#›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3144738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uk-UA" altLang="uk-UA" smtClean="0"/>
          </a:p>
        </p:txBody>
      </p:sp>
      <p:sp>
        <p:nvSpPr>
          <p:cNvPr id="399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fld id="{4F73071D-CEBC-499F-B991-E6CA7A2F194A}" type="slidenum">
              <a:rPr lang="uk-UA" altLang="uk-UA"/>
              <a:pPr/>
              <a:t>9</a:t>
            </a:fld>
            <a:endParaRPr lang="uk-UA" altLang="uk-UA"/>
          </a:p>
        </p:txBody>
      </p:sp>
    </p:spTree>
    <p:extLst>
      <p:ext uri="{BB962C8B-B14F-4D97-AF65-F5344CB8AC3E}">
        <p14:creationId xmlns:p14="http://schemas.microsoft.com/office/powerpoint/2010/main" val="3107724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3814" y="990600"/>
            <a:ext cx="8458200" cy="3200400"/>
          </a:xfrm>
        </p:spPr>
        <p:txBody>
          <a:bodyPr rtlCol="0">
            <a:normAutofit/>
          </a:bodyPr>
          <a:lstStyle>
            <a:lvl1pPr algn="l" rtl="0">
              <a:defRPr sz="600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93813" y="4267200"/>
            <a:ext cx="8458200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16D8D-02D5-498D-8186-2BC3B267DE80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1258049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600200" algn="l" rtl="0">
              <a:defRPr/>
            </a:lvl6pPr>
            <a:lvl7pPr marL="1874520" algn="l" rtl="0">
              <a:defRPr/>
            </a:lvl7pPr>
            <a:lvl8pPr marL="2148840" algn="l" rtl="0">
              <a:defRPr/>
            </a:lvl8pPr>
            <a:lvl9pPr marL="2423160" algn="l" rtl="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F2B22-32C2-4F59-8C1B-435623AD91C0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693790280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752014" y="381000"/>
            <a:ext cx="1904998" cy="5791200"/>
          </a:xfrm>
        </p:spPr>
        <p:txBody>
          <a:bodyPr vert="eaVert"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293814" y="381000"/>
            <a:ext cx="8305800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B7D0F-4C0D-46C3-A049-2F9829A150AA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88970105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162" y="609600"/>
            <a:ext cx="10360501" cy="9906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914162" y="1752600"/>
            <a:ext cx="10360501" cy="4191000"/>
          </a:xfrm>
        </p:spPr>
        <p:txBody>
          <a:bodyPr/>
          <a:lstStyle/>
          <a:p>
            <a:pPr lvl="0"/>
            <a:endParaRPr lang="ru-RU" noProof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019800"/>
            <a:ext cx="2538413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164013" y="60198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42413" y="6019800"/>
            <a:ext cx="2538412" cy="457200"/>
          </a:xfrm>
        </p:spPr>
        <p:txBody>
          <a:bodyPr/>
          <a:lstStyle>
            <a:lvl1pPr>
              <a:defRPr/>
            </a:lvl1pPr>
          </a:lstStyle>
          <a:p>
            <a:fld id="{8665075C-E501-47FA-91E9-0CD4D6C7D94F}" type="slidenum">
              <a:rPr lang="ru-RU" altLang="uk-UA"/>
              <a:pPr/>
              <a:t>‹#›</a:t>
            </a:fld>
            <a:endParaRPr lang="ru-RU" altLang="uk-UA"/>
          </a:p>
        </p:txBody>
      </p:sp>
    </p:spTree>
    <p:extLst>
      <p:ext uri="{BB962C8B-B14F-4D97-AF65-F5344CB8AC3E}">
        <p14:creationId xmlns:p14="http://schemas.microsoft.com/office/powerpoint/2010/main" val="24035020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CA7F5-9FCE-40D4-8147-8AD9306C6763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488524859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3813" y="2057400"/>
            <a:ext cx="8458201" cy="2666999"/>
          </a:xfrm>
        </p:spPr>
        <p:txBody>
          <a:bodyPr rtlCol="0">
            <a:normAutofit/>
          </a:bodyPr>
          <a:lstStyle>
            <a:lvl1pPr algn="l" rtl="0">
              <a:defRPr sz="4800" b="0" i="0" cap="none" baseline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Замещающий текст 2"/>
          <p:cNvSpPr>
            <a:spLocks noGrp="1"/>
          </p:cNvSpPr>
          <p:nvPr>
            <p:ph type="body" idx="1"/>
          </p:nvPr>
        </p:nvSpPr>
        <p:spPr>
          <a:xfrm>
            <a:off x="1293813" y="4876800"/>
            <a:ext cx="8458201" cy="11430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5DE1AC-2069-4677-946D-B66FB562F4B1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3569035197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типа объект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293812" y="1676400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02035" y="1676401"/>
            <a:ext cx="4700016" cy="44958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  <a:endParaRPr lang="en-US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7024B-96B6-44AA-8F4D-9322A73AC481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1640715095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293813" y="1676399"/>
            <a:ext cx="4701142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293813" y="2516457"/>
            <a:ext cx="4701142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5" name="Замещающий текст 4"/>
          <p:cNvSpPr>
            <a:spLocks noGrp="1"/>
          </p:cNvSpPr>
          <p:nvPr>
            <p:ph type="body" sz="quarter" idx="3"/>
          </p:nvPr>
        </p:nvSpPr>
        <p:spPr>
          <a:xfrm>
            <a:off x="6191754" y="1676399"/>
            <a:ext cx="4703259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400" b="0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1754" y="2516457"/>
            <a:ext cx="4703259" cy="3655743"/>
          </a:xfrm>
        </p:spPr>
        <p:txBody>
          <a:bodyPr rtlCol="0"/>
          <a:lstStyle>
            <a:lvl1pPr algn="l" rtl="0">
              <a:defRPr sz="22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marL="1600200" algn="l" rtl="0">
              <a:defRPr sz="1600"/>
            </a:lvl6pPr>
            <a:lvl7pPr marL="1874520" algn="l" rtl="0">
              <a:defRPr sz="1600"/>
            </a:lvl7pPr>
            <a:lvl8pPr marL="2148840" algn="l" rtl="0">
              <a:defRPr sz="1600"/>
            </a:lvl8pPr>
            <a:lvl9pPr marL="2423160"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E8035D-C9B5-4DAE-91AD-CEED0D754B9E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4036618568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  <a:endParaRPr lang="en-US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8C7F44-D625-431C-95AA-E73AEA4E0831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478444751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30BCDB-38D3-4185-9902-11A08AD04D82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524270786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1" y="1676400"/>
            <a:ext cx="3810000" cy="2438400"/>
          </a:xfrm>
        </p:spPr>
        <p:txBody>
          <a:bodyPr rtlCol="0">
            <a:normAutofit/>
          </a:bodyPr>
          <a:lstStyle>
            <a:lvl1pPr algn="l" rtl="0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3813" y="685800"/>
            <a:ext cx="6172200" cy="54864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1600"/>
            </a:lvl6pPr>
            <a:lvl7pPr algn="l" rtl="0">
              <a:defRPr sz="1600"/>
            </a:lvl7pPr>
            <a:lvl8pPr algn="l" rtl="0">
              <a:defRPr sz="1600"/>
            </a:lvl8pPr>
            <a:lvl9pPr algn="l" rtl="0"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1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r>
              <a:rPr lang="en-US"/>
              <a:t>02.08.2016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 rtl="0">
              <a:defRPr sz="11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1AB76D-F4AD-454F-BC17-0A65F7A7C471}" type="slidenum">
              <a:rPr lang="en-US" altLang="uk-UA"/>
              <a:pPr/>
              <a:t>‹#›</a:t>
            </a:fld>
            <a:endParaRPr lang="en-US" altLang="uk-UA"/>
          </a:p>
        </p:txBody>
      </p:sp>
    </p:spTree>
    <p:extLst>
      <p:ext uri="{BB962C8B-B14F-4D97-AF65-F5344CB8AC3E}">
        <p14:creationId xmlns:p14="http://schemas.microsoft.com/office/powerpoint/2010/main" val="2873125855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70812" y="1676400"/>
            <a:ext cx="3810000" cy="2438400"/>
          </a:xfrm>
        </p:spPr>
        <p:txBody>
          <a:bodyPr rtlCol="0">
            <a:noAutofit/>
          </a:bodyPr>
          <a:lstStyle>
            <a:lvl1pPr algn="l" rtl="0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."/>
          <p:cNvSpPr>
            <a:spLocks noGrp="1"/>
          </p:cNvSpPr>
          <p:nvPr>
            <p:ph type="pic" idx="1"/>
          </p:nvPr>
        </p:nvSpPr>
        <p:spPr>
          <a:xfrm>
            <a:off x="1522412" y="0"/>
            <a:ext cx="5943601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noProof="0"/>
          </a:p>
        </p:txBody>
      </p:sp>
      <p:sp>
        <p:nvSpPr>
          <p:cNvPr id="4" name="Замещающий текст 3"/>
          <p:cNvSpPr>
            <a:spLocks noGrp="1"/>
          </p:cNvSpPr>
          <p:nvPr>
            <p:ph type="body" sz="half" idx="2"/>
          </p:nvPr>
        </p:nvSpPr>
        <p:spPr>
          <a:xfrm>
            <a:off x="7770812" y="4191000"/>
            <a:ext cx="3810000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200"/>
            </a:lvl2pPr>
            <a:lvl3pPr marL="914400" indent="0" algn="l" rtl="0">
              <a:buNone/>
              <a:defRPr sz="1000"/>
            </a:lvl3pPr>
            <a:lvl4pPr marL="1371600" indent="0" algn="l" rtl="0">
              <a:buNone/>
              <a:defRPr sz="900"/>
            </a:lvl4pPr>
            <a:lvl5pPr marL="1828800" indent="0" algn="l" rtl="0">
              <a:buNone/>
              <a:defRPr sz="900"/>
            </a:lvl5pPr>
            <a:lvl6pPr marL="2286000" indent="0" algn="l" rtl="0">
              <a:buNone/>
              <a:defRPr sz="900"/>
            </a:lvl6pPr>
            <a:lvl7pPr marL="2743200" indent="0" algn="l" rtl="0">
              <a:buNone/>
              <a:defRPr sz="900"/>
            </a:lvl7pPr>
            <a:lvl8pPr marL="3200400" indent="0" algn="l" rtl="0">
              <a:buNone/>
              <a:defRPr sz="900"/>
            </a:lvl8pPr>
            <a:lvl9pPr marL="3657600" indent="0" algn="l" rtl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16856214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836613" y="0"/>
            <a:ext cx="11352212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/>
          </a:p>
        </p:txBody>
      </p:sp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293813" y="381000"/>
            <a:ext cx="9601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Стиль образца заголовка</a:t>
            </a:r>
          </a:p>
        </p:txBody>
      </p:sp>
      <p:sp>
        <p:nvSpPr>
          <p:cNvPr id="1028" name="Замещающий текст 2"/>
          <p:cNvSpPr>
            <a:spLocks noGrp="1"/>
          </p:cNvSpPr>
          <p:nvPr>
            <p:ph type="body" idx="1"/>
          </p:nvPr>
        </p:nvSpPr>
        <p:spPr bwMode="auto">
          <a:xfrm>
            <a:off x="1293813" y="1676400"/>
            <a:ext cx="9601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altLang="uk-UA" smtClean="0"/>
              <a:t>Образец текста</a:t>
            </a:r>
          </a:p>
          <a:p>
            <a:pPr lvl="1"/>
            <a:r>
              <a:rPr lang="uk-UA" altLang="uk-UA" smtClean="0"/>
              <a:t>Второй уровень</a:t>
            </a:r>
          </a:p>
          <a:p>
            <a:pPr lvl="2"/>
            <a:r>
              <a:rPr lang="uk-UA" altLang="uk-UA" smtClean="0"/>
              <a:t>Третий уровень</a:t>
            </a:r>
          </a:p>
          <a:p>
            <a:pPr lvl="3"/>
            <a:r>
              <a:rPr lang="uk-UA" altLang="uk-UA" smtClean="0"/>
              <a:t>Четвертый уровень</a:t>
            </a:r>
          </a:p>
          <a:p>
            <a:pPr lvl="4"/>
            <a:r>
              <a:rPr lang="uk-UA" altLang="uk-UA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271588" y="6356350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/>
              <a:t>02.08.2016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4013" y="6356350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11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051800" y="6356350"/>
            <a:ext cx="284321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rgbClr val="1F696F"/>
                </a:solidFill>
              </a:defRPr>
            </a:lvl1pPr>
          </a:lstStyle>
          <a:p>
            <a:fld id="{0999404D-2F22-4A49-958F-ED3652755EAA}" type="slidenum">
              <a:rPr lang="en-US" altLang="uk-UA"/>
              <a:pPr/>
              <a:t>‹#›</a:t>
            </a:fld>
            <a:endParaRPr lang="en-US" alt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  <p:sldLayoutId id="2147483800" r:id="rId12"/>
  </p:sldLayoutIdLst>
  <p:transition spd="med">
    <p:fad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anose="020B05030401020201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anose="020B05030401020201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anose="020B05030401020201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anose="020B05030401020201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anose="020B05030401020201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anose="020B05030401020201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anose="020B05030401020201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Euphemia" panose="020B0503040102020104" pitchFamily="34" charset="0"/>
        </a:defRPr>
      </a:lvl9pPr>
    </p:titleStyle>
    <p:bodyStyle>
      <a:lvl1pPr marL="223838" indent="-228600" algn="l" rtl="0" eaLnBrk="0" fontAlgn="base" hangingPunct="0">
        <a:lnSpc>
          <a:spcPct val="90000"/>
        </a:lnSpc>
        <a:spcBef>
          <a:spcPts val="16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76288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050925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563" indent="-228600" algn="l" rtl="0" eaLnBrk="0" fontAlgn="base" hangingPunct="0">
        <a:lnSpc>
          <a:spcPct val="90000"/>
        </a:lnSpc>
        <a:spcBef>
          <a:spcPts val="600"/>
        </a:spcBef>
        <a:spcAft>
          <a:spcPct val="0"/>
        </a:spcAft>
        <a:buFont typeface="Euphemia" panose="020B05030401020201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87452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23160" indent="-228600" algn="l" defTabSz="914400" rtl="0" eaLnBrk="1" latinLnBrk="0" hangingPunct="1">
        <a:spcBef>
          <a:spcPts val="600"/>
        </a:spcBef>
        <a:buFont typeface="Euphemia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uk.wikipedia.org/wiki/%D0%92%D0%BE%D0%BB%D0%BE%D0%B4%D0%B8%D0%BC%D0%B8%D1%80%D1%81%D1%8C%D0%BA%D0%B0_%D0%B2%D1%83%D0%BB%D0%B8%D1%86%D1%8F_(%D0%9A%D0%B8%D1%97%D0%B2)" TargetMode="External"/><Relationship Id="rId5" Type="http://schemas.openxmlformats.org/officeDocument/2006/relationships/hyperlink" Target="https://uk.wikipedia.org/wiki/%D0%9A%D0%B8%D1%97%D0%B2" TargetMode="Externa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image" Target="../media/image7.jpeg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11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uk.wikipedia.org/wiki/%D0%92%D1%83%D0%BB%D0%B8%D1%86%D1%8F_%D0%9C%D0%B8%D1%85%D0%B0%D0%B9%D0%BB%D0%B0_%D0%94%D0%BE%D0%BD%D1%86%D1%8F" TargetMode="Externa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ctrTitle"/>
          </p:nvPr>
        </p:nvSpPr>
        <p:spPr>
          <a:xfrm>
            <a:off x="1277938" y="620713"/>
            <a:ext cx="8458200" cy="32004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uk-UA" b="1" smtClean="0">
                <a:solidFill>
                  <a:srgbClr val="C00000"/>
                </a:solidFill>
              </a:rPr>
              <a:t>Планування роботи </a:t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C00000"/>
                </a:solidFill>
              </a:rPr>
              <a:t>наставника академічної </a:t>
            </a:r>
            <a:br>
              <a:rPr lang="uk-UA" b="1" smtClean="0">
                <a:solidFill>
                  <a:srgbClr val="C00000"/>
                </a:solidFill>
              </a:rPr>
            </a:br>
            <a:r>
              <a:rPr lang="uk-UA" b="1" smtClean="0">
                <a:solidFill>
                  <a:srgbClr val="C00000"/>
                </a:solidFill>
              </a:rPr>
              <a:t>групи</a:t>
            </a:r>
            <a:endParaRPr lang="uk-UA" smtClean="0">
              <a:solidFill>
                <a:srgbClr val="C00000"/>
              </a:solidFill>
            </a:endParaRPr>
          </a:p>
        </p:txBody>
      </p:sp>
      <p:sp>
        <p:nvSpPr>
          <p:cNvPr id="1433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491413" y="5661025"/>
            <a:ext cx="4521200" cy="862013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uk-UA" altLang="uk-UA" smtClean="0"/>
              <a:t>Кандидат педагогічних наук, доцент Виговська С.В.</a:t>
            </a:r>
            <a:endParaRPr lang="en-US" altLang="uk-UA" smtClean="0"/>
          </a:p>
          <a:p>
            <a:pPr algn="r" eaLnBrk="1" hangingPunct="1">
              <a:spcBef>
                <a:spcPct val="0"/>
              </a:spcBef>
            </a:pPr>
            <a:endParaRPr lang="uk-UA" altLang="uk-UA" smtClean="0"/>
          </a:p>
        </p:txBody>
      </p:sp>
      <p:pic>
        <p:nvPicPr>
          <p:cNvPr id="14340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4508500"/>
            <a:ext cx="22606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25538" y="290513"/>
            <a:ext cx="9432925" cy="504825"/>
          </a:xfrm>
        </p:spPr>
        <p:txBody>
          <a:bodyPr>
            <a:normAutofit fontScale="90000"/>
          </a:bodyPr>
          <a:lstStyle/>
          <a:p>
            <a:pPr marL="182880" algn="ctr">
              <a:defRPr/>
            </a:pPr>
            <a:r>
              <a:rPr lang="uk-UA" sz="2800" dirty="0">
                <a:solidFill>
                  <a:srgbClr val="C00000"/>
                </a:solidFill>
              </a:rPr>
              <a:t>Третій </a:t>
            </a:r>
            <a:r>
              <a:rPr lang="uk-UA" sz="2800" dirty="0" smtClean="0">
                <a:solidFill>
                  <a:srgbClr val="C00000"/>
                </a:solidFill>
              </a:rPr>
              <a:t>рік</a:t>
            </a:r>
            <a:br>
              <a:rPr lang="uk-UA" sz="2800" dirty="0" smtClean="0">
                <a:solidFill>
                  <a:srgbClr val="C00000"/>
                </a:solidFill>
              </a:rPr>
            </a:br>
            <a:r>
              <a:rPr lang="uk-UA" sz="2800" dirty="0" smtClean="0">
                <a:solidFill>
                  <a:srgbClr val="C00000"/>
                </a:solidFill>
              </a:rPr>
              <a:t>«</a:t>
            </a:r>
            <a:r>
              <a:rPr lang="uk-UA" sz="2800" dirty="0">
                <a:solidFill>
                  <a:srgbClr val="C00000"/>
                </a:solidFill>
              </a:rPr>
              <a:t>Професію здобути – успіху досягнути!»</a:t>
            </a:r>
            <a:endParaRPr lang="ru-RU" sz="2800" dirty="0">
              <a:solidFill>
                <a:srgbClr val="C00000"/>
              </a:solidFill>
            </a:endParaRPr>
          </a:p>
        </p:txBody>
      </p:sp>
      <p:pic>
        <p:nvPicPr>
          <p:cNvPr id="23555" name="Объект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2665413"/>
            <a:ext cx="4105275" cy="4103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Объект 7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t="10994"/>
          <a:stretch/>
        </p:blipFill>
        <p:spPr>
          <a:xfrm>
            <a:off x="-1735" y="3230"/>
            <a:ext cx="2351731" cy="14837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Объект 9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126859" y="-12285"/>
            <a:ext cx="2061965" cy="13196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Прямоугольник 2"/>
          <p:cNvSpPr/>
          <p:nvPr/>
        </p:nvSpPr>
        <p:spPr>
          <a:xfrm>
            <a:off x="25614" y="1484784"/>
            <a:ext cx="4578237" cy="120032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Проектування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професійної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біографії</a:t>
            </a:r>
            <a:r>
              <a:rPr lang="ru-RU" sz="2400" b="1" i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2400" b="1" i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студентів</a:t>
            </a:r>
            <a:endParaRPr lang="ru-RU" sz="24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725988" y="1341438"/>
          <a:ext cx="7272337" cy="255905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698221"/>
                <a:gridCol w="5574116"/>
              </a:tblGrid>
              <a:tr h="271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Місяць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Назва заходу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4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Вересень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Опитування студентів для виявлення їх побажань щодо планування організаційно-виховної роботи на рік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271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Кам'янець-Подільська фортеця (Хмельницька область</a:t>
                      </a:r>
                      <a:r>
                        <a:rPr lang="uk-UA" sz="1500" dirty="0">
                          <a:effectLst/>
                        </a:rPr>
                        <a:t>)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271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Жовтень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Національний музей історії України (</a:t>
                      </a:r>
                      <a:r>
                        <a:rPr lang="uk-UA" sz="1300" dirty="0" err="1">
                          <a:effectLst/>
                        </a:rPr>
                        <a:t>м.Київ</a:t>
                      </a:r>
                      <a:r>
                        <a:rPr lang="uk-UA" sz="1300" dirty="0">
                          <a:effectLst/>
                        </a:rPr>
                        <a:t>, вул. Володимирська, 2)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46528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Листопад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Національний музей «Меморіал пам'яті жертв голодоморів в Україні» (м. Київ, Лаврська вулиця, 15-А)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271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Грудень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Міський музей «Духовні скарби України» вул. Десятинна, 12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271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Протягом семестру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Індивідуальна робота зі студентами групи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  <a:tr h="27141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Підсумок роботи за семестр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6" marR="68576" marT="0" marB="0"/>
                </a:tc>
              </a:tr>
            </a:tbl>
          </a:graphicData>
        </a:graphic>
      </p:graphicFrame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917825" y="542925"/>
            <a:ext cx="5848350" cy="547688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Орієнтовний перелік заходів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121525" y="981075"/>
            <a:ext cx="2541588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І семестр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7121525" y="3860800"/>
            <a:ext cx="2541588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ІІ семестр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725988" y="4149725"/>
          <a:ext cx="7345362" cy="2698750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715274"/>
                <a:gridCol w="5630088"/>
              </a:tblGrid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 dirty="0">
                          <a:effectLst/>
                        </a:rPr>
                        <a:t>Місяць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Назва заходу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462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Лютий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Відвідування </a:t>
                      </a:r>
                      <a:r>
                        <a:rPr lang="uk-UA" sz="1300" dirty="0" err="1">
                          <a:effectLst/>
                        </a:rPr>
                        <a:t>Націона́льної</a:t>
                      </a:r>
                      <a:r>
                        <a:rPr lang="uk-UA" sz="1300" dirty="0">
                          <a:effectLst/>
                        </a:rPr>
                        <a:t> </a:t>
                      </a:r>
                      <a:r>
                        <a:rPr lang="uk-UA" sz="1300" dirty="0" err="1">
                          <a:effectLst/>
                        </a:rPr>
                        <a:t>о́пери</a:t>
                      </a:r>
                      <a:r>
                        <a:rPr lang="uk-UA" sz="1300" dirty="0">
                          <a:effectLst/>
                        </a:rPr>
                        <a:t> </a:t>
                      </a:r>
                      <a:r>
                        <a:rPr lang="uk-UA" sz="1300" dirty="0" err="1">
                          <a:effectLst/>
                        </a:rPr>
                        <a:t>Украї́ни</a:t>
                      </a:r>
                      <a:r>
                        <a:rPr lang="uk-UA" sz="1300" dirty="0">
                          <a:effectLst/>
                        </a:rPr>
                        <a:t> </a:t>
                      </a:r>
                      <a:r>
                        <a:rPr lang="uk-UA" sz="1300" dirty="0" err="1">
                          <a:effectLst/>
                        </a:rPr>
                        <a:t>і́мені</a:t>
                      </a:r>
                      <a:r>
                        <a:rPr lang="uk-UA" sz="1300" dirty="0">
                          <a:effectLst/>
                        </a:rPr>
                        <a:t> </a:t>
                      </a:r>
                      <a:r>
                        <a:rPr lang="uk-UA" sz="1300" dirty="0" err="1">
                          <a:effectLst/>
                        </a:rPr>
                        <a:t>Тара́са</a:t>
                      </a:r>
                      <a:r>
                        <a:rPr lang="uk-UA" sz="1300" dirty="0">
                          <a:effectLst/>
                        </a:rPr>
                        <a:t> </a:t>
                      </a:r>
                      <a:r>
                        <a:rPr lang="uk-UA" sz="1300" dirty="0" err="1">
                          <a:effectLst/>
                        </a:rPr>
                        <a:t>Шевче́нка</a:t>
                      </a:r>
                      <a:r>
                        <a:rPr lang="uk-UA" sz="1300" dirty="0">
                          <a:effectLst/>
                        </a:rPr>
                        <a:t> (театр опери і балету у </a:t>
                      </a:r>
                      <a:r>
                        <a:rPr lang="uk-UA" sz="1300" u="none" strike="noStrike" dirty="0">
                          <a:effectLst/>
                          <a:hlinkClick r:id="rId5" tooltip="Київ"/>
                        </a:rPr>
                        <a:t>Києві</a:t>
                      </a:r>
                      <a:r>
                        <a:rPr lang="uk-UA" sz="1300" dirty="0">
                          <a:effectLst/>
                        </a:rPr>
                        <a:t>, вул. </a:t>
                      </a:r>
                      <a:r>
                        <a:rPr lang="uk-UA" sz="1300" u="none" strike="noStrike" dirty="0">
                          <a:effectLst/>
                          <a:hlinkClick r:id="rId6" tooltip="Володимирська вулиця (Київ)"/>
                        </a:rPr>
                        <a:t>Володимирська</a:t>
                      </a:r>
                      <a:r>
                        <a:rPr lang="uk-UA" sz="1300" dirty="0">
                          <a:effectLst/>
                        </a:rPr>
                        <a:t>, 50.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6939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Березень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Історико-архітектурна пам'ятка-музей «Київська Фортеця» (м. Київ, вул. Госпітальна, 24а)</a:t>
                      </a:r>
                      <a:endParaRPr lang="uk-UA" sz="12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Відвідування Театру імені Івана Франка (розклад вистав)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462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Квітень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Національний науково-природничий музей НАН України (м. Київ, вул. Богдана Хмельницького, 15)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Травень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Музей хліба (м. Київ, вул. Вишгородська)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Протягом семестру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Індивідуальна робота зі студентами групи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2698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500">
                          <a:effectLst/>
                        </a:rPr>
                        <a:t> </a:t>
                      </a:r>
                      <a:endParaRPr lang="uk-UA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Підсумок роботи за семестр та навчальний рік</a:t>
                      </a:r>
                      <a:endParaRPr lang="uk-UA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5763" y="404813"/>
            <a:ext cx="3940175" cy="622300"/>
          </a:xfrm>
        </p:spPr>
        <p:txBody>
          <a:bodyPr>
            <a:normAutofit fontScale="90000"/>
          </a:bodyPr>
          <a:lstStyle/>
          <a:p>
            <a:pPr marL="182880" algn="ctr">
              <a:defRPr/>
            </a:pPr>
            <a:r>
              <a:rPr lang="uk-UA" sz="2400" b="1" dirty="0">
                <a:solidFill>
                  <a:srgbClr val="C00000"/>
                </a:solidFill>
              </a:rPr>
              <a:t>Четвертий рік </a:t>
            </a:r>
            <a:br>
              <a:rPr lang="uk-UA" sz="2400" b="1" dirty="0">
                <a:solidFill>
                  <a:srgbClr val="C00000"/>
                </a:solidFill>
              </a:rPr>
            </a:br>
            <a:r>
              <a:rPr lang="uk-UA" sz="2400" b="1" dirty="0">
                <a:solidFill>
                  <a:srgbClr val="C00000"/>
                </a:solidFill>
              </a:rPr>
              <a:t>«Від навчання до справи!»</a:t>
            </a:r>
            <a:endParaRPr lang="ru-RU" sz="2400" b="1" dirty="0">
              <a:solidFill>
                <a:srgbClr val="C00000"/>
              </a:solidFill>
            </a:endParaRPr>
          </a:p>
        </p:txBody>
      </p:sp>
      <p:pic>
        <p:nvPicPr>
          <p:cNvPr id="17" name="Объект 11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l="14657"/>
          <a:stretch/>
        </p:blipFill>
        <p:spPr>
          <a:xfrm>
            <a:off x="2926060" y="1658444"/>
            <a:ext cx="2396483" cy="19145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8" name="Объект 1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189756" y="163048"/>
            <a:ext cx="2613370" cy="17395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Объект 15"/>
          <p:cNvPicPr>
            <a:picLocks noChangeAspect="1"/>
          </p:cNvPicPr>
          <p:nvPr/>
        </p:nvPicPr>
        <p:blipFill rotWithShape="1">
          <a:blip r:embed="rId4" cstate="print">
            <a:extLst/>
          </a:blip>
          <a:srcRect l="11366" t="23274" b="7273"/>
          <a:stretch/>
        </p:blipFill>
        <p:spPr>
          <a:xfrm>
            <a:off x="2926060" y="4869160"/>
            <a:ext cx="2396483" cy="18067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Объект 17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89756" y="3380339"/>
            <a:ext cx="2613370" cy="18087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6094413" y="255588"/>
            <a:ext cx="5848350" cy="403225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Орієнтовний перелік заходів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7548563" y="590550"/>
            <a:ext cx="2540000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І семестр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5518150" y="962025"/>
          <a:ext cx="6480175" cy="27336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13237"/>
                <a:gridCol w="4966938"/>
              </a:tblGrid>
              <a:tr h="227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Місяць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Назва заходу</a:t>
                      </a:r>
                      <a:endParaRPr lang="uk-U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Вересень</a:t>
                      </a:r>
                      <a:endParaRPr lang="uk-U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Музей сучасного образотворчого мистецтва України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 (м. Київ, вул. Кирилівська 41)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Жовтень</a:t>
                      </a:r>
                      <a:endParaRPr lang="uk-U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Музей видатних діячів української культури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(м. Київ, вул. Саксаганського, 93)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</a:tr>
              <a:tr h="683419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Листопад</a:t>
                      </a:r>
                      <a:endParaRPr lang="uk-U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Співпраця з потенційними роботодавцями і оперативне заповнення вакансій. Формування банку підприємств, установ та організацій (потенційних роботодавців) для студентів-випускників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</a:tr>
              <a:tr h="45561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Грудень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Виховання і самовиховання лідерських якостей студентів (семінар із фахівцями кафедри педагогіки)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</a:tr>
              <a:tr h="227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Протягом семестру</a:t>
                      </a:r>
                      <a:endParaRPr lang="uk-U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</a:rPr>
                        <a:t>Індивідуальна робота зі студентами групи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</a:tr>
              <a:tr h="2278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</a:rPr>
                        <a:t> </a:t>
                      </a:r>
                      <a:endParaRPr lang="uk-UA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300" dirty="0" smtClean="0">
                          <a:effectLst/>
                        </a:rPr>
                        <a:t>Підсумки </a:t>
                      </a:r>
                      <a:r>
                        <a:rPr lang="uk-UA" sz="1300" dirty="0">
                          <a:effectLst/>
                        </a:rPr>
                        <a:t>роботи за семестр</a:t>
                      </a:r>
                      <a:endParaRPr lang="uk-UA" sz="13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4" marR="68574" marT="0" marB="0"/>
                </a:tc>
              </a:tr>
            </a:tbl>
          </a:graphicData>
        </a:graphic>
      </p:graphicFrame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7545388" y="3573463"/>
            <a:ext cx="2541587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uk-UA" sz="2000" b="1" dirty="0">
                <a:solidFill>
                  <a:schemeClr val="accent6">
                    <a:lumMod val="75000"/>
                  </a:schemeClr>
                </a:solidFill>
              </a:rPr>
              <a:t>І</a:t>
            </a: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 семестр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5518150" y="4005263"/>
          <a:ext cx="6553200" cy="27336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530289"/>
                <a:gridCol w="5022911"/>
              </a:tblGrid>
              <a:tr h="24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effectLst/>
                        </a:rPr>
                        <a:t>Місяць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Назва заходу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4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Січень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Музей Української революції 1917-1921 років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(</a:t>
                      </a:r>
                      <a:r>
                        <a:rPr lang="uk-UA" sz="1200" dirty="0" err="1">
                          <a:effectLst/>
                        </a:rPr>
                        <a:t>м.Київ</a:t>
                      </a:r>
                      <a:r>
                        <a:rPr lang="uk-UA" sz="1200" dirty="0">
                          <a:effectLst/>
                        </a:rPr>
                        <a:t>, вул. Володимирська, 57)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Лютий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Організація зустрічей із роботодавцями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Березень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Професійне спрямування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4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Квітень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Екскурсії на провідні підприємства аграрної галузі за фаховим спрямуванням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42056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Травень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</a:rPr>
                        <a:t>Надання допомоги студентам у виборі траєкторії професійного становлення 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49066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Протягом семестру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</a:rPr>
                        <a:t>Індивідуальна робота зі студентами групи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  <a:tr h="24533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200" dirty="0" smtClean="0">
                          <a:effectLst/>
                        </a:rPr>
                        <a:t>Підсумки </a:t>
                      </a:r>
                      <a:r>
                        <a:rPr lang="uk-UA" sz="1200" dirty="0">
                          <a:effectLst/>
                        </a:rPr>
                        <a:t>роботи за семестр та навчальний рік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Заголовок 1"/>
          <p:cNvSpPr>
            <a:spLocks noGrp="1"/>
          </p:cNvSpPr>
          <p:nvPr>
            <p:ph type="title"/>
          </p:nvPr>
        </p:nvSpPr>
        <p:spPr>
          <a:xfrm>
            <a:off x="1293813" y="692150"/>
            <a:ext cx="9601200" cy="1143000"/>
          </a:xfrm>
        </p:spPr>
        <p:txBody>
          <a:bodyPr/>
          <a:lstStyle/>
          <a:p>
            <a:pPr algn="ctr"/>
            <a:r>
              <a:rPr lang="ru-RU" altLang="uk-UA" smtClean="0">
                <a:solidFill>
                  <a:srgbClr val="C00000"/>
                </a:solidFill>
              </a:rPr>
              <a:t>Загальний хід процесу планування можна представити трьома етапами: </a:t>
            </a:r>
            <a:endParaRPr lang="uk-UA" altLang="uk-UA" smtClean="0">
              <a:solidFill>
                <a:srgbClr val="C00000"/>
              </a:solidFill>
            </a:endParaRPr>
          </a:p>
        </p:txBody>
      </p:sp>
      <p:sp>
        <p:nvSpPr>
          <p:cNvPr id="25603" name="Объект 2"/>
          <p:cNvSpPr>
            <a:spLocks noGrp="1"/>
          </p:cNvSpPr>
          <p:nvPr>
            <p:ph idx="1"/>
          </p:nvPr>
        </p:nvSpPr>
        <p:spPr>
          <a:xfrm>
            <a:off x="1293813" y="2492375"/>
            <a:ext cx="9601200" cy="3384550"/>
          </a:xfrm>
        </p:spPr>
        <p:txBody>
          <a:bodyPr/>
          <a:lstStyle/>
          <a:p>
            <a:pPr algn="just"/>
            <a:r>
              <a:rPr lang="ru-RU" altLang="uk-UA" sz="2800" smtClean="0"/>
              <a:t>складання наставником проекту плану; </a:t>
            </a:r>
          </a:p>
          <a:p>
            <a:pPr algn="just"/>
            <a:r>
              <a:rPr lang="ru-RU" altLang="uk-UA" sz="2800" smtClean="0"/>
              <a:t>колективне планування (збір пропозицій, ідей студентів, коректування, перевірка замислу педагога); </a:t>
            </a:r>
          </a:p>
          <a:p>
            <a:pPr algn="just"/>
            <a:r>
              <a:rPr lang="ru-RU" altLang="uk-UA" sz="2800" smtClean="0"/>
              <a:t>внесення педагогом коректив у початковий замисел, проект плану з урахуванням результатів колективного планування, остаточне оформлення плану виховної роботи. </a:t>
            </a:r>
            <a:endParaRPr lang="uk-UA" altLang="uk-UA" sz="2800" smtClean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613" y="274638"/>
            <a:ext cx="8229600" cy="922337"/>
          </a:xfrm>
        </p:spPr>
        <p:txBody>
          <a:bodyPr/>
          <a:lstStyle/>
          <a:p>
            <a:pPr algn="ctr">
              <a:defRPr/>
            </a:pPr>
            <a:r>
              <a:rPr lang="uk-UA" sz="1800" dirty="0">
                <a:solidFill>
                  <a:schemeClr val="accent4">
                    <a:lumMod val="75000"/>
                  </a:schemeClr>
                </a:solidFill>
              </a:rPr>
              <a:t>ПЛАН</a:t>
            </a:r>
            <a:br>
              <a:rPr lang="uk-UA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1800" dirty="0">
                <a:solidFill>
                  <a:schemeClr val="accent4">
                    <a:lumMod val="75000"/>
                  </a:schemeClr>
                </a:solidFill>
              </a:rPr>
              <a:t>виховної роботи наставника ___ </a:t>
            </a:r>
            <a:r>
              <a:rPr lang="uk-UA" sz="1800" dirty="0" err="1">
                <a:solidFill>
                  <a:schemeClr val="accent4">
                    <a:lumMod val="75000"/>
                  </a:schemeClr>
                </a:solidFill>
              </a:rPr>
              <a:t>курсу___гру</a:t>
            </a:r>
            <a:r>
              <a:rPr lang="uk-UA" sz="1800" dirty="0">
                <a:solidFill>
                  <a:schemeClr val="accent4">
                    <a:lumMod val="75000"/>
                  </a:schemeClr>
                </a:solidFill>
              </a:rPr>
              <a:t>пи</a:t>
            </a:r>
            <a:br>
              <a:rPr lang="uk-UA" sz="1800" dirty="0">
                <a:solidFill>
                  <a:schemeClr val="accent4">
                    <a:lumMod val="75000"/>
                  </a:schemeClr>
                </a:solidFill>
              </a:rPr>
            </a:br>
            <a:r>
              <a:rPr lang="uk-UA" sz="1800" dirty="0">
                <a:solidFill>
                  <a:schemeClr val="accent4">
                    <a:lumMod val="75000"/>
                  </a:schemeClr>
                </a:solidFill>
              </a:rPr>
              <a:t>на__ семестр 20__-20__ н. р.</a:t>
            </a:r>
            <a:endParaRPr lang="ru-RU" sz="1800" dirty="0">
              <a:solidFill>
                <a:schemeClr val="accent4">
                  <a:lumMod val="75000"/>
                </a:schemeClr>
              </a:solidFill>
            </a:endParaRPr>
          </a:p>
        </p:txBody>
      </p:sp>
      <p:graphicFrame>
        <p:nvGraphicFramePr>
          <p:cNvPr id="5" name="Group 949"/>
          <p:cNvGraphicFramePr>
            <a:graphicFrameLocks noGrp="1"/>
          </p:cNvGraphicFramePr>
          <p:nvPr>
            <p:ph idx="1"/>
          </p:nvPr>
        </p:nvGraphicFramePr>
        <p:xfrm>
          <a:off x="2282825" y="1333500"/>
          <a:ext cx="7772400" cy="5111750"/>
        </p:xfrm>
        <a:graphic>
          <a:graphicData uri="http://schemas.openxmlformats.org/drawingml/2006/table">
            <a:tbl>
              <a:tblPr/>
              <a:tblGrid>
                <a:gridCol w="808037"/>
                <a:gridCol w="866775"/>
                <a:gridCol w="3754438"/>
                <a:gridCol w="1023937"/>
                <a:gridCol w="1319213"/>
              </a:tblGrid>
              <a:tr h="6476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Дата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проведе-ння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Місце </a:t>
                      </a:r>
                      <a:r>
                        <a:rPr kumimoji="0" lang="uk-UA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проведен-ня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заходу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Зміст заходу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Кількість учасників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Відповідальні за організацію</a:t>
                      </a:r>
                      <a:endParaRPr kumimoji="0" lang="uk-UA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Культурно-масова робота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74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Спортивно-масова робота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539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Пропаганда здорового способу життя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Профілактика девіантної поведінки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5. 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Виховна робота в гуртожитках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uk-U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6. Волонтерська та</a:t>
                      </a:r>
                      <a:r>
                        <a:rPr kumimoji="0" lang="ru-R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uk-UA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організаційна робота</a:t>
                      </a:r>
                      <a:endParaRPr kumimoji="0" lang="uk-UA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7. 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Розвиток студентського самоврядування та лідерських якостей студентів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Профорієнтаційна робота </a:t>
                      </a:r>
                      <a:endParaRPr kumimoji="0" lang="uk-UA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85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9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09">
                <a:tc gridSpan="5"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uk-UA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9. Інші види роботи</a:t>
                      </a:r>
                      <a:endParaRPr kumimoji="0" lang="uk-UA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33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Tx/>
                        <a:buFontTx/>
                        <a:buNone/>
                        <a:tabLst/>
                      </a:pPr>
                      <a:endParaRPr kumimoji="0" lang="ru-RU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itchFamily="34" charset="0"/>
                      </a:endParaRPr>
                    </a:p>
                  </a:txBody>
                  <a:tcPr marT="45715" marB="4571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83" name="Text Box 131"/>
          <p:cNvSpPr txBox="1">
            <a:spLocks noChangeArrowheads="1"/>
          </p:cNvSpPr>
          <p:nvPr/>
        </p:nvSpPr>
        <p:spPr bwMode="auto">
          <a:xfrm>
            <a:off x="1944236" y="5445224"/>
            <a:ext cx="4464496" cy="78483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22225">
            <a:solidFill>
              <a:schemeClr val="accent1">
                <a:shade val="50000"/>
              </a:schemeClr>
            </a:solidFill>
            <a:prstDash val="dash"/>
          </a:ln>
          <a:effectLst/>
          <a:ex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200">
                <a:solidFill>
                  <a:srgbClr val="0033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spcBef>
                <a:spcPts val="0"/>
              </a:spcBef>
              <a:defRPr/>
            </a:pPr>
            <a:r>
              <a:rPr lang="ru-RU" dirty="0" err="1"/>
              <a:t>Відвідування</a:t>
            </a:r>
            <a:r>
              <a:rPr lang="ru-RU" dirty="0"/>
              <a:t> </a:t>
            </a:r>
            <a:r>
              <a:rPr lang="ru-RU" dirty="0" err="1"/>
              <a:t>виставки</a:t>
            </a:r>
            <a:r>
              <a:rPr lang="ru-RU" dirty="0"/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ru-RU" dirty="0" smtClean="0"/>
              <a:t>Агро-2018.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963" y="61913"/>
            <a:ext cx="7772400" cy="990600"/>
          </a:xfrm>
        </p:spPr>
        <p:txBody>
          <a:bodyPr/>
          <a:lstStyle/>
          <a:p>
            <a:pPr algn="ctr"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1. Культурно-масова робота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1944236" y="1576040"/>
            <a:ext cx="4464496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22225">
            <a:solidFill>
              <a:schemeClr val="accent1">
                <a:shade val="50000"/>
              </a:schemeClr>
            </a:solidFill>
            <a:prstDash val="dash"/>
          </a:ln>
          <a:effec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200">
                <a:solidFill>
                  <a:srgbClr val="0033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/>
              <a:t>Виховна година на тему «Ми матір називаємо святою». </a:t>
            </a:r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5445400" y="3645024"/>
            <a:ext cx="4968552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22225">
            <a:solidFill>
              <a:schemeClr val="accent1">
                <a:shade val="50000"/>
              </a:schemeClr>
            </a:solidFill>
            <a:prstDash val="dash"/>
          </a:ln>
          <a:effectLst/>
          <a:ex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200">
                <a:solidFill>
                  <a:srgbClr val="0033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/>
              <a:t>Конкурс стінгазет на тему «СНІД – це стосується кожного».</a:t>
            </a:r>
          </a:p>
        </p:txBody>
      </p:sp>
      <p:pic>
        <p:nvPicPr>
          <p:cNvPr id="276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908050"/>
            <a:ext cx="1549400" cy="212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284538"/>
            <a:ext cx="23352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6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4957763"/>
            <a:ext cx="2324100" cy="155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680" name="Text Box 128"/>
          <p:cNvSpPr txBox="1">
            <a:spLocks noChangeArrowheads="1"/>
          </p:cNvSpPr>
          <p:nvPr/>
        </p:nvSpPr>
        <p:spPr bwMode="auto">
          <a:xfrm>
            <a:off x="5442892" y="1556792"/>
            <a:ext cx="4966672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22225">
            <a:solidFill>
              <a:schemeClr val="accent1">
                <a:shade val="50000"/>
              </a:schemeClr>
            </a:solidFill>
            <a:prstDash val="dash"/>
          </a:ln>
          <a:effectLst/>
          <a:ex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ts val="0"/>
              </a:spcBef>
              <a:defRPr sz="2200">
                <a:solidFill>
                  <a:srgbClr val="0033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/>
              <a:t>Виховна година на тему «Дякуємо за перемогу </a:t>
            </a:r>
            <a:r>
              <a:rPr lang="uk-UA" dirty="0" err="1"/>
              <a:t>Перемогу</a:t>
            </a:r>
            <a:r>
              <a:rPr lang="uk-UA" dirty="0"/>
              <a:t>».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9963" y="44450"/>
            <a:ext cx="7772400" cy="990600"/>
          </a:xfrm>
        </p:spPr>
        <p:txBody>
          <a:bodyPr/>
          <a:lstStyle/>
          <a:p>
            <a:pPr algn="ctr"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1. Культурно-масова робота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 Box 128"/>
          <p:cNvSpPr txBox="1">
            <a:spLocks noChangeArrowheads="1"/>
          </p:cNvSpPr>
          <p:nvPr/>
        </p:nvSpPr>
        <p:spPr bwMode="auto">
          <a:xfrm>
            <a:off x="1917948" y="3645024"/>
            <a:ext cx="4401264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22225">
            <a:solidFill>
              <a:schemeClr val="accent1">
                <a:shade val="50000"/>
              </a:schemeClr>
            </a:solidFill>
            <a:prstDash val="dash"/>
          </a:ln>
          <a:effectLst/>
          <a:ex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ts val="0"/>
              </a:spcBef>
              <a:defRPr sz="2200">
                <a:solidFill>
                  <a:srgbClr val="0033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/>
              <a:t>Підготовка свята української писанки.</a:t>
            </a:r>
          </a:p>
        </p:txBody>
      </p:sp>
      <p:sp>
        <p:nvSpPr>
          <p:cNvPr id="11" name="Text Box 128"/>
          <p:cNvSpPr txBox="1">
            <a:spLocks noChangeArrowheads="1"/>
          </p:cNvSpPr>
          <p:nvPr/>
        </p:nvSpPr>
        <p:spPr bwMode="auto">
          <a:xfrm>
            <a:off x="5442892" y="5301208"/>
            <a:ext cx="4966672" cy="792088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48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22225">
            <a:solidFill>
              <a:schemeClr val="accent1">
                <a:shade val="50000"/>
              </a:schemeClr>
            </a:solidFill>
            <a:prstDash val="dash"/>
          </a:ln>
          <a:effectLst/>
          <a:ex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ts val="0"/>
              </a:spcBef>
              <a:defRPr sz="2200">
                <a:solidFill>
                  <a:srgbClr val="0033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/>
              <a:t>Обговорення документального фільму «11 година».</a:t>
            </a:r>
          </a:p>
        </p:txBody>
      </p:sp>
      <p:pic>
        <p:nvPicPr>
          <p:cNvPr id="2868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3963" y="981075"/>
            <a:ext cx="2232025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838" y="3014663"/>
            <a:ext cx="2136775" cy="171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6075" y="4792663"/>
            <a:ext cx="1336675" cy="180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25" y="188913"/>
            <a:ext cx="7772400" cy="715962"/>
          </a:xfrm>
        </p:spPr>
        <p:txBody>
          <a:bodyPr/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2.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Спортивно-масова робота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90725" y="1355725"/>
            <a:ext cx="3433763" cy="1655763"/>
          </a:xfrm>
          <a:prstGeom prst="round2DiagRect">
            <a:avLst/>
          </a:prstGeom>
          <a:solidFill>
            <a:srgbClr val="9BFF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</a:rPr>
              <a:t>Організація студентів для участі </a:t>
            </a:r>
            <a:r>
              <a:rPr lang="uk-UA" sz="2000" dirty="0">
                <a:solidFill>
                  <a:srgbClr val="002060"/>
                </a:solidFill>
              </a:rPr>
              <a:t>в </a:t>
            </a:r>
            <a:r>
              <a:rPr lang="uk-UA" sz="2000" dirty="0">
                <a:solidFill>
                  <a:srgbClr val="002060"/>
                </a:solidFill>
              </a:rPr>
              <a:t>спартакіаді  </a:t>
            </a:r>
            <a:r>
              <a:rPr lang="uk-UA" sz="2000" dirty="0" err="1">
                <a:solidFill>
                  <a:srgbClr val="002060"/>
                </a:solidFill>
              </a:rPr>
              <a:t>НУБіП</a:t>
            </a:r>
            <a:r>
              <a:rPr lang="uk-UA" sz="2000" dirty="0">
                <a:solidFill>
                  <a:srgbClr val="002060"/>
                </a:solidFill>
              </a:rPr>
              <a:t> України.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6835775" y="4941888"/>
            <a:ext cx="3435350" cy="1582737"/>
          </a:xfrm>
          <a:prstGeom prst="round2DiagRect">
            <a:avLst/>
          </a:prstGeom>
          <a:solidFill>
            <a:srgbClr val="9BFFE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</a:rPr>
              <a:t>Організація студентів для участі у спартакіаді серед студентів, які мешкають у гуртожитках.</a:t>
            </a:r>
            <a:endParaRPr lang="ru-RU" sz="2000" dirty="0">
              <a:solidFill>
                <a:srgbClr val="002060"/>
              </a:solidFill>
            </a:endParaRP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00" y="4292600"/>
            <a:ext cx="2808288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5988" y="2820988"/>
            <a:ext cx="2808287" cy="2109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4275" y="1062038"/>
            <a:ext cx="2724150" cy="206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3238" y="44450"/>
            <a:ext cx="8353425" cy="1081088"/>
          </a:xfrm>
        </p:spPr>
        <p:txBody>
          <a:bodyPr>
            <a:normAutofit/>
          </a:bodyPr>
          <a:lstStyle/>
          <a:p>
            <a:pPr marL="457200" indent="-457200"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3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. Пропаганда здорового </a:t>
            </a:r>
            <a:br>
              <a:rPr lang="uk-UA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способу життя</a:t>
            </a:r>
          </a:p>
        </p:txBody>
      </p:sp>
      <p:sp>
        <p:nvSpPr>
          <p:cNvPr id="3" name="Горизонтальный свиток 2"/>
          <p:cNvSpPr/>
          <p:nvPr/>
        </p:nvSpPr>
        <p:spPr>
          <a:xfrm>
            <a:off x="4581525" y="1196975"/>
            <a:ext cx="5473700" cy="792163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DEF5FA"/>
              </a:gs>
            </a:gsLst>
            <a:lin ang="5400000" scaled="0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Бесіда, присвячена організації медичного огляду студентів.</a:t>
            </a:r>
          </a:p>
        </p:txBody>
      </p:sp>
      <p:sp>
        <p:nvSpPr>
          <p:cNvPr id="4" name="Горизонтальный свиток 3"/>
          <p:cNvSpPr/>
          <p:nvPr/>
        </p:nvSpPr>
        <p:spPr>
          <a:xfrm>
            <a:off x="4581525" y="2141538"/>
            <a:ext cx="5473700" cy="7921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DEF5FA"/>
              </a:gs>
            </a:gsLst>
            <a:lin ang="5400000" scaled="0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Виховна година «Скажемо палінню – прощавай».</a:t>
            </a: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1846263" y="5986463"/>
            <a:ext cx="5472112" cy="7921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DEF5FA"/>
              </a:gs>
            </a:gsLst>
            <a:lin ang="5400000" scaled="0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Виховна година на тему «Вдумайся та зроби свій вибір на користь здоров’я».</a:t>
            </a:r>
            <a:endParaRPr lang="ru-RU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4581525" y="3141663"/>
            <a:ext cx="5473700" cy="7921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DEF5FA"/>
              </a:gs>
            </a:gsLst>
            <a:lin ang="5400000" scaled="0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Бесіда на тему інфекційних захворювань та їх запобігання.</a:t>
            </a:r>
            <a:endParaRPr lang="ru-RU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1846263" y="4149725"/>
            <a:ext cx="5472112" cy="792163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DEF5FA"/>
              </a:gs>
            </a:gsLst>
            <a:lin ang="5400000" scaled="0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Бесіда на тему «Ми обираємо здоровий спосіб життя».</a:t>
            </a:r>
            <a:endParaRPr lang="ru-RU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1846263" y="5084763"/>
            <a:ext cx="5472112" cy="7921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DEF5FA"/>
              </a:gs>
            </a:gsLst>
            <a:lin ang="5400000" scaled="0"/>
          </a:gra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Перегляд й обговорення фільму</a:t>
            </a:r>
          </a:p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В. </a:t>
            </a:r>
            <a:r>
              <a:rPr lang="uk-UA" sz="2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Жданова</a:t>
            </a: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про шкідливість алкоголю.</a:t>
            </a:r>
          </a:p>
        </p:txBody>
      </p:sp>
      <p:pic>
        <p:nvPicPr>
          <p:cNvPr id="3072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375" y="4471988"/>
            <a:ext cx="2444750" cy="1836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700213"/>
            <a:ext cx="2347912" cy="154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25" y="404813"/>
            <a:ext cx="7772400" cy="715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4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. Профілактика девіантної поведінки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Rectangle 29"/>
          <p:cNvSpPr>
            <a:spLocks noChangeArrowheads="1"/>
          </p:cNvSpPr>
          <p:nvPr/>
        </p:nvSpPr>
        <p:spPr bwMode="auto">
          <a:xfrm>
            <a:off x="1995488" y="1484313"/>
            <a:ext cx="7993062" cy="1406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22225">
            <a:solidFill>
              <a:schemeClr val="accent1"/>
            </a:solidFill>
            <a:prstDash val="dash"/>
          </a:ln>
          <a:effectLst/>
        </p:spPr>
        <p:txBody>
          <a:bodyPr/>
          <a:lstStyle/>
          <a:p>
            <a:pPr algn="ctr" eaLnBrk="1" hangingPunct="1">
              <a:lnSpc>
                <a:spcPct val="150000"/>
              </a:lnSpc>
              <a:spcBef>
                <a:spcPct val="20000"/>
              </a:spcBef>
              <a:buClr>
                <a:schemeClr val="accent1"/>
              </a:buClr>
              <a:defRPr/>
            </a:pPr>
            <a:r>
              <a:rPr lang="uk-UA" b="1" dirty="0">
                <a:solidFill>
                  <a:srgbClr val="002060"/>
                </a:solidFill>
                <a:latin typeface="Tahoma" pitchFamily="34" charset="0"/>
              </a:rPr>
              <a:t>Девіантна поведінка — </a:t>
            </a:r>
            <a:r>
              <a:rPr lang="uk-UA" dirty="0">
                <a:solidFill>
                  <a:srgbClr val="002060"/>
                </a:solidFill>
                <a:latin typeface="Tahoma" pitchFamily="34" charset="0"/>
              </a:rPr>
              <a:t>вчинок, дії людини, що не відповідають офіційно встановленим чи фактично сформованим у даному суспільстві нормам (стандартам, шаблонам). 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241550" y="3068638"/>
            <a:ext cx="3997325" cy="3313112"/>
          </a:xfrm>
          <a:prstGeom prst="round2DiagRect">
            <a:avLst/>
          </a:prstGeom>
          <a:solidFill>
            <a:srgbClr val="FFFFCC"/>
          </a:solidFill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4638" indent="-274638" eaLnBrk="1" hangingPunct="1">
              <a:buFont typeface="Wingdings" pitchFamily="2" charset="2"/>
              <a:buChar char="ü"/>
              <a:defRPr/>
            </a:pPr>
            <a:r>
              <a:rPr lang="uk-UA" dirty="0">
                <a:solidFill>
                  <a:srgbClr val="006600"/>
                </a:solidFill>
              </a:rPr>
              <a:t>Бесіда на тему «Проблеми моральних цінностей сучасної молодої людини”.</a:t>
            </a:r>
          </a:p>
          <a:p>
            <a:pPr marL="274638" indent="-274638" eaLnBrk="1" hangingPunct="1">
              <a:buFont typeface="Wingdings" pitchFamily="2" charset="2"/>
              <a:buChar char="ü"/>
              <a:defRPr/>
            </a:pPr>
            <a:r>
              <a:rPr lang="uk-UA" dirty="0">
                <a:solidFill>
                  <a:srgbClr val="006600"/>
                </a:solidFill>
              </a:rPr>
              <a:t>Бесіда на тему «Конфлікти та способи їх усунення».</a:t>
            </a:r>
          </a:p>
          <a:p>
            <a:pPr marL="274638" indent="-274638" eaLnBrk="1" hangingPunct="1">
              <a:buFont typeface="Wingdings" pitchFamily="2" charset="2"/>
              <a:buChar char="ü"/>
              <a:defRPr/>
            </a:pPr>
            <a:r>
              <a:rPr lang="uk-UA" dirty="0">
                <a:solidFill>
                  <a:srgbClr val="006600"/>
                </a:solidFill>
              </a:rPr>
              <a:t>Виховна година на тему «Як запобігти суїциду в молодіжному середовищі».</a:t>
            </a:r>
            <a:endParaRPr lang="ru-RU" dirty="0">
              <a:solidFill>
                <a:srgbClr val="006600"/>
              </a:solidFill>
            </a:endParaRPr>
          </a:p>
          <a:p>
            <a:pPr marL="274638" indent="-274638" eaLnBrk="1" hangingPunct="1">
              <a:buFont typeface="Wingdings" pitchFamily="2" charset="2"/>
              <a:buChar char="ü"/>
              <a:defRPr/>
            </a:pPr>
            <a:r>
              <a:rPr lang="uk-UA" dirty="0">
                <a:solidFill>
                  <a:srgbClr val="006600"/>
                </a:solidFill>
              </a:rPr>
              <a:t>Бесіда «Проблеми девіантної поведінки підлітків та молоді».</a:t>
            </a:r>
            <a:endParaRPr lang="ru-RU" dirty="0">
              <a:solidFill>
                <a:srgbClr val="006600"/>
              </a:solidFill>
            </a:endParaRPr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098800"/>
            <a:ext cx="3065463" cy="306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25" y="404813"/>
            <a:ext cx="7772400" cy="71596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5.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Виховна робота в гуртожитках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2206625" y="1412875"/>
            <a:ext cx="3433763" cy="1655763"/>
          </a:xfrm>
          <a:prstGeom prst="round2DiagRect">
            <a:avLst/>
          </a:prstGeom>
          <a:solidFill>
            <a:srgbClr val="FFFFCC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i="1" dirty="0">
                <a:solidFill>
                  <a:srgbClr val="C00000"/>
                </a:solidFill>
              </a:rPr>
              <a:t>Контроль за поселенням та виселенням студентів.</a:t>
            </a: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6454775" y="1412875"/>
            <a:ext cx="3433763" cy="1655763"/>
          </a:xfrm>
          <a:prstGeom prst="round2DiagRect">
            <a:avLst/>
          </a:prstGeom>
          <a:solidFill>
            <a:srgbClr val="FFFFCC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i="1" dirty="0">
                <a:solidFill>
                  <a:srgbClr val="C00000"/>
                </a:solidFill>
              </a:rPr>
              <a:t>Контроль за проживанням студентів.</a:t>
            </a:r>
          </a:p>
        </p:txBody>
      </p:sp>
      <p:sp>
        <p:nvSpPr>
          <p:cNvPr id="5" name="Стрелка вниз 4"/>
          <p:cNvSpPr/>
          <p:nvPr/>
        </p:nvSpPr>
        <p:spPr>
          <a:xfrm>
            <a:off x="5807075" y="2276475"/>
            <a:ext cx="484188" cy="1116013"/>
          </a:xfrm>
          <a:prstGeom prst="downArrow">
            <a:avLst/>
          </a:prstGeom>
          <a:solidFill>
            <a:srgbClr val="FFFFCC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 sz="2000" i="1">
              <a:solidFill>
                <a:srgbClr val="C00000"/>
              </a:solidFill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2206625" y="3500438"/>
            <a:ext cx="7681913" cy="828675"/>
          </a:xfrm>
          <a:prstGeom prst="round2DiagRect">
            <a:avLst/>
          </a:prstGeom>
          <a:solidFill>
            <a:srgbClr val="FFFFCC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</a:rPr>
              <a:t>Бесіда на тему «Культура побуту в студентському гуртожитку».</a:t>
            </a:r>
            <a:endParaRPr lang="uk-UA" sz="2000" i="1" dirty="0">
              <a:solidFill>
                <a:srgbClr val="C00000"/>
              </a:solidFill>
            </a:endParaRPr>
          </a:p>
        </p:txBody>
      </p:sp>
      <p:pic>
        <p:nvPicPr>
          <p:cNvPr id="3277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4538" y="4437063"/>
            <a:ext cx="152400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6625" y="4437063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44465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55895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9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8250" y="5589588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" y="188913"/>
            <a:ext cx="3816350" cy="720725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dirty="0" smtClean="0">
                <a:solidFill>
                  <a:srgbClr val="C00000"/>
                </a:solidFill>
              </a:rPr>
              <a:t>Студентство</a:t>
            </a:r>
            <a:endParaRPr lang="uk-UA" dirty="0">
              <a:solidFill>
                <a:srgbClr val="C00000"/>
              </a:solidFill>
            </a:endParaRPr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4365625" y="228600"/>
            <a:ext cx="7129463" cy="968375"/>
            <a:chOff x="2705" y="1410"/>
            <a:chExt cx="6353" cy="2090"/>
          </a:xfrm>
        </p:grpSpPr>
        <p:grpSp>
          <p:nvGrpSpPr>
            <p:cNvPr id="15384" name="Group 4"/>
            <p:cNvGrpSpPr>
              <a:grpSpLocks/>
            </p:cNvGrpSpPr>
            <p:nvPr/>
          </p:nvGrpSpPr>
          <p:grpSpPr bwMode="auto">
            <a:xfrm>
              <a:off x="3410" y="1410"/>
              <a:ext cx="706" cy="1533"/>
              <a:chOff x="3410" y="1410"/>
              <a:chExt cx="706" cy="1533"/>
            </a:xfrm>
          </p:grpSpPr>
          <p:sp>
            <p:nvSpPr>
              <p:cNvPr id="15433" name="AutoShape 5"/>
              <p:cNvSpPr>
                <a:spLocks noChangeArrowheads="1"/>
              </p:cNvSpPr>
              <p:nvPr/>
            </p:nvSpPr>
            <p:spPr bwMode="auto">
              <a:xfrm>
                <a:off x="3410" y="1410"/>
                <a:ext cx="424" cy="418"/>
              </a:xfrm>
              <a:prstGeom prst="smileyFace">
                <a:avLst>
                  <a:gd name="adj" fmla="val 4653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9pPr>
              </a:lstStyle>
              <a:p>
                <a:pPr eaLnBrk="1" hangingPunct="1"/>
                <a:endParaRPr kumimoji="1" lang="uk-UA" altLang="uk-UA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34" name="Line 6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423" cy="27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35" name="Line 7"/>
              <p:cNvSpPr>
                <a:spLocks noChangeShapeType="1"/>
              </p:cNvSpPr>
              <p:nvPr/>
            </p:nvSpPr>
            <p:spPr bwMode="auto">
              <a:xfrm flipH="1">
                <a:off x="3410" y="1828"/>
                <a:ext cx="329" cy="41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36" name="Line 8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282" cy="1115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37" name="Line 9"/>
              <p:cNvSpPr>
                <a:spLocks noChangeShapeType="1"/>
              </p:cNvSpPr>
              <p:nvPr/>
            </p:nvSpPr>
            <p:spPr bwMode="auto">
              <a:xfrm flipH="1">
                <a:off x="3552" y="2106"/>
                <a:ext cx="141" cy="837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5385" name="Group 10"/>
            <p:cNvGrpSpPr>
              <a:grpSpLocks/>
            </p:cNvGrpSpPr>
            <p:nvPr/>
          </p:nvGrpSpPr>
          <p:grpSpPr bwMode="auto">
            <a:xfrm>
              <a:off x="3975" y="1410"/>
              <a:ext cx="708" cy="1533"/>
              <a:chOff x="3410" y="1410"/>
              <a:chExt cx="706" cy="1533"/>
            </a:xfrm>
          </p:grpSpPr>
          <p:sp>
            <p:nvSpPr>
              <p:cNvPr id="15428" name="AutoShape 11"/>
              <p:cNvSpPr>
                <a:spLocks noChangeArrowheads="1"/>
              </p:cNvSpPr>
              <p:nvPr/>
            </p:nvSpPr>
            <p:spPr bwMode="auto">
              <a:xfrm>
                <a:off x="3410" y="1410"/>
                <a:ext cx="424" cy="418"/>
              </a:xfrm>
              <a:prstGeom prst="smileyFace">
                <a:avLst>
                  <a:gd name="adj" fmla="val 4653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9pPr>
              </a:lstStyle>
              <a:p>
                <a:pPr eaLnBrk="1" hangingPunct="1"/>
                <a:endParaRPr kumimoji="1" lang="uk-UA" altLang="uk-UA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9" name="Line 12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423" cy="27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30" name="Line 13"/>
              <p:cNvSpPr>
                <a:spLocks noChangeShapeType="1"/>
              </p:cNvSpPr>
              <p:nvPr/>
            </p:nvSpPr>
            <p:spPr bwMode="auto">
              <a:xfrm flipH="1">
                <a:off x="3410" y="1828"/>
                <a:ext cx="329" cy="41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31" name="Line 14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282" cy="1115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32" name="Line 15"/>
              <p:cNvSpPr>
                <a:spLocks noChangeShapeType="1"/>
              </p:cNvSpPr>
              <p:nvPr/>
            </p:nvSpPr>
            <p:spPr bwMode="auto">
              <a:xfrm flipH="1">
                <a:off x="3552" y="2106"/>
                <a:ext cx="141" cy="837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5386" name="Group 16"/>
            <p:cNvGrpSpPr>
              <a:grpSpLocks/>
            </p:cNvGrpSpPr>
            <p:nvPr/>
          </p:nvGrpSpPr>
          <p:grpSpPr bwMode="auto">
            <a:xfrm>
              <a:off x="2705" y="1410"/>
              <a:ext cx="706" cy="1533"/>
              <a:chOff x="3410" y="1410"/>
              <a:chExt cx="706" cy="1533"/>
            </a:xfrm>
          </p:grpSpPr>
          <p:sp>
            <p:nvSpPr>
              <p:cNvPr id="15423" name="AutoShape 17"/>
              <p:cNvSpPr>
                <a:spLocks noChangeArrowheads="1"/>
              </p:cNvSpPr>
              <p:nvPr/>
            </p:nvSpPr>
            <p:spPr bwMode="auto">
              <a:xfrm>
                <a:off x="3410" y="1410"/>
                <a:ext cx="424" cy="418"/>
              </a:xfrm>
              <a:prstGeom prst="smileyFace">
                <a:avLst>
                  <a:gd name="adj" fmla="val 4653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9pPr>
              </a:lstStyle>
              <a:p>
                <a:pPr eaLnBrk="1" hangingPunct="1"/>
                <a:endParaRPr kumimoji="1" lang="uk-UA" altLang="uk-UA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24" name="Line 18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423" cy="27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25" name="Line 19"/>
              <p:cNvSpPr>
                <a:spLocks noChangeShapeType="1"/>
              </p:cNvSpPr>
              <p:nvPr/>
            </p:nvSpPr>
            <p:spPr bwMode="auto">
              <a:xfrm flipH="1">
                <a:off x="3410" y="1828"/>
                <a:ext cx="329" cy="41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26" name="Line 20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282" cy="1115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27" name="Line 21"/>
              <p:cNvSpPr>
                <a:spLocks noChangeShapeType="1"/>
              </p:cNvSpPr>
              <p:nvPr/>
            </p:nvSpPr>
            <p:spPr bwMode="auto">
              <a:xfrm flipH="1">
                <a:off x="3552" y="2106"/>
                <a:ext cx="141" cy="837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5387" name="Group 22"/>
            <p:cNvGrpSpPr>
              <a:grpSpLocks/>
            </p:cNvGrpSpPr>
            <p:nvPr/>
          </p:nvGrpSpPr>
          <p:grpSpPr bwMode="auto">
            <a:xfrm>
              <a:off x="8352" y="1549"/>
              <a:ext cx="706" cy="1534"/>
              <a:chOff x="3410" y="1410"/>
              <a:chExt cx="706" cy="1533"/>
            </a:xfrm>
          </p:grpSpPr>
          <p:sp>
            <p:nvSpPr>
              <p:cNvPr id="15418" name="AutoShape 23"/>
              <p:cNvSpPr>
                <a:spLocks noChangeArrowheads="1"/>
              </p:cNvSpPr>
              <p:nvPr/>
            </p:nvSpPr>
            <p:spPr bwMode="auto">
              <a:xfrm>
                <a:off x="3410" y="1410"/>
                <a:ext cx="424" cy="418"/>
              </a:xfrm>
              <a:prstGeom prst="smileyFace">
                <a:avLst>
                  <a:gd name="adj" fmla="val 4653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9pPr>
              </a:lstStyle>
              <a:p>
                <a:pPr eaLnBrk="1" hangingPunct="1"/>
                <a:endParaRPr kumimoji="1" lang="uk-UA" altLang="uk-UA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9" name="Line 24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423" cy="27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20" name="Line 25"/>
              <p:cNvSpPr>
                <a:spLocks noChangeShapeType="1"/>
              </p:cNvSpPr>
              <p:nvPr/>
            </p:nvSpPr>
            <p:spPr bwMode="auto">
              <a:xfrm flipH="1">
                <a:off x="3410" y="1828"/>
                <a:ext cx="329" cy="41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21" name="Line 26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282" cy="1115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22" name="Line 27"/>
              <p:cNvSpPr>
                <a:spLocks noChangeShapeType="1"/>
              </p:cNvSpPr>
              <p:nvPr/>
            </p:nvSpPr>
            <p:spPr bwMode="auto">
              <a:xfrm flipH="1">
                <a:off x="3552" y="2106"/>
                <a:ext cx="141" cy="837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5388" name="Group 28"/>
            <p:cNvGrpSpPr>
              <a:grpSpLocks/>
            </p:cNvGrpSpPr>
            <p:nvPr/>
          </p:nvGrpSpPr>
          <p:grpSpPr bwMode="auto">
            <a:xfrm>
              <a:off x="7787" y="1549"/>
              <a:ext cx="706" cy="1535"/>
              <a:chOff x="3410" y="1410"/>
              <a:chExt cx="706" cy="1533"/>
            </a:xfrm>
          </p:grpSpPr>
          <p:sp>
            <p:nvSpPr>
              <p:cNvPr id="15413" name="AutoShape 29"/>
              <p:cNvSpPr>
                <a:spLocks noChangeArrowheads="1"/>
              </p:cNvSpPr>
              <p:nvPr/>
            </p:nvSpPr>
            <p:spPr bwMode="auto">
              <a:xfrm>
                <a:off x="3410" y="1410"/>
                <a:ext cx="424" cy="418"/>
              </a:xfrm>
              <a:prstGeom prst="smileyFace">
                <a:avLst>
                  <a:gd name="adj" fmla="val 4653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9pPr>
              </a:lstStyle>
              <a:p>
                <a:pPr eaLnBrk="1" hangingPunct="1"/>
                <a:endParaRPr kumimoji="1" lang="uk-UA" altLang="uk-UA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14" name="Line 30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423" cy="27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15" name="Line 31"/>
              <p:cNvSpPr>
                <a:spLocks noChangeShapeType="1"/>
              </p:cNvSpPr>
              <p:nvPr/>
            </p:nvSpPr>
            <p:spPr bwMode="auto">
              <a:xfrm flipH="1">
                <a:off x="3410" y="1828"/>
                <a:ext cx="329" cy="41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16" name="Line 32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282" cy="1115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17" name="Line 33"/>
              <p:cNvSpPr>
                <a:spLocks noChangeShapeType="1"/>
              </p:cNvSpPr>
              <p:nvPr/>
            </p:nvSpPr>
            <p:spPr bwMode="auto">
              <a:xfrm flipH="1">
                <a:off x="3552" y="2106"/>
                <a:ext cx="141" cy="837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5389" name="Group 34"/>
            <p:cNvGrpSpPr>
              <a:grpSpLocks/>
            </p:cNvGrpSpPr>
            <p:nvPr/>
          </p:nvGrpSpPr>
          <p:grpSpPr bwMode="auto">
            <a:xfrm>
              <a:off x="6940" y="1549"/>
              <a:ext cx="707" cy="1533"/>
              <a:chOff x="3410" y="1410"/>
              <a:chExt cx="706" cy="1533"/>
            </a:xfrm>
          </p:grpSpPr>
          <p:sp>
            <p:nvSpPr>
              <p:cNvPr id="15408" name="AutoShape 35"/>
              <p:cNvSpPr>
                <a:spLocks noChangeArrowheads="1"/>
              </p:cNvSpPr>
              <p:nvPr/>
            </p:nvSpPr>
            <p:spPr bwMode="auto">
              <a:xfrm>
                <a:off x="3410" y="1410"/>
                <a:ext cx="424" cy="418"/>
              </a:xfrm>
              <a:prstGeom prst="smileyFace">
                <a:avLst>
                  <a:gd name="adj" fmla="val 4653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9pPr>
              </a:lstStyle>
              <a:p>
                <a:pPr eaLnBrk="1" hangingPunct="1"/>
                <a:endParaRPr kumimoji="1" lang="uk-UA" altLang="uk-UA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9" name="Line 36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423" cy="27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10" name="Line 37"/>
              <p:cNvSpPr>
                <a:spLocks noChangeShapeType="1"/>
              </p:cNvSpPr>
              <p:nvPr/>
            </p:nvSpPr>
            <p:spPr bwMode="auto">
              <a:xfrm flipH="1">
                <a:off x="3410" y="1828"/>
                <a:ext cx="329" cy="41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11" name="Line 38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282" cy="1115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12" name="Line 39"/>
              <p:cNvSpPr>
                <a:spLocks noChangeShapeType="1"/>
              </p:cNvSpPr>
              <p:nvPr/>
            </p:nvSpPr>
            <p:spPr bwMode="auto">
              <a:xfrm flipH="1">
                <a:off x="3552" y="2106"/>
                <a:ext cx="141" cy="837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5390" name="Group 40"/>
            <p:cNvGrpSpPr>
              <a:grpSpLocks/>
            </p:cNvGrpSpPr>
            <p:nvPr/>
          </p:nvGrpSpPr>
          <p:grpSpPr bwMode="auto">
            <a:xfrm>
              <a:off x="4540" y="1688"/>
              <a:ext cx="707" cy="1533"/>
              <a:chOff x="3410" y="1410"/>
              <a:chExt cx="706" cy="1533"/>
            </a:xfrm>
          </p:grpSpPr>
          <p:sp>
            <p:nvSpPr>
              <p:cNvPr id="15403" name="AutoShape 41"/>
              <p:cNvSpPr>
                <a:spLocks noChangeArrowheads="1"/>
              </p:cNvSpPr>
              <p:nvPr/>
            </p:nvSpPr>
            <p:spPr bwMode="auto">
              <a:xfrm>
                <a:off x="3410" y="1410"/>
                <a:ext cx="424" cy="418"/>
              </a:xfrm>
              <a:prstGeom prst="smileyFace">
                <a:avLst>
                  <a:gd name="adj" fmla="val 4653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9pPr>
              </a:lstStyle>
              <a:p>
                <a:pPr eaLnBrk="1" hangingPunct="1"/>
                <a:endParaRPr kumimoji="1" lang="uk-UA" altLang="uk-UA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404" name="Line 42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423" cy="27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5" name="Line 43"/>
              <p:cNvSpPr>
                <a:spLocks noChangeShapeType="1"/>
              </p:cNvSpPr>
              <p:nvPr/>
            </p:nvSpPr>
            <p:spPr bwMode="auto">
              <a:xfrm flipH="1">
                <a:off x="3410" y="1828"/>
                <a:ext cx="329" cy="41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6" name="Line 44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282" cy="1115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7" name="Line 45"/>
              <p:cNvSpPr>
                <a:spLocks noChangeShapeType="1"/>
              </p:cNvSpPr>
              <p:nvPr/>
            </p:nvSpPr>
            <p:spPr bwMode="auto">
              <a:xfrm flipH="1">
                <a:off x="3552" y="2106"/>
                <a:ext cx="141" cy="837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5391" name="Group 46"/>
            <p:cNvGrpSpPr>
              <a:grpSpLocks/>
            </p:cNvGrpSpPr>
            <p:nvPr/>
          </p:nvGrpSpPr>
          <p:grpSpPr bwMode="auto">
            <a:xfrm>
              <a:off x="6234" y="1828"/>
              <a:ext cx="707" cy="1533"/>
              <a:chOff x="3410" y="1410"/>
              <a:chExt cx="706" cy="1533"/>
            </a:xfrm>
          </p:grpSpPr>
          <p:sp>
            <p:nvSpPr>
              <p:cNvPr id="15398" name="AutoShape 47"/>
              <p:cNvSpPr>
                <a:spLocks noChangeArrowheads="1"/>
              </p:cNvSpPr>
              <p:nvPr/>
            </p:nvSpPr>
            <p:spPr bwMode="auto">
              <a:xfrm>
                <a:off x="3410" y="1410"/>
                <a:ext cx="424" cy="418"/>
              </a:xfrm>
              <a:prstGeom prst="smileyFace">
                <a:avLst>
                  <a:gd name="adj" fmla="val 4653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9pPr>
              </a:lstStyle>
              <a:p>
                <a:pPr eaLnBrk="1" hangingPunct="1"/>
                <a:endParaRPr kumimoji="1" lang="uk-UA" altLang="uk-UA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9" name="Line 48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423" cy="27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0" name="Line 49"/>
              <p:cNvSpPr>
                <a:spLocks noChangeShapeType="1"/>
              </p:cNvSpPr>
              <p:nvPr/>
            </p:nvSpPr>
            <p:spPr bwMode="auto">
              <a:xfrm flipH="1">
                <a:off x="3410" y="1828"/>
                <a:ext cx="329" cy="41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1" name="Line 50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282" cy="1115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402" name="Line 51"/>
              <p:cNvSpPr>
                <a:spLocks noChangeShapeType="1"/>
              </p:cNvSpPr>
              <p:nvPr/>
            </p:nvSpPr>
            <p:spPr bwMode="auto">
              <a:xfrm flipH="1">
                <a:off x="3552" y="2106"/>
                <a:ext cx="141" cy="837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  <p:grpSp>
          <p:nvGrpSpPr>
            <p:cNvPr id="15392" name="Group 52"/>
            <p:cNvGrpSpPr>
              <a:grpSpLocks/>
            </p:cNvGrpSpPr>
            <p:nvPr/>
          </p:nvGrpSpPr>
          <p:grpSpPr bwMode="auto">
            <a:xfrm>
              <a:off x="5105" y="1967"/>
              <a:ext cx="707" cy="1533"/>
              <a:chOff x="3410" y="1410"/>
              <a:chExt cx="706" cy="1533"/>
            </a:xfrm>
          </p:grpSpPr>
          <p:sp>
            <p:nvSpPr>
              <p:cNvPr id="15393" name="AutoShape 53"/>
              <p:cNvSpPr>
                <a:spLocks noChangeArrowheads="1"/>
              </p:cNvSpPr>
              <p:nvPr/>
            </p:nvSpPr>
            <p:spPr bwMode="auto">
              <a:xfrm>
                <a:off x="3410" y="1410"/>
                <a:ext cx="424" cy="418"/>
              </a:xfrm>
              <a:prstGeom prst="smileyFace">
                <a:avLst>
                  <a:gd name="adj" fmla="val 4653"/>
                </a:avLst>
              </a:prstGeom>
              <a:solidFill>
                <a:srgbClr val="3366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Euphemia" panose="020B0503040102020104" pitchFamily="34" charset="0"/>
                  </a:defRPr>
                </a:lvl9pPr>
              </a:lstStyle>
              <a:p>
                <a:pPr eaLnBrk="1" hangingPunct="1"/>
                <a:endParaRPr kumimoji="1" lang="uk-UA" altLang="uk-UA" sz="3200">
                  <a:latin typeface="Times New Roman" panose="02020603050405020304" pitchFamily="18" charset="0"/>
                </a:endParaRPr>
              </a:p>
            </p:txBody>
          </p:sp>
          <p:sp>
            <p:nvSpPr>
              <p:cNvPr id="15394" name="Line 54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423" cy="27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5" name="Line 55"/>
              <p:cNvSpPr>
                <a:spLocks noChangeShapeType="1"/>
              </p:cNvSpPr>
              <p:nvPr/>
            </p:nvSpPr>
            <p:spPr bwMode="auto">
              <a:xfrm flipH="1">
                <a:off x="3410" y="1828"/>
                <a:ext cx="329" cy="418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6" name="Line 56"/>
              <p:cNvSpPr>
                <a:spLocks noChangeShapeType="1"/>
              </p:cNvSpPr>
              <p:nvPr/>
            </p:nvSpPr>
            <p:spPr bwMode="auto">
              <a:xfrm>
                <a:off x="3693" y="1828"/>
                <a:ext cx="282" cy="1115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  <p:sp>
            <p:nvSpPr>
              <p:cNvPr id="15397" name="Line 57"/>
              <p:cNvSpPr>
                <a:spLocks noChangeShapeType="1"/>
              </p:cNvSpPr>
              <p:nvPr/>
            </p:nvSpPr>
            <p:spPr bwMode="auto">
              <a:xfrm flipH="1">
                <a:off x="3552" y="2106"/>
                <a:ext cx="141" cy="837"/>
              </a:xfrm>
              <a:prstGeom prst="line">
                <a:avLst/>
              </a:prstGeom>
              <a:noFill/>
              <a:ln w="76200">
                <a:solidFill>
                  <a:srgbClr val="3366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uk-UA"/>
              </a:p>
            </p:txBody>
          </p:sp>
        </p:grpSp>
      </p:grpSp>
      <p:grpSp>
        <p:nvGrpSpPr>
          <p:cNvPr id="15364" name="Group 58"/>
          <p:cNvGrpSpPr>
            <a:grpSpLocks/>
          </p:cNvGrpSpPr>
          <p:nvPr/>
        </p:nvGrpSpPr>
        <p:grpSpPr bwMode="auto">
          <a:xfrm>
            <a:off x="7699375" y="544513"/>
            <a:ext cx="828675" cy="788987"/>
            <a:chOff x="3410" y="1410"/>
            <a:chExt cx="706" cy="1533"/>
          </a:xfrm>
        </p:grpSpPr>
        <p:sp>
          <p:nvSpPr>
            <p:cNvPr id="15379" name="AutoShape 59"/>
            <p:cNvSpPr>
              <a:spLocks noChangeArrowheads="1"/>
            </p:cNvSpPr>
            <p:nvPr/>
          </p:nvSpPr>
          <p:spPr bwMode="auto">
            <a:xfrm>
              <a:off x="3410" y="1410"/>
              <a:ext cx="424" cy="418"/>
            </a:xfrm>
            <a:prstGeom prst="smileyFace">
              <a:avLst>
                <a:gd name="adj" fmla="val 4653"/>
              </a:avLst>
            </a:prstGeom>
            <a:solidFill>
              <a:srgbClr val="FF0000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Euphemia" panose="020B05030401020201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Euphemia" panose="020B05030401020201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Euphemia" panose="020B05030401020201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Euphemia" panose="020B05030401020201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Euphemia" panose="020B05030401020201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uphemia" panose="020B05030401020201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uphemia" panose="020B05030401020201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uphemia" panose="020B05030401020201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Euphemia" panose="020B0503040102020104" pitchFamily="34" charset="0"/>
                </a:defRPr>
              </a:lvl9pPr>
            </a:lstStyle>
            <a:p>
              <a:pPr eaLnBrk="1" hangingPunct="1"/>
              <a:endParaRPr kumimoji="1" lang="uk-UA" altLang="uk-UA" sz="3200">
                <a:latin typeface="Times New Roman" panose="02020603050405020304" pitchFamily="18" charset="0"/>
              </a:endParaRPr>
            </a:p>
          </p:txBody>
        </p:sp>
        <p:sp>
          <p:nvSpPr>
            <p:cNvPr id="15380" name="Line 60"/>
            <p:cNvSpPr>
              <a:spLocks noChangeShapeType="1"/>
            </p:cNvSpPr>
            <p:nvPr/>
          </p:nvSpPr>
          <p:spPr bwMode="auto">
            <a:xfrm>
              <a:off x="3693" y="1828"/>
              <a:ext cx="423" cy="27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1" name="Line 61"/>
            <p:cNvSpPr>
              <a:spLocks noChangeShapeType="1"/>
            </p:cNvSpPr>
            <p:nvPr/>
          </p:nvSpPr>
          <p:spPr bwMode="auto">
            <a:xfrm flipH="1">
              <a:off x="3410" y="1828"/>
              <a:ext cx="329" cy="418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2" name="Line 62"/>
            <p:cNvSpPr>
              <a:spLocks noChangeShapeType="1"/>
            </p:cNvSpPr>
            <p:nvPr/>
          </p:nvSpPr>
          <p:spPr bwMode="auto">
            <a:xfrm>
              <a:off x="3693" y="1828"/>
              <a:ext cx="282" cy="1115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  <p:sp>
          <p:nvSpPr>
            <p:cNvPr id="15383" name="Line 63"/>
            <p:cNvSpPr>
              <a:spLocks noChangeShapeType="1"/>
            </p:cNvSpPr>
            <p:nvPr/>
          </p:nvSpPr>
          <p:spPr bwMode="auto">
            <a:xfrm flipH="1">
              <a:off x="3552" y="2106"/>
              <a:ext cx="141" cy="837"/>
            </a:xfrm>
            <a:prstGeom prst="lin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uk-UA"/>
            </a:p>
          </p:txBody>
        </p:sp>
      </p:grpSp>
      <p:sp>
        <p:nvSpPr>
          <p:cNvPr id="65" name="Rectangle 64"/>
          <p:cNvSpPr txBox="1">
            <a:spLocks noChangeArrowheads="1"/>
          </p:cNvSpPr>
          <p:nvPr/>
        </p:nvSpPr>
        <p:spPr bwMode="auto">
          <a:xfrm>
            <a:off x="134938" y="908050"/>
            <a:ext cx="4895850" cy="485775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0" indent="0" algn="l" rtl="0" eaLnBrk="0" fontAlgn="base" hangingPunct="0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Font typeface="Euphemia" panose="020B05030401020201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ts val="600"/>
              </a:spcBef>
              <a:buFont typeface="Euphemia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hangingPunct="1">
              <a:defRPr/>
            </a:pPr>
            <a:r>
              <a:rPr lang="uk-UA" altLang="uk-UA" sz="2200" dirty="0" smtClean="0">
                <a:solidFill>
                  <a:schemeClr val="accent6">
                    <a:lumMod val="75000"/>
                  </a:schemeClr>
                </a:solidFill>
              </a:rPr>
              <a:t>«Студент» у перекладі з латинської означає “той, що сумлінно працює”,                “той, хто бажає знання”. </a:t>
            </a:r>
          </a:p>
          <a:p>
            <a:pPr algn="ctr" eaLnBrk="1" hangingPunct="1">
              <a:defRPr/>
            </a:pPr>
            <a:endParaRPr lang="uk-UA" altLang="uk-UA" sz="2200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eaLnBrk="1" hangingPunct="1">
              <a:defRPr/>
            </a:pPr>
            <a:r>
              <a:rPr lang="uk-UA" altLang="uk-UA" sz="2200" b="1" dirty="0" smtClean="0">
                <a:solidFill>
                  <a:srgbClr val="003399"/>
                </a:solidFill>
              </a:rPr>
              <a:t>Студентство</a:t>
            </a:r>
          </a:p>
          <a:p>
            <a:pPr algn="just" eaLnBrk="1" hangingPunct="1">
              <a:defRPr/>
            </a:pPr>
            <a:r>
              <a:rPr lang="uk-UA" altLang="uk-UA" sz="2200" dirty="0" smtClean="0">
                <a:solidFill>
                  <a:schemeClr val="accent6">
                    <a:lumMod val="75000"/>
                  </a:schemeClr>
                </a:solidFill>
              </a:rPr>
              <a:t>це особлива соціальна група, що формується з різних соціальних утворень суспільства і характеризується особливими умовами життя, праці, побуту, особливою суспільною поведінкою і психологією, для якої набуття знань і підготовка себе для майбутньої роботи у суспільному виробництві, науці й культурі є головним і здебільшого єдиним заняттям</a:t>
            </a:r>
          </a:p>
          <a:p>
            <a:pPr algn="r" eaLnBrk="1" hangingPunct="1">
              <a:defRPr/>
            </a:pPr>
            <a:r>
              <a:rPr lang="uk-UA" altLang="uk-UA" sz="2200" dirty="0" smtClean="0">
                <a:solidFill>
                  <a:schemeClr val="accent6">
                    <a:lumMod val="75000"/>
                  </a:schemeClr>
                </a:solidFill>
              </a:rPr>
              <a:t>(А.С. </a:t>
            </a:r>
            <a:r>
              <a:rPr lang="uk-UA" altLang="uk-UA" sz="2200" dirty="0" err="1" smtClean="0">
                <a:solidFill>
                  <a:schemeClr val="accent6">
                    <a:lumMod val="75000"/>
                  </a:schemeClr>
                </a:solidFill>
              </a:rPr>
              <a:t>Власенко</a:t>
            </a:r>
            <a:r>
              <a:rPr lang="uk-UA" altLang="uk-UA" sz="2200" dirty="0" smtClean="0">
                <a:solidFill>
                  <a:schemeClr val="accent6">
                    <a:lumMod val="75000"/>
                  </a:schemeClr>
                </a:solidFill>
              </a:rPr>
              <a:t>).</a:t>
            </a:r>
            <a:endParaRPr lang="uk-UA" altLang="uk-UA" sz="22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15366" name="Группа 2"/>
          <p:cNvGrpSpPr>
            <a:grpSpLocks/>
          </p:cNvGrpSpPr>
          <p:nvPr/>
        </p:nvGrpSpPr>
        <p:grpSpPr bwMode="auto">
          <a:xfrm>
            <a:off x="5091113" y="1547813"/>
            <a:ext cx="6470650" cy="4905375"/>
            <a:chOff x="5091022" y="1547515"/>
            <a:chExt cx="6470278" cy="4905821"/>
          </a:xfrm>
        </p:grpSpPr>
        <p:grpSp>
          <p:nvGrpSpPr>
            <p:cNvPr id="15367" name="Группа 66"/>
            <p:cNvGrpSpPr>
              <a:grpSpLocks/>
            </p:cNvGrpSpPr>
            <p:nvPr/>
          </p:nvGrpSpPr>
          <p:grpSpPr bwMode="auto">
            <a:xfrm>
              <a:off x="5091022" y="1547515"/>
              <a:ext cx="6470278" cy="4905821"/>
              <a:chOff x="468313" y="1071563"/>
              <a:chExt cx="8134350" cy="5182524"/>
            </a:xfrm>
          </p:grpSpPr>
          <p:sp>
            <p:nvSpPr>
              <p:cNvPr id="17417" name="Text Box 3"/>
              <p:cNvSpPr txBox="1">
                <a:spLocks noChangeArrowheads="1"/>
              </p:cNvSpPr>
              <p:nvPr/>
            </p:nvSpPr>
            <p:spPr bwMode="auto">
              <a:xfrm>
                <a:off x="2194567" y="1071563"/>
                <a:ext cx="4825530" cy="422652"/>
              </a:xfrm>
              <a:prstGeom prst="rect">
                <a:avLst/>
              </a:prstGeom>
              <a:solidFill>
                <a:srgbClr val="EBF999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2000" b="1">
                    <a:solidFill>
                      <a:srgbClr val="993300"/>
                    </a:solidFill>
                    <a:latin typeface="Arial" charset="0"/>
                  </a:rPr>
                  <a:t>Особливості студентства</a:t>
                </a:r>
                <a:endParaRPr lang="ru-RU" sz="2000">
                  <a:solidFill>
                    <a:srgbClr val="993300"/>
                  </a:solidFill>
                  <a:latin typeface="Arial" charset="0"/>
                </a:endParaRPr>
              </a:p>
            </p:txBody>
          </p:sp>
          <p:sp>
            <p:nvSpPr>
              <p:cNvPr id="69" name="Text Box 4"/>
              <p:cNvSpPr txBox="1">
                <a:spLocks noChangeArrowheads="1"/>
              </p:cNvSpPr>
              <p:nvPr/>
            </p:nvSpPr>
            <p:spPr bwMode="auto">
              <a:xfrm>
                <a:off x="468313" y="2428411"/>
                <a:ext cx="2664219" cy="618884"/>
              </a:xfrm>
              <a:prstGeom prst="rect">
                <a:avLst/>
              </a:prstGeom>
              <a:solidFill>
                <a:srgbClr val="FAF9BD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50000"/>
                  </a:spcBef>
                  <a:defRPr/>
                </a:pPr>
                <a:r>
                  <a:rPr lang="uk-UA" sz="2000" dirty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соціальний престиж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0" name="Text Box 5"/>
              <p:cNvSpPr txBox="1">
                <a:spLocks noChangeArrowheads="1"/>
              </p:cNvSpPr>
              <p:nvPr/>
            </p:nvSpPr>
            <p:spPr bwMode="auto">
              <a:xfrm>
                <a:off x="4932626" y="4291772"/>
                <a:ext cx="3456500" cy="789957"/>
              </a:xfrm>
              <a:prstGeom prst="rect">
                <a:avLst/>
              </a:prstGeom>
              <a:solidFill>
                <a:srgbClr val="D5D5FF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defRPr/>
                </a:pPr>
                <a:r>
                  <a:rPr lang="uk-UA" sz="2000" dirty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напружений пошук сенсу життя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1" name="Text Box 6"/>
              <p:cNvSpPr txBox="1">
                <a:spLocks noChangeArrowheads="1"/>
              </p:cNvSpPr>
              <p:nvPr/>
            </p:nvSpPr>
            <p:spPr bwMode="auto">
              <a:xfrm>
                <a:off x="6227816" y="2428411"/>
                <a:ext cx="2374847" cy="1648680"/>
              </a:xfrm>
              <a:prstGeom prst="rect">
                <a:avLst/>
              </a:prstGeom>
              <a:solidFill>
                <a:srgbClr val="C9FFC9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lnSpc>
                    <a:spcPct val="75000"/>
                  </a:lnSpc>
                  <a:spcBef>
                    <a:spcPct val="40000"/>
                  </a:spcBef>
                  <a:defRPr/>
                </a:pPr>
                <a:r>
                  <a:rPr lang="uk-UA" sz="2000" dirty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активна взаємодія з різними соціальними утвореннями суспільства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2" name="Text Box 7"/>
              <p:cNvSpPr txBox="1">
                <a:spLocks noChangeArrowheads="1"/>
              </p:cNvSpPr>
              <p:nvPr/>
            </p:nvSpPr>
            <p:spPr bwMode="auto">
              <a:xfrm>
                <a:off x="1500074" y="3500137"/>
                <a:ext cx="2736064" cy="1133782"/>
              </a:xfrm>
              <a:prstGeom prst="rect">
                <a:avLst/>
              </a:prstGeom>
              <a:solidFill>
                <a:srgbClr val="E4FF97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uk-UA" sz="2000" dirty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висока інтенсивність спілкування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4" name="Line 8"/>
              <p:cNvSpPr>
                <a:spLocks noChangeShapeType="1"/>
              </p:cNvSpPr>
              <p:nvPr/>
            </p:nvSpPr>
            <p:spPr bwMode="auto">
              <a:xfrm flipH="1">
                <a:off x="3419475" y="1857375"/>
                <a:ext cx="792163" cy="1584325"/>
              </a:xfrm>
              <a:prstGeom prst="line">
                <a:avLst/>
              </a:prstGeom>
              <a:noFill/>
              <a:ln w="57150">
                <a:solidFill>
                  <a:srgbClr val="B2B2B2"/>
                </a:solidFill>
                <a:miter lim="800000"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uk-UA"/>
              </a:p>
            </p:txBody>
          </p:sp>
          <p:sp>
            <p:nvSpPr>
              <p:cNvPr id="15375" name="Line 9"/>
              <p:cNvSpPr>
                <a:spLocks noChangeShapeType="1"/>
              </p:cNvSpPr>
              <p:nvPr/>
            </p:nvSpPr>
            <p:spPr bwMode="auto">
              <a:xfrm>
                <a:off x="5148263" y="2000250"/>
                <a:ext cx="863600" cy="1584325"/>
              </a:xfrm>
              <a:prstGeom prst="line">
                <a:avLst/>
              </a:prstGeom>
              <a:noFill/>
              <a:ln w="57150">
                <a:solidFill>
                  <a:srgbClr val="B2B2B2"/>
                </a:solidFill>
                <a:miter lim="800000"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uk-UA"/>
              </a:p>
            </p:txBody>
          </p:sp>
          <p:sp>
            <p:nvSpPr>
              <p:cNvPr id="15376" name="Line 10"/>
              <p:cNvSpPr>
                <a:spLocks noChangeShapeType="1"/>
              </p:cNvSpPr>
              <p:nvPr/>
            </p:nvSpPr>
            <p:spPr bwMode="auto">
              <a:xfrm flipH="1">
                <a:off x="1547813" y="1714500"/>
                <a:ext cx="1584325" cy="649288"/>
              </a:xfrm>
              <a:prstGeom prst="line">
                <a:avLst/>
              </a:prstGeom>
              <a:noFill/>
              <a:ln w="57150">
                <a:solidFill>
                  <a:srgbClr val="B2B2B2"/>
                </a:solidFill>
                <a:miter lim="800000"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uk-UA"/>
              </a:p>
            </p:txBody>
          </p:sp>
          <p:sp>
            <p:nvSpPr>
              <p:cNvPr id="76" name="Text Box 12"/>
              <p:cNvSpPr txBox="1">
                <a:spLocks noChangeArrowheads="1"/>
              </p:cNvSpPr>
              <p:nvPr/>
            </p:nvSpPr>
            <p:spPr bwMode="auto">
              <a:xfrm>
                <a:off x="3276220" y="5464129"/>
                <a:ext cx="2879752" cy="789958"/>
              </a:xfrm>
              <a:prstGeom prst="rect">
                <a:avLst/>
              </a:prstGeom>
              <a:solidFill>
                <a:srgbClr val="E4FF97"/>
              </a:solidFill>
              <a:ln w="28575">
                <a:solidFill>
                  <a:schemeClr val="bg1"/>
                </a:solidFill>
                <a:miter lim="800000"/>
                <a:headEnd type="none" w="sm" len="sm"/>
                <a:tailEnd type="none" w="sm" len="sm"/>
              </a:ln>
              <a:effectLst>
                <a:outerShdw dist="107763" dir="2700000" algn="ctr" rotWithShape="0">
                  <a:schemeClr val="bg2">
                    <a:alpha val="50000"/>
                  </a:schemeClr>
                </a:outerShdw>
              </a:effectLst>
            </p:spPr>
            <p:txBody>
              <a:bodyPr>
                <a:spAutoFit/>
              </a:bodyPr>
              <a:lstStyle/>
              <a:p>
                <a:pPr algn="ctr">
                  <a:spcBef>
                    <a:spcPct val="50000"/>
                  </a:spcBef>
                  <a:defRPr/>
                </a:pPr>
                <a:r>
                  <a:rPr lang="uk-UA" sz="2000" dirty="0">
                    <a:solidFill>
                      <a:schemeClr val="accent5">
                        <a:lumMod val="50000"/>
                      </a:schemeClr>
                    </a:solidFill>
                    <a:latin typeface="Arial" pitchFamily="34" charset="0"/>
                    <a:cs typeface="Arial" pitchFamily="34" charset="0"/>
                  </a:rPr>
                  <a:t>прагнення до нових ідей</a:t>
                </a:r>
                <a:endParaRPr lang="ru-RU" sz="2000" dirty="0">
                  <a:solidFill>
                    <a:schemeClr val="accent5">
                      <a:lumMod val="50000"/>
                    </a:schemeClr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378" name="Line 13"/>
              <p:cNvSpPr>
                <a:spLocks noChangeShapeType="1"/>
              </p:cNvSpPr>
              <p:nvPr/>
            </p:nvSpPr>
            <p:spPr bwMode="auto">
              <a:xfrm flipH="1">
                <a:off x="4572000" y="2836863"/>
                <a:ext cx="71438" cy="2449512"/>
              </a:xfrm>
              <a:prstGeom prst="line">
                <a:avLst/>
              </a:prstGeom>
              <a:noFill/>
              <a:ln w="57150">
                <a:solidFill>
                  <a:srgbClr val="B2B2B2"/>
                </a:solidFill>
                <a:miter lim="800000"/>
                <a:headEnd type="none" w="sm" len="sm"/>
                <a:tailEnd type="triangl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uk-UA"/>
              </a:p>
            </p:txBody>
          </p:sp>
        </p:grpSp>
        <p:sp>
          <p:nvSpPr>
            <p:cNvPr id="15368" name="Line 10"/>
            <p:cNvSpPr>
              <a:spLocks noChangeShapeType="1"/>
            </p:cNvSpPr>
            <p:nvPr/>
          </p:nvSpPr>
          <p:spPr bwMode="auto">
            <a:xfrm>
              <a:off x="9708117" y="2156125"/>
              <a:ext cx="1312240" cy="611169"/>
            </a:xfrm>
            <a:prstGeom prst="line">
              <a:avLst/>
            </a:prstGeom>
            <a:noFill/>
            <a:ln w="57150">
              <a:solidFill>
                <a:srgbClr val="B2B2B2"/>
              </a:solidFill>
              <a:miter lim="800000"/>
              <a:headEnd type="none" w="sm" len="sm"/>
              <a:tailEnd type="triangl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uk-UA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25" y="404813"/>
            <a:ext cx="7772400" cy="715962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6.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Волонтерська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та </a:t>
            </a:r>
            <a:r>
              <a:rPr lang="ru-RU" dirty="0" err="1">
                <a:solidFill>
                  <a:schemeClr val="accent2">
                    <a:lumMod val="75000"/>
                  </a:schemeClr>
                </a:solidFill>
              </a:rPr>
              <a:t>організаційна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 робота</a:t>
            </a:r>
          </a:p>
        </p:txBody>
      </p:sp>
      <p:pic>
        <p:nvPicPr>
          <p:cNvPr id="3379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6263" y="1392238"/>
            <a:ext cx="1223962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28125" y="1368425"/>
            <a:ext cx="130492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Горизонтальный свиток 4"/>
          <p:cNvSpPr/>
          <p:nvPr/>
        </p:nvSpPr>
        <p:spPr>
          <a:xfrm>
            <a:off x="3286125" y="1679575"/>
            <a:ext cx="5472113" cy="792163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9FF66"/>
              </a:gs>
            </a:gsLst>
            <a:lin ang="5400000" scaled="0"/>
          </a:gra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Участь у роботі волонтерських організацій.</a:t>
            </a:r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4438650" y="2682875"/>
            <a:ext cx="5468938" cy="1293813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9FF66"/>
              </a:gs>
            </a:gsLst>
            <a:lin ang="5400000" scaled="0"/>
          </a:gra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Проведення заходів щодо прибирання та впорядкування територій, участь у роботі трудових загонів.</a:t>
            </a:r>
          </a:p>
        </p:txBody>
      </p:sp>
      <p:pic>
        <p:nvPicPr>
          <p:cNvPr id="3379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2581275"/>
            <a:ext cx="1858962" cy="1395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Горизонтальный свиток 7"/>
          <p:cNvSpPr/>
          <p:nvPr/>
        </p:nvSpPr>
        <p:spPr>
          <a:xfrm>
            <a:off x="2227263" y="4221163"/>
            <a:ext cx="5472112" cy="1223962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9FF66"/>
              </a:gs>
            </a:gsLst>
            <a:lin ang="5400000" scaled="0"/>
          </a:gra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Організація студентів до участі у конкурсі “Голосіївська весна”, “Краса </a:t>
            </a:r>
            <a:r>
              <a:rPr lang="uk-UA" sz="2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НУБіП</a:t>
            </a:r>
            <a:r>
              <a:rPr lang="uk-UA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України” тощо.</a:t>
            </a:r>
            <a:endParaRPr lang="ru-RU" sz="2000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Arial" pitchFamily="34" charset="0"/>
            </a:endParaRPr>
          </a:p>
        </p:txBody>
      </p:sp>
      <p:sp>
        <p:nvSpPr>
          <p:cNvPr id="11" name="Горизонтальный свиток 10"/>
          <p:cNvSpPr/>
          <p:nvPr/>
        </p:nvSpPr>
        <p:spPr>
          <a:xfrm>
            <a:off x="4438650" y="5732463"/>
            <a:ext cx="5803900" cy="1081087"/>
          </a:xfrm>
          <a:prstGeom prst="horizontalScroll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9FF66"/>
              </a:gs>
            </a:gsLst>
            <a:lin ang="5400000" scaled="0"/>
          </a:gradFill>
          <a:ln w="2540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Виховна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година на тему «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Обговорення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результатів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проміжної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атестації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студентів</a:t>
            </a:r>
            <a:r>
              <a:rPr 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Arial" pitchFamily="34" charset="0"/>
              </a:rPr>
              <a:t>».</a:t>
            </a:r>
          </a:p>
        </p:txBody>
      </p:sp>
      <p:pic>
        <p:nvPicPr>
          <p:cNvPr id="33802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4076700"/>
            <a:ext cx="2060575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80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763" y="5565775"/>
            <a:ext cx="1858962" cy="124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25" y="188913"/>
            <a:ext cx="7772400" cy="936625"/>
          </a:xfrm>
        </p:spPr>
        <p:txBody>
          <a:bodyPr/>
          <a:lstStyle/>
          <a:p>
            <a:pPr algn="ctr">
              <a:defRPr/>
            </a:pPr>
            <a:r>
              <a:rPr lang="uk-UA" sz="2400" dirty="0">
                <a:solidFill>
                  <a:schemeClr val="accent2">
                    <a:lumMod val="75000"/>
                  </a:schemeClr>
                </a:solidFill>
              </a:rPr>
              <a:t>7. Розвиток студентського самоврядування та лідерських якостей студентів</a:t>
            </a:r>
            <a:endParaRPr lang="ru-RU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Group 56"/>
          <p:cNvGraphicFramePr>
            <a:graphicFrameLocks/>
          </p:cNvGraphicFramePr>
          <p:nvPr/>
        </p:nvGraphicFramePr>
        <p:xfrm>
          <a:off x="3933825" y="2444750"/>
          <a:ext cx="6118225" cy="4395788"/>
        </p:xfrm>
        <a:graphic>
          <a:graphicData uri="http://schemas.openxmlformats.org/drawingml/2006/table">
            <a:tbl>
              <a:tblPr/>
              <a:tblGrid>
                <a:gridCol w="6118225"/>
              </a:tblGrid>
              <a:tr h="9145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Вибори активу групи. Ознайомлення з роботою клубів, гуртків, спортивних секцій, які діють на базі університету.</a:t>
                      </a:r>
                    </a:p>
                  </a:txBody>
                  <a:tcPr marL="91437" marR="91437" marT="45736" marB="4573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16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Виховна година на тему «Молодіжний рух в Україні».</a:t>
                      </a:r>
                    </a:p>
                  </a:txBody>
                  <a:tcPr marL="91437" marR="91437" marT="45736" marB="4573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640166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Бесіда на тему «Умови ефективного функціонування студентського самоврядування».</a:t>
                      </a:r>
                    </a:p>
                  </a:txBody>
                  <a:tcPr marL="91437" marR="91437" marT="45736" marB="4573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14513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Обговорення з групою проблеми студентського самоврядування та виконання обов’язків активом групи.</a:t>
                      </a:r>
                    </a:p>
                  </a:txBody>
                  <a:tcPr marL="91437" marR="91437" marT="45736" marB="4573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92061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Проведення соціометричного дослідження для виявлення динаміки міжособистісних взаємин у студентській групі та їх подальшої оптимізації.</a:t>
                      </a:r>
                    </a:p>
                  </a:txBody>
                  <a:tcPr marL="91437" marR="91437" marT="45736" marB="4573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  <a:tr h="365820">
                <a:tc>
                  <a:txBody>
                    <a:bodyPr/>
                    <a:lstStyle/>
                    <a:p>
                      <a:pPr marL="342900" marR="0" lvl="0" indent="-34290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</a:pPr>
                      <a:r>
                        <a:rPr kumimoji="0" lang="uk-UA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Arial" pitchFamily="34" charset="0"/>
                          <a:ea typeface="Calibri" pitchFamily="34" charset="0"/>
                          <a:cs typeface="Arial" pitchFamily="34" charset="0"/>
                        </a:rPr>
                        <a:t>Проведення бесіди «Я – громадянин України».</a:t>
                      </a:r>
                    </a:p>
                  </a:txBody>
                  <a:tcPr marL="91437" marR="91437" marT="45736" marB="45736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miter lim="800000"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pic>
        <p:nvPicPr>
          <p:cNvPr id="348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300" y="1069975"/>
            <a:ext cx="16287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0" y="1069975"/>
            <a:ext cx="15779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5580063"/>
            <a:ext cx="15779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4076700"/>
            <a:ext cx="1577975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39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513" y="1125538"/>
            <a:ext cx="1577975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0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325" y="1125538"/>
            <a:ext cx="1555750" cy="127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41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738" y="2636838"/>
            <a:ext cx="155575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6625" y="404813"/>
            <a:ext cx="7772400" cy="715962"/>
          </a:xfrm>
        </p:spPr>
        <p:txBody>
          <a:bodyPr/>
          <a:lstStyle/>
          <a:p>
            <a:pPr algn="ctr">
              <a:defRPr/>
            </a:pP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8</a:t>
            </a:r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uk-UA" dirty="0">
                <a:solidFill>
                  <a:schemeClr val="accent2">
                    <a:lumMod val="75000"/>
                  </a:schemeClr>
                </a:solidFill>
              </a:rPr>
              <a:t>Профорієнтаційна робота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06625" y="1557338"/>
            <a:ext cx="3382963" cy="1193800"/>
          </a:xfrm>
          <a:prstGeom prst="rect">
            <a:avLst/>
          </a:prstGeom>
          <a:solidFill>
            <a:srgbClr val="DEFFCD"/>
          </a:solidFill>
          <a:ln w="2540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uk-UA" sz="2400" dirty="0"/>
              <a:t>Бесіда на тему </a:t>
            </a:r>
            <a:r>
              <a:rPr lang="ru-RU" sz="2400" dirty="0"/>
              <a:t>“Моя </a:t>
            </a:r>
            <a:r>
              <a:rPr lang="ru-RU" sz="2400" dirty="0" err="1"/>
              <a:t>майбутня</a:t>
            </a:r>
            <a:r>
              <a:rPr lang="ru-RU" sz="2400" dirty="0"/>
              <a:t> </a:t>
            </a:r>
            <a:r>
              <a:rPr lang="ru-RU" sz="2400" dirty="0" err="1"/>
              <a:t>профес</a:t>
            </a:r>
            <a:r>
              <a:rPr lang="uk-UA" sz="2400" dirty="0"/>
              <a:t>і</a:t>
            </a:r>
            <a:r>
              <a:rPr lang="ru-RU" sz="2400" dirty="0"/>
              <a:t>я”.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6102350" y="1557338"/>
            <a:ext cx="3384550" cy="1193800"/>
          </a:xfrm>
          <a:prstGeom prst="rect">
            <a:avLst/>
          </a:prstGeom>
          <a:solidFill>
            <a:srgbClr val="DEFFCD"/>
          </a:solidFill>
          <a:ln w="2540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uk-UA" sz="2400" dirty="0"/>
              <a:t>Зустрічі з успішними фахівцями.</a:t>
            </a:r>
            <a:endParaRPr lang="ru-RU" sz="2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206625" y="3141663"/>
            <a:ext cx="3382963" cy="1193800"/>
          </a:xfrm>
          <a:prstGeom prst="rect">
            <a:avLst/>
          </a:prstGeom>
          <a:solidFill>
            <a:srgbClr val="DEFFCD"/>
          </a:solidFill>
          <a:ln w="2540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uk-UA" sz="2400" dirty="0"/>
              <a:t>Перегляд й обговорення фільмів про професію.</a:t>
            </a:r>
            <a:endParaRPr lang="ru-RU" sz="2400" dirty="0"/>
          </a:p>
        </p:txBody>
      </p:sp>
      <p:pic>
        <p:nvPicPr>
          <p:cNvPr id="358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400" y="4652963"/>
            <a:ext cx="2665413" cy="198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656138"/>
            <a:ext cx="2670175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6102350" y="3141663"/>
            <a:ext cx="3384550" cy="1193800"/>
          </a:xfrm>
          <a:prstGeom prst="rect">
            <a:avLst/>
          </a:prstGeom>
          <a:solidFill>
            <a:srgbClr val="DEFFCD"/>
          </a:solidFill>
          <a:ln w="25400">
            <a:solidFill>
              <a:schemeClr val="accent2">
                <a:lumMod val="50000"/>
              </a:schemeClr>
            </a:solidFill>
            <a:prstDash val="dash"/>
          </a:ln>
        </p:spPr>
        <p:txBody>
          <a:bodyPr anchor="ctr" anchorCtr="1"/>
          <a:lstStyle/>
          <a:p>
            <a:pPr algn="ctr" eaLnBrk="1" hangingPunct="1">
              <a:defRPr/>
            </a:pPr>
            <a:r>
              <a:rPr lang="uk-UA" sz="2400" dirty="0"/>
              <a:t>Екскурсії на виробництво.</a:t>
            </a:r>
            <a:endParaRPr lang="ru-RU" sz="2400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Заголовок 2"/>
          <p:cNvSpPr>
            <a:spLocks noGrp="1"/>
          </p:cNvSpPr>
          <p:nvPr>
            <p:ph type="title"/>
          </p:nvPr>
        </p:nvSpPr>
        <p:spPr>
          <a:xfrm>
            <a:off x="1979613" y="188913"/>
            <a:ext cx="8229600" cy="503237"/>
          </a:xfrm>
        </p:spPr>
        <p:txBody>
          <a:bodyPr/>
          <a:lstStyle/>
          <a:p>
            <a:pPr algn="ctr"/>
            <a:r>
              <a:rPr lang="uk-UA" altLang="uk-UA" sz="4000" b="1" smtClean="0">
                <a:solidFill>
                  <a:srgbClr val="C00000"/>
                </a:solidFill>
              </a:rPr>
              <a:t>Вимоги до планування</a:t>
            </a:r>
            <a:endParaRPr lang="ru-RU" altLang="uk-UA" sz="4000" b="1" smtClean="0">
              <a:solidFill>
                <a:srgbClr val="C00000"/>
              </a:solidFill>
            </a:endParaRPr>
          </a:p>
        </p:txBody>
      </p:sp>
      <p:sp>
        <p:nvSpPr>
          <p:cNvPr id="4" name="Text Box 128"/>
          <p:cNvSpPr txBox="1">
            <a:spLocks noChangeArrowheads="1"/>
          </p:cNvSpPr>
          <p:nvPr/>
        </p:nvSpPr>
        <p:spPr bwMode="auto">
          <a:xfrm>
            <a:off x="837828" y="800708"/>
            <a:ext cx="5976664" cy="396044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accent1">
                <a:shade val="50000"/>
              </a:schemeClr>
            </a:solidFill>
            <a:prstDash val="dash"/>
          </a:ln>
          <a:effec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200">
                <a:solidFill>
                  <a:srgbClr val="003300"/>
                </a:solidFill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sz="2000" dirty="0" smtClean="0">
                <a:latin typeface="Arial" pitchFamily="34" charset="0"/>
                <a:cs typeface="Arial" pitchFamily="34" charset="0"/>
              </a:rPr>
              <a:t>Чітке </a:t>
            </a:r>
            <a:r>
              <a:rPr lang="uk-UA" sz="2000" dirty="0">
                <a:latin typeface="Arial" pitchFamily="34" charset="0"/>
                <a:cs typeface="Arial" pitchFamily="34" charset="0"/>
              </a:rPr>
              <a:t>визначення мети.</a:t>
            </a:r>
          </a:p>
        </p:txBody>
      </p:sp>
      <p:sp>
        <p:nvSpPr>
          <p:cNvPr id="5" name="Text Box 128"/>
          <p:cNvSpPr txBox="1">
            <a:spLocks noChangeArrowheads="1"/>
          </p:cNvSpPr>
          <p:nvPr/>
        </p:nvSpPr>
        <p:spPr bwMode="auto">
          <a:xfrm>
            <a:off x="1341884" y="1340768"/>
            <a:ext cx="5904656" cy="720080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accent1">
                <a:shade val="50000"/>
              </a:schemeClr>
            </a:solidFill>
            <a:prstDash val="dash"/>
          </a:ln>
          <a:effec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000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 smtClean="0"/>
              <a:t>Орієнтація </a:t>
            </a:r>
            <a:r>
              <a:rPr lang="uk-UA" dirty="0"/>
              <a:t>на реалізацію потреб, інтересів </a:t>
            </a:r>
            <a:r>
              <a:rPr lang="uk-UA" dirty="0" smtClean="0"/>
              <a:t>студентів</a:t>
            </a:r>
            <a:r>
              <a:rPr lang="uk-UA" dirty="0"/>
              <a:t>.</a:t>
            </a:r>
          </a:p>
        </p:txBody>
      </p:sp>
      <p:sp>
        <p:nvSpPr>
          <p:cNvPr id="6" name="Text Box 128"/>
          <p:cNvSpPr txBox="1">
            <a:spLocks noChangeArrowheads="1"/>
          </p:cNvSpPr>
          <p:nvPr/>
        </p:nvSpPr>
        <p:spPr bwMode="auto">
          <a:xfrm>
            <a:off x="1845940" y="2211447"/>
            <a:ext cx="5976664" cy="497473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accent1">
                <a:shade val="50000"/>
              </a:schemeClr>
            </a:solidFill>
            <a:prstDash val="dash"/>
          </a:ln>
          <a:effec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000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 smtClean="0"/>
              <a:t>Відображення </a:t>
            </a:r>
            <a:r>
              <a:rPr lang="uk-UA" dirty="0"/>
              <a:t>в плані основних подій в державі.</a:t>
            </a:r>
          </a:p>
        </p:txBody>
      </p:sp>
      <p:sp>
        <p:nvSpPr>
          <p:cNvPr id="7" name="Text Box 128"/>
          <p:cNvSpPr txBox="1">
            <a:spLocks noChangeArrowheads="1"/>
          </p:cNvSpPr>
          <p:nvPr/>
        </p:nvSpPr>
        <p:spPr bwMode="auto">
          <a:xfrm>
            <a:off x="2422004" y="2852936"/>
            <a:ext cx="6048672" cy="737583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accent1">
                <a:shade val="50000"/>
              </a:schemeClr>
            </a:solidFill>
            <a:prstDash val="dash"/>
          </a:ln>
          <a:effec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000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 smtClean="0"/>
              <a:t>Передбачення </a:t>
            </a:r>
            <a:r>
              <a:rPr lang="uk-UA" dirty="0"/>
              <a:t>різних видів діяльності, розвиток активності та творчості студентів.</a:t>
            </a:r>
          </a:p>
        </p:txBody>
      </p:sp>
      <p:sp>
        <p:nvSpPr>
          <p:cNvPr id="8" name="Text Box 128"/>
          <p:cNvSpPr txBox="1">
            <a:spLocks noChangeArrowheads="1"/>
          </p:cNvSpPr>
          <p:nvPr/>
        </p:nvSpPr>
        <p:spPr bwMode="auto">
          <a:xfrm>
            <a:off x="2998068" y="3718582"/>
            <a:ext cx="6192688" cy="790538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accent1">
                <a:shade val="50000"/>
              </a:schemeClr>
            </a:solidFill>
            <a:prstDash val="dash"/>
          </a:ln>
          <a:effec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000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 smtClean="0"/>
              <a:t>Орієнтація </a:t>
            </a:r>
            <a:r>
              <a:rPr lang="uk-UA" dirty="0"/>
              <a:t>на різнобічність змісту, форм і </a:t>
            </a:r>
            <a:r>
              <a:rPr lang="uk-UA" dirty="0" smtClean="0"/>
              <a:t>методів  виховної роботи зі студентами.</a:t>
            </a:r>
            <a:endParaRPr lang="uk-UA" dirty="0"/>
          </a:p>
        </p:txBody>
      </p:sp>
      <p:sp>
        <p:nvSpPr>
          <p:cNvPr id="9" name="Text Box 128"/>
          <p:cNvSpPr txBox="1">
            <a:spLocks noChangeArrowheads="1"/>
          </p:cNvSpPr>
          <p:nvPr/>
        </p:nvSpPr>
        <p:spPr bwMode="auto">
          <a:xfrm>
            <a:off x="3718148" y="4641393"/>
            <a:ext cx="5969496" cy="371783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accent1">
                <a:shade val="50000"/>
              </a:schemeClr>
            </a:solidFill>
            <a:prstDash val="dash"/>
          </a:ln>
          <a:effec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000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 smtClean="0"/>
              <a:t>Реальність </a:t>
            </a:r>
            <a:r>
              <a:rPr lang="uk-UA" dirty="0"/>
              <a:t>плану.</a:t>
            </a:r>
          </a:p>
        </p:txBody>
      </p:sp>
      <p:sp>
        <p:nvSpPr>
          <p:cNvPr id="11" name="Text Box 128"/>
          <p:cNvSpPr txBox="1">
            <a:spLocks noChangeArrowheads="1"/>
          </p:cNvSpPr>
          <p:nvPr/>
        </p:nvSpPr>
        <p:spPr bwMode="auto">
          <a:xfrm>
            <a:off x="4510236" y="5138139"/>
            <a:ext cx="5825480" cy="739133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accent1">
                <a:shade val="50000"/>
              </a:schemeClr>
            </a:solidFill>
            <a:prstDash val="dash"/>
          </a:ln>
          <a:effec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000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 smtClean="0"/>
              <a:t>Врахування </a:t>
            </a:r>
            <a:r>
              <a:rPr lang="uk-UA" dirty="0"/>
              <a:t>рівня розвитку та можливостей колективу.</a:t>
            </a:r>
          </a:p>
        </p:txBody>
      </p:sp>
      <p:sp>
        <p:nvSpPr>
          <p:cNvPr id="12" name="Text Box 128"/>
          <p:cNvSpPr txBox="1">
            <a:spLocks noChangeArrowheads="1"/>
          </p:cNvSpPr>
          <p:nvPr/>
        </p:nvSpPr>
        <p:spPr bwMode="auto">
          <a:xfrm>
            <a:off x="5518348" y="5999675"/>
            <a:ext cx="5616624" cy="741693"/>
          </a:xfrm>
          <a:prstGeom prst="rect">
            <a:avLst/>
          </a:prstGeom>
          <a:gradFill flip="none" rotWithShape="1">
            <a:gsLst>
              <a:gs pos="0">
                <a:srgbClr val="CCFFFF"/>
              </a:gs>
              <a:gs pos="100000">
                <a:srgbClr val="FFFFCC"/>
              </a:gs>
              <a:gs pos="100000">
                <a:srgbClr val="FFCCFF"/>
              </a:gs>
            </a:gsLst>
            <a:path path="circle">
              <a:fillToRect r="100000" b="100000"/>
            </a:path>
            <a:tileRect l="-100000" t="-100000"/>
          </a:gradFill>
          <a:ln w="12700">
            <a:solidFill>
              <a:schemeClr val="accent1">
                <a:shade val="50000"/>
              </a:schemeClr>
            </a:solidFill>
            <a:prstDash val="dash"/>
          </a:ln>
          <a:effectLst/>
        </p:spPr>
        <p:txBody>
          <a:bodyPr/>
          <a:lstStyle>
            <a:defPPr>
              <a:defRPr lang="ru-RU"/>
            </a:defPPr>
            <a:lvl1pPr algn="just" eaLnBrk="1" hangingPunct="1">
              <a:spcBef>
                <a:spcPct val="50000"/>
              </a:spcBef>
              <a:defRPr sz="2000">
                <a:solidFill>
                  <a:srgbClr val="003300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/>
            <a:lvl3pPr marL="1143000" indent="-228600" eaLnBrk="0" hangingPunct="0"/>
            <a:lvl4pPr marL="1600200" indent="-228600" eaLnBrk="0" hangingPunct="0"/>
            <a:lvl5pPr marL="2057400" indent="-228600" eaLnBrk="0" hangingPunct="0"/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</a:lvl9pPr>
          </a:lstStyle>
          <a:p>
            <a:pPr>
              <a:defRPr/>
            </a:pPr>
            <a:r>
              <a:rPr lang="uk-UA" dirty="0" smtClean="0"/>
              <a:t>Врахування </a:t>
            </a:r>
            <a:r>
              <a:rPr lang="uk-UA" dirty="0"/>
              <a:t>вікових та індивідуальних особливостей студентів.</a:t>
            </a:r>
          </a:p>
        </p:txBody>
      </p:sp>
      <p:pic>
        <p:nvPicPr>
          <p:cNvPr id="36891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1988" y="454025"/>
            <a:ext cx="2157412" cy="215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92" name="Рисунок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475" y="429895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Заголовок 1"/>
          <p:cNvSpPr>
            <a:spLocks noGrp="1"/>
          </p:cNvSpPr>
          <p:nvPr>
            <p:ph type="title"/>
          </p:nvPr>
        </p:nvSpPr>
        <p:spPr>
          <a:xfrm>
            <a:off x="3862388" y="2349500"/>
            <a:ext cx="4319587" cy="1143000"/>
          </a:xfrm>
        </p:spPr>
        <p:txBody>
          <a:bodyPr/>
          <a:lstStyle/>
          <a:p>
            <a:r>
              <a:rPr lang="uk-UA" altLang="uk-UA" sz="4000" smtClean="0"/>
              <a:t>Дякую за увагу!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5763" y="620713"/>
            <a:ext cx="2592387" cy="7239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uk-UA" sz="4000" dirty="0" smtClean="0">
                <a:solidFill>
                  <a:srgbClr val="C00000"/>
                </a:solidFill>
              </a:rPr>
              <a:t>Наставник</a:t>
            </a:r>
            <a:endParaRPr lang="uk-UA" sz="4000" dirty="0">
              <a:solidFill>
                <a:srgbClr val="C00000"/>
              </a:solidFill>
            </a:endParaRPr>
          </a:p>
        </p:txBody>
      </p:sp>
      <p:sp>
        <p:nvSpPr>
          <p:cNvPr id="18435" name="Текст 2"/>
          <p:cNvSpPr>
            <a:spLocks noGrp="1"/>
          </p:cNvSpPr>
          <p:nvPr>
            <p:ph type="body" idx="1"/>
          </p:nvPr>
        </p:nvSpPr>
        <p:spPr>
          <a:xfrm>
            <a:off x="838200" y="2027238"/>
            <a:ext cx="2879725" cy="495300"/>
          </a:xfrm>
        </p:spPr>
        <p:txBody>
          <a:bodyPr>
            <a:normAutofit fontScale="92500"/>
          </a:bodyPr>
          <a:lstStyle/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uk-UA" smtClean="0"/>
              <a:t>Функції наставника</a:t>
            </a:r>
          </a:p>
        </p:txBody>
      </p:sp>
      <p:pic>
        <p:nvPicPr>
          <p:cNvPr id="16388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206625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062163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/>
        </p:nvGraphicFramePr>
        <p:xfrm>
          <a:off x="-810394" y="2504974"/>
          <a:ext cx="6563072" cy="3991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10" name="Прямая со стрелкой 9"/>
          <p:cNvCxnSpPr/>
          <p:nvPr/>
        </p:nvCxnSpPr>
        <p:spPr>
          <a:xfrm>
            <a:off x="5518150" y="1052513"/>
            <a:ext cx="1008063" cy="0"/>
          </a:xfrm>
          <a:prstGeom prst="straightConnector1">
            <a:avLst/>
          </a:prstGeom>
          <a:ln w="28575">
            <a:solidFill>
              <a:srgbClr val="FF0000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6508750" y="620713"/>
            <a:ext cx="2106613" cy="7239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75000" lnSpcReduction="20000"/>
          </a:bodyPr>
          <a:lstStyle>
            <a:lvl1pPr>
              <a:lnSpc>
                <a:spcPct val="90000"/>
              </a:lnSpc>
              <a:defRPr sz="4800" b="0" i="0" cap="none" baseline="0">
                <a:solidFill>
                  <a:srgbClr val="C00000"/>
                </a:solidFill>
                <a:latin typeface="+mj-lt"/>
                <a:ea typeface="+mj-ea"/>
                <a:cs typeface="+mj-cs"/>
              </a:defRPr>
            </a:lvl1pPr>
            <a:lvl2pPr>
              <a:lnSpc>
                <a:spcPct val="90000"/>
              </a:lnSpc>
              <a:defRPr sz="3600"/>
            </a:lvl2pPr>
            <a:lvl3pPr>
              <a:lnSpc>
                <a:spcPct val="90000"/>
              </a:lnSpc>
              <a:defRPr sz="3600"/>
            </a:lvl3pPr>
            <a:lvl4pPr>
              <a:lnSpc>
                <a:spcPct val="90000"/>
              </a:lnSpc>
              <a:defRPr sz="3600"/>
            </a:lvl4pPr>
            <a:lvl5pPr>
              <a:lnSpc>
                <a:spcPct val="90000"/>
              </a:lnSpc>
              <a:defRPr sz="3600"/>
            </a:lvl5pPr>
            <a:lvl6pPr marL="4572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/>
            </a:lvl6pPr>
            <a:lvl7pPr marL="9144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/>
            </a:lvl7pPr>
            <a:lvl8pPr marL="13716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/>
            </a:lvl8pPr>
            <a:lvl9pPr marL="1828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/>
            </a:lvl9pPr>
          </a:lstStyle>
          <a:p>
            <a:pPr>
              <a:defRPr/>
            </a:pPr>
            <a:r>
              <a:rPr lang="uk-UA" dirty="0"/>
              <a:t>Студент</a:t>
            </a:r>
          </a:p>
        </p:txBody>
      </p:sp>
      <p:sp>
        <p:nvSpPr>
          <p:cNvPr id="16393" name="Прямоугольник 11"/>
          <p:cNvSpPr>
            <a:spLocks noChangeArrowheads="1"/>
          </p:cNvSpPr>
          <p:nvPr/>
        </p:nvSpPr>
        <p:spPr bwMode="auto">
          <a:xfrm>
            <a:off x="5037138" y="3716338"/>
            <a:ext cx="2978150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algn="ctr"/>
            <a:r>
              <a:rPr lang="uk-UA" altLang="uk-UA" sz="3200">
                <a:solidFill>
                  <a:srgbClr val="FF0000"/>
                </a:solidFill>
              </a:rPr>
              <a:t>Педагогіка</a:t>
            </a:r>
          </a:p>
          <a:p>
            <a:pPr algn="ctr"/>
            <a:r>
              <a:rPr lang="uk-UA" altLang="uk-UA" sz="3200">
                <a:solidFill>
                  <a:srgbClr val="FF0000"/>
                </a:solidFill>
              </a:rPr>
              <a:t>співробітництва</a:t>
            </a:r>
          </a:p>
        </p:txBody>
      </p:sp>
      <p:sp>
        <p:nvSpPr>
          <p:cNvPr id="16394" name="Прямоугольник 12"/>
          <p:cNvSpPr>
            <a:spLocks noChangeArrowheads="1"/>
          </p:cNvSpPr>
          <p:nvPr/>
        </p:nvSpPr>
        <p:spPr bwMode="auto">
          <a:xfrm>
            <a:off x="8255000" y="2044700"/>
            <a:ext cx="2241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r>
              <a:rPr lang="uk-UA" altLang="uk-UA" sz="2400"/>
              <a:t>Самовиховання</a:t>
            </a:r>
          </a:p>
        </p:txBody>
      </p:sp>
      <p:graphicFrame>
        <p:nvGraphicFramePr>
          <p:cNvPr id="15" name="Схема 14"/>
          <p:cNvGraphicFramePr/>
          <p:nvPr/>
        </p:nvGraphicFramePr>
        <p:xfrm>
          <a:off x="6323972" y="2505596"/>
          <a:ext cx="6563072" cy="39911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1341438" y="333375"/>
            <a:ext cx="8991600" cy="649288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uk-UA" sz="3600" b="1" smtClean="0">
                <a:solidFill>
                  <a:srgbClr val="C00000"/>
                </a:solidFill>
              </a:rPr>
              <a:t>Основні завдання роботи наставника </a:t>
            </a:r>
            <a:endParaRPr lang="ru-RU" sz="3600" b="1" smtClean="0">
              <a:solidFill>
                <a:srgbClr val="C00000"/>
              </a:solidFill>
            </a:endParaRPr>
          </a:p>
        </p:txBody>
      </p:sp>
      <p:sp>
        <p:nvSpPr>
          <p:cNvPr id="16387" name="Текст 2"/>
          <p:cNvSpPr>
            <a:spLocks noGrp="1"/>
          </p:cNvSpPr>
          <p:nvPr>
            <p:ph type="body" idx="1"/>
          </p:nvPr>
        </p:nvSpPr>
        <p:spPr>
          <a:xfrm>
            <a:off x="406400" y="982663"/>
            <a:ext cx="7488238" cy="5875337"/>
          </a:xfrm>
        </p:spPr>
        <p:txBody>
          <a:bodyPr>
            <a:normAutofit lnSpcReduction="10000"/>
          </a:bodyPr>
          <a:lstStyle/>
          <a:p>
            <a:pPr>
              <a:defRPr/>
            </a:pPr>
            <a:endParaRPr lang="uk-UA" dirty="0">
              <a:solidFill>
                <a:srgbClr val="003399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solidFill>
                  <a:srgbClr val="000066"/>
                </a:solidFill>
              </a:rPr>
              <a:t>вивчення психофізіологічних особливостей студентів і групи в цілому, умов їх розвитку, навчання, проживання;</a:t>
            </a:r>
          </a:p>
          <a:p>
            <a:pPr algn="just">
              <a:defRPr/>
            </a:pPr>
            <a:endParaRPr lang="uk-UA" sz="800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solidFill>
                  <a:srgbClr val="000066"/>
                </a:solidFill>
              </a:rPr>
              <a:t>створення гуманістичної атмосфери в </a:t>
            </a:r>
            <a:r>
              <a:rPr lang="uk-UA" dirty="0" err="1" smtClean="0">
                <a:solidFill>
                  <a:srgbClr val="000066"/>
                </a:solidFill>
              </a:rPr>
              <a:t>академгрупі</a:t>
            </a:r>
            <a:r>
              <a:rPr lang="uk-UA" dirty="0" smtClean="0">
                <a:solidFill>
                  <a:srgbClr val="000066"/>
                </a:solidFill>
              </a:rPr>
              <a:t>, розвивального змістового простору; </a:t>
            </a:r>
          </a:p>
          <a:p>
            <a:pPr algn="just">
              <a:defRPr/>
            </a:pPr>
            <a:endParaRPr lang="uk-UA" sz="800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solidFill>
                  <a:srgbClr val="000066"/>
                </a:solidFill>
              </a:rPr>
              <a:t>допомога в особистісному розвитку майбутніх фахівців (прагнення до самовиховання, уміння робити розумний життєвий вибір, уміння реалізовувати свої позитивні якості);</a:t>
            </a:r>
          </a:p>
          <a:p>
            <a:pPr algn="just">
              <a:defRPr/>
            </a:pPr>
            <a:endParaRPr lang="uk-UA" sz="800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solidFill>
                  <a:srgbClr val="000066"/>
                </a:solidFill>
              </a:rPr>
              <a:t>допомога в інтелектуальному розвитку та професійному становленні (розвиток інтересу до пізнання та розвиток індивідуальних інтелектуальних схильностей; залучення до наукової творчої діяльності);</a:t>
            </a:r>
          </a:p>
          <a:p>
            <a:pPr algn="just">
              <a:defRPr/>
            </a:pPr>
            <a:endParaRPr lang="uk-UA" sz="900" dirty="0" smtClean="0">
              <a:solidFill>
                <a:srgbClr val="000066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ü"/>
              <a:defRPr/>
            </a:pPr>
            <a:r>
              <a:rPr lang="uk-UA" dirty="0" smtClean="0">
                <a:solidFill>
                  <a:srgbClr val="000066"/>
                </a:solidFill>
              </a:rPr>
              <a:t>допомога в оволодінні студентами засобами та методами організації виховної роботи.</a:t>
            </a:r>
            <a:endParaRPr lang="uk-UA" altLang="uk-UA" dirty="0" smtClean="0">
              <a:solidFill>
                <a:srgbClr val="000066"/>
              </a:solidFill>
            </a:endParaRPr>
          </a:p>
        </p:txBody>
      </p:sp>
      <p:pic>
        <p:nvPicPr>
          <p:cNvPr id="17412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1975" y="1989138"/>
            <a:ext cx="3816350" cy="356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979613" y="274638"/>
            <a:ext cx="8229600" cy="706437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uk-UA" sz="3200" dirty="0"/>
              <a:t>Завдання наставників очима студентів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(</a:t>
            </a:r>
            <a:r>
              <a:rPr lang="uk-UA" sz="3200" dirty="0"/>
              <a:t>результати опитування</a:t>
            </a:r>
            <a:r>
              <a:rPr lang="en-US" sz="3200" dirty="0"/>
              <a:t>)</a:t>
            </a:r>
            <a:endParaRPr lang="ru-RU" sz="32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73238" y="1195388"/>
            <a:ext cx="8642350" cy="720725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BFFE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Допомога в адаптації до навчання у вищому навчальному закладі.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73238" y="2203450"/>
            <a:ext cx="8642350" cy="649288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chemeClr val="accent2">
                  <a:lumMod val="20000"/>
                  <a:lumOff val="80000"/>
                </a:schemeClr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Створення дружнього колективу групи (створення сприятливої атмосфери в групі).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773238" y="3141663"/>
            <a:ext cx="8642350" cy="647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C7E6A4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Допомога у вирішенні організаційних питань, зокрема навчальних проблем (успішність).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73238" y="4076700"/>
            <a:ext cx="8642350" cy="647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chemeClr val="bg2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Знаходити підхід до кожного студента, враховувати його індивідуальні особливості.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73238" y="5011738"/>
            <a:ext cx="8642350" cy="649287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FFA3E0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Організація </a:t>
            </a:r>
            <a:r>
              <a:rPr lang="uk-UA" sz="22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позанавчальних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uk-UA" sz="2200" dirty="0" err="1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дозвіллєвих</a:t>
            </a: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заходів, мотивація студентів до культурного розвитку.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773238" y="5949950"/>
            <a:ext cx="8642350" cy="647700"/>
          </a:xfrm>
          <a:prstGeom prst="roundRect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FF7F61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200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«Бути прикладом у всьому». </a:t>
            </a:r>
            <a:endParaRPr lang="ru-RU" sz="22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006850" y="506413"/>
            <a:ext cx="3887788" cy="515937"/>
          </a:xfrm>
        </p:spPr>
        <p:txBody>
          <a:bodyPr/>
          <a:lstStyle/>
          <a:p>
            <a:pPr algn="ctr"/>
            <a:r>
              <a:rPr lang="uk-UA" altLang="uk-UA" sz="4400" i="1" smtClean="0">
                <a:solidFill>
                  <a:srgbClr val="C00000"/>
                </a:solidFill>
              </a:rPr>
              <a:t>Види планів</a:t>
            </a:r>
            <a:endParaRPr lang="ru-RU" altLang="uk-UA" sz="4400" i="1" smtClean="0">
              <a:solidFill>
                <a:srgbClr val="C00000"/>
              </a:solidFill>
            </a:endParaRPr>
          </a:p>
        </p:txBody>
      </p:sp>
      <p:pic>
        <p:nvPicPr>
          <p:cNvPr id="1945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013" y="0"/>
            <a:ext cx="256381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Загнутый угол 2"/>
          <p:cNvSpPr/>
          <p:nvPr/>
        </p:nvSpPr>
        <p:spPr>
          <a:xfrm>
            <a:off x="1125538" y="1628775"/>
            <a:ext cx="2520950" cy="2808288"/>
          </a:xfrm>
          <a:prstGeom prst="foldedCorne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BFFE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hangingPunct="1">
              <a:lnSpc>
                <a:spcPct val="80000"/>
              </a:lnSpc>
              <a:defRPr/>
            </a:pPr>
            <a:endParaRPr lang="uk-UA" sz="1700" b="1" i="1" dirty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1700" b="1" i="1" dirty="0">
                <a:solidFill>
                  <a:srgbClr val="7030A0"/>
                </a:solidFill>
              </a:rPr>
              <a:t>Перспективний </a:t>
            </a:r>
            <a:r>
              <a:rPr lang="uk-UA" sz="1700" b="1" dirty="0">
                <a:solidFill>
                  <a:srgbClr val="7030A0"/>
                </a:solidFill>
              </a:rPr>
              <a:t>план</a:t>
            </a:r>
            <a:r>
              <a:rPr lang="uk-UA" sz="1700" dirty="0">
                <a:solidFill>
                  <a:srgbClr val="7030A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1700" dirty="0">
                <a:solidFill>
                  <a:srgbClr val="7030A0"/>
                </a:solidFill>
              </a:rPr>
              <a:t>– розрахований на значний термін часу, містить перелік найважливіших заходів з основних напрямків роботи, термін їх проведення, відповідальних за виконання.</a:t>
            </a:r>
          </a:p>
        </p:txBody>
      </p:sp>
      <p:sp>
        <p:nvSpPr>
          <p:cNvPr id="7" name="Загнутый угол 6"/>
          <p:cNvSpPr/>
          <p:nvPr/>
        </p:nvSpPr>
        <p:spPr>
          <a:xfrm>
            <a:off x="4548188" y="1592263"/>
            <a:ext cx="2808287" cy="2808287"/>
          </a:xfrm>
          <a:prstGeom prst="foldedCorne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BFFE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b="1" i="1" dirty="0">
                <a:solidFill>
                  <a:srgbClr val="7030A0"/>
                </a:solidFill>
              </a:rPr>
              <a:t>Календарний</a:t>
            </a:r>
            <a:r>
              <a:rPr lang="uk-UA" b="1" dirty="0">
                <a:solidFill>
                  <a:srgbClr val="7030A0"/>
                </a:solidFill>
              </a:rPr>
              <a:t> план</a:t>
            </a:r>
            <a:r>
              <a:rPr lang="uk-UA" dirty="0">
                <a:solidFill>
                  <a:srgbClr val="7030A0"/>
                </a:solidFill>
              </a:rPr>
              <a:t> – розробляється на рік, семестр; містить заходи та конкретний термін їх проведення.</a:t>
            </a:r>
          </a:p>
        </p:txBody>
      </p:sp>
      <p:sp>
        <p:nvSpPr>
          <p:cNvPr id="8" name="Загнутый угол 7"/>
          <p:cNvSpPr/>
          <p:nvPr/>
        </p:nvSpPr>
        <p:spPr>
          <a:xfrm>
            <a:off x="8456613" y="1592263"/>
            <a:ext cx="2894012" cy="2808287"/>
          </a:xfrm>
          <a:prstGeom prst="foldedCorne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BFFE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1"/>
          <a:lstStyle/>
          <a:p>
            <a:pPr algn="ctr" eaLnBrk="1" hangingPunct="1">
              <a:lnSpc>
                <a:spcPct val="80000"/>
              </a:lnSpc>
              <a:defRPr/>
            </a:pPr>
            <a:endParaRPr lang="uk-UA" sz="1700" b="1" i="1" dirty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1700" b="1" i="1" dirty="0">
                <a:solidFill>
                  <a:srgbClr val="7030A0"/>
                </a:solidFill>
              </a:rPr>
              <a:t>План-графік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1700" dirty="0">
                <a:solidFill>
                  <a:srgbClr val="7030A0"/>
                </a:solidFill>
              </a:rPr>
              <a:t> – це різновид календарного плану, який передбачає почергове виконання якоїсь роботи. Наприклад, графік чергування НПП у гуртожитку, виконання робіт з прибирання території тощо.</a:t>
            </a:r>
          </a:p>
        </p:txBody>
      </p:sp>
      <p:sp>
        <p:nvSpPr>
          <p:cNvPr id="9" name="Загнутый угол 8"/>
          <p:cNvSpPr/>
          <p:nvPr/>
        </p:nvSpPr>
        <p:spPr>
          <a:xfrm>
            <a:off x="3278188" y="4554538"/>
            <a:ext cx="2520950" cy="2259012"/>
          </a:xfrm>
          <a:prstGeom prst="foldedCorne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BFFE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endParaRPr lang="uk-UA" sz="1700" b="1" i="1" dirty="0">
              <a:solidFill>
                <a:srgbClr val="7030A0"/>
              </a:solidFill>
            </a:endParaRP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sz="1700" b="1" i="1" dirty="0">
                <a:solidFill>
                  <a:srgbClr val="7030A0"/>
                </a:solidFill>
              </a:rPr>
              <a:t>Службовий щоденник</a:t>
            </a:r>
            <a:r>
              <a:rPr lang="uk-UA" sz="1700" dirty="0">
                <a:solidFill>
                  <a:srgbClr val="7030A0"/>
                </a:solidFill>
              </a:rPr>
              <a:t> – детальний план у вигляді блокнота, де наставник робить записи кожен день (заходи, зустрічі, телефонні дзвінки, доручення).</a:t>
            </a:r>
          </a:p>
        </p:txBody>
      </p:sp>
      <p:sp>
        <p:nvSpPr>
          <p:cNvPr id="10" name="Загнутый угол 9"/>
          <p:cNvSpPr/>
          <p:nvPr/>
        </p:nvSpPr>
        <p:spPr>
          <a:xfrm>
            <a:off x="6526213" y="4508500"/>
            <a:ext cx="2520950" cy="2305050"/>
          </a:xfrm>
          <a:prstGeom prst="foldedCorner">
            <a:avLst/>
          </a:prstGeom>
          <a:gradFill>
            <a:gsLst>
              <a:gs pos="0">
                <a:schemeClr val="accent1">
                  <a:tint val="66000"/>
                  <a:satMod val="160000"/>
                </a:schemeClr>
              </a:gs>
              <a:gs pos="0">
                <a:srgbClr val="FFFFCC"/>
              </a:gs>
              <a:gs pos="100000">
                <a:srgbClr val="9BFFEC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80000"/>
              </a:lnSpc>
              <a:defRPr/>
            </a:pPr>
            <a:r>
              <a:rPr lang="uk-UA" b="1" i="1" dirty="0">
                <a:solidFill>
                  <a:srgbClr val="7030A0"/>
                </a:solidFill>
              </a:rPr>
              <a:t>Сценарій</a:t>
            </a:r>
          </a:p>
          <a:p>
            <a:pPr algn="ctr" eaLnBrk="1" hangingPunct="1">
              <a:lnSpc>
                <a:spcPct val="80000"/>
              </a:lnSpc>
              <a:defRPr/>
            </a:pPr>
            <a:r>
              <a:rPr lang="uk-UA" dirty="0">
                <a:solidFill>
                  <a:srgbClr val="7030A0"/>
                </a:solidFill>
              </a:rPr>
              <a:t>– це план проведення окремого виховного заходу.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94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400" y="0"/>
            <a:ext cx="2230438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ctrTitle"/>
          </p:nvPr>
        </p:nvSpPr>
        <p:spPr>
          <a:xfrm>
            <a:off x="842963" y="15875"/>
            <a:ext cx="7877175" cy="1516063"/>
          </a:xfrm>
        </p:spPr>
        <p:txBody>
          <a:bodyPr/>
          <a:lstStyle/>
          <a:p>
            <a:pPr marL="182563" algn="ctr"/>
            <a:r>
              <a:rPr lang="uk-UA" altLang="uk-UA" sz="3200" smtClean="0">
                <a:solidFill>
                  <a:srgbClr val="C00000"/>
                </a:solidFill>
              </a:rPr>
              <a:t>ПРОГРАМА</a:t>
            </a:r>
            <a:br>
              <a:rPr lang="uk-UA" altLang="uk-UA" sz="3200" smtClean="0">
                <a:solidFill>
                  <a:srgbClr val="C00000"/>
                </a:solidFill>
              </a:rPr>
            </a:br>
            <a:r>
              <a:rPr lang="uk-UA" altLang="uk-UA" sz="3200" smtClean="0">
                <a:solidFill>
                  <a:srgbClr val="C00000"/>
                </a:solidFill>
              </a:rPr>
              <a:t> виховання студента </a:t>
            </a:r>
            <a:br>
              <a:rPr lang="uk-UA" altLang="uk-UA" sz="3200" smtClean="0">
                <a:solidFill>
                  <a:srgbClr val="C00000"/>
                </a:solidFill>
              </a:rPr>
            </a:br>
            <a:r>
              <a:rPr lang="uk-UA" altLang="uk-UA" sz="3200" smtClean="0">
                <a:solidFill>
                  <a:srgbClr val="C00000"/>
                </a:solidFill>
              </a:rPr>
              <a:t>«Фахівець, громадянин, патріот»</a:t>
            </a:r>
            <a:endParaRPr lang="ru-RU" altLang="uk-UA" sz="3200" smtClean="0">
              <a:solidFill>
                <a:srgbClr val="C00000"/>
              </a:solidFill>
            </a:endParaRPr>
          </a:p>
        </p:txBody>
      </p:sp>
      <p:grpSp>
        <p:nvGrpSpPr>
          <p:cNvPr id="20483" name="Группа 5"/>
          <p:cNvGrpSpPr>
            <a:grpSpLocks/>
          </p:cNvGrpSpPr>
          <p:nvPr/>
        </p:nvGrpSpPr>
        <p:grpSpPr bwMode="auto">
          <a:xfrm>
            <a:off x="1414463" y="1222375"/>
            <a:ext cx="8674100" cy="5292725"/>
            <a:chOff x="1490518" y="1320569"/>
            <a:chExt cx="8675317" cy="5292854"/>
          </a:xfrm>
        </p:grpSpPr>
        <p:graphicFrame>
          <p:nvGraphicFramePr>
            <p:cNvPr id="15" name="Объект 5"/>
            <p:cNvGraphicFramePr>
              <a:graphicFrameLocks/>
            </p:cNvGraphicFramePr>
            <p:nvPr/>
          </p:nvGraphicFramePr>
          <p:xfrm>
            <a:off x="1490518" y="1932903"/>
            <a:ext cx="7488832" cy="468052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sp>
          <p:nvSpPr>
            <p:cNvPr id="3" name="Прямоугольник 2"/>
            <p:cNvSpPr/>
            <p:nvPr/>
          </p:nvSpPr>
          <p:spPr>
            <a:xfrm rot="16200000">
              <a:off x="8392208" y="1447480"/>
              <a:ext cx="800219" cy="2747034"/>
            </a:xfrm>
            <a:prstGeom prst="rect">
              <a:avLst/>
            </a:prstGeom>
            <a:noFill/>
          </p:spPr>
          <p:txBody>
            <a:bodyPr vert="vert" wrap="none">
              <a:spAutoFit/>
            </a:bodyPr>
            <a:lstStyle/>
            <a:p>
              <a:pPr algn="ctr">
                <a:defRPr/>
              </a:pPr>
              <a:r>
                <a:rPr lang="ru-RU" sz="4000" b="1" dirty="0">
                  <a:ln w="24500" cmpd="dbl">
                    <a:solidFill>
                      <a:schemeClr val="accent2">
                        <a:shade val="85000"/>
                        <a:satMod val="155000"/>
                      </a:schemeClr>
                    </a:solidFill>
                    <a:prstDash val="solid"/>
                    <a:miter lim="800000"/>
                  </a:ln>
                  <a:gradFill>
                    <a:gsLst>
                      <a:gs pos="10000">
                        <a:schemeClr val="accent2">
                          <a:tint val="10000"/>
                          <a:satMod val="155000"/>
                        </a:schemeClr>
                      </a:gs>
                      <a:gs pos="60000">
                        <a:schemeClr val="accent2">
                          <a:tint val="30000"/>
                          <a:satMod val="155000"/>
                        </a:schemeClr>
                      </a:gs>
                      <a:gs pos="100000">
                        <a:schemeClr val="accent2">
                          <a:tint val="73000"/>
                          <a:satMod val="155000"/>
                        </a:schemeClr>
                      </a:gs>
                    </a:gsLst>
                    <a:lin ang="5400000"/>
                  </a:gradFill>
                  <a:effectLst>
                    <a:outerShdw blurRad="38100" dist="38100" dir="7020000" algn="tl">
                      <a:srgbClr val="000000">
                        <a:alpha val="35000"/>
                      </a:srgbClr>
                    </a:outerShdw>
                  </a:effectLst>
                </a:rPr>
                <a:t>НАСТАВНИК</a:t>
              </a:r>
            </a:p>
          </p:txBody>
        </p:sp>
        <p:sp>
          <p:nvSpPr>
            <p:cNvPr id="4" name="Правая фигурная скобка 3"/>
            <p:cNvSpPr/>
            <p:nvPr/>
          </p:nvSpPr>
          <p:spPr>
            <a:xfrm rot="19102702">
              <a:off x="6937994" y="1320569"/>
              <a:ext cx="1008204" cy="4875332"/>
            </a:xfrm>
            <a:prstGeom prst="rightBrace">
              <a:avLst/>
            </a:prstGeom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uk-UA"/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4144585" y="2235696"/>
              <a:ext cx="1107996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ЦІЛЬ І</a:t>
              </a: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5446341" y="3387215"/>
              <a:ext cx="1188147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ЦІЛЬ ІІ</a:t>
              </a: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745080" y="4637567"/>
              <a:ext cx="1279517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ЦІЛЬ ІІІ</a:t>
              </a: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7894612" y="5805321"/>
              <a:ext cx="1293944" cy="461665"/>
            </a:xfrm>
            <a:prstGeom prst="rect">
              <a:avLst/>
            </a:prstGeom>
            <a:noFill/>
          </p:spPr>
          <p:txBody>
            <a:bodyPr wrap="none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ctr">
                <a:defRPr/>
              </a:pPr>
              <a:r>
                <a:rPr lang="ru-RU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ЦІЛЬ І</a:t>
              </a:r>
              <a:r>
                <a:rPr lang="en-US" sz="2400" b="1" spc="50" dirty="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</a:rPr>
                <a:t>V</a:t>
              </a:r>
              <a:endParaRPr lang="ru-RU" sz="2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endParaRPr>
            </a:p>
          </p:txBody>
        </p:sp>
      </p:grpSp>
      <p:pic>
        <p:nvPicPr>
          <p:cNvPr id="19" name="Объект 7"/>
          <p:cNvPicPr>
            <a:picLocks noChangeAspect="1"/>
          </p:cNvPicPr>
          <p:nvPr/>
        </p:nvPicPr>
        <p:blipFill rotWithShape="1">
          <a:blip r:embed="rId7" cstate="print">
            <a:extLst/>
          </a:blip>
          <a:srcRect l="5118" t="2817" r="23281" b="-2817"/>
          <a:stretch/>
        </p:blipFill>
        <p:spPr>
          <a:xfrm>
            <a:off x="9630017" y="96172"/>
            <a:ext cx="2423427" cy="2252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5" name="Рисунок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6700"/>
            <a:ext cx="2085975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Заголовок 1"/>
          <p:cNvSpPr>
            <a:spLocks noGrp="1"/>
          </p:cNvSpPr>
          <p:nvPr>
            <p:ph type="ctrTitle"/>
          </p:nvPr>
        </p:nvSpPr>
        <p:spPr>
          <a:xfrm>
            <a:off x="1054100" y="14288"/>
            <a:ext cx="8208963" cy="893762"/>
          </a:xfrm>
        </p:spPr>
        <p:txBody>
          <a:bodyPr/>
          <a:lstStyle/>
          <a:p>
            <a:pPr marL="182563" algn="ctr"/>
            <a:r>
              <a:rPr lang="uk-UA" altLang="uk-UA" sz="2400" smtClean="0">
                <a:solidFill>
                  <a:srgbClr val="C00000"/>
                </a:solidFill>
              </a:rPr>
              <a:t>Перший рік «НУБіП – твоя нагорода! </a:t>
            </a:r>
            <a:br>
              <a:rPr lang="uk-UA" altLang="uk-UA" sz="2400" smtClean="0">
                <a:solidFill>
                  <a:srgbClr val="C00000"/>
                </a:solidFill>
              </a:rPr>
            </a:br>
            <a:r>
              <a:rPr lang="uk-UA" altLang="uk-UA" sz="2400" smtClean="0">
                <a:solidFill>
                  <a:srgbClr val="C00000"/>
                </a:solidFill>
              </a:rPr>
              <a:t>Колектив – дружна сім’я!»</a:t>
            </a:r>
            <a:endParaRPr lang="ru-RU" altLang="uk-UA" sz="2400" smtClean="0">
              <a:solidFill>
                <a:srgbClr val="C00000"/>
              </a:solidFill>
            </a:endParaRPr>
          </a:p>
        </p:txBody>
      </p:sp>
      <p:pic>
        <p:nvPicPr>
          <p:cNvPr id="21507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-30163"/>
            <a:ext cx="1035050" cy="1373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Місце для вмісту 1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3" r="-330"/>
          <a:stretch>
            <a:fillRect/>
          </a:stretch>
        </p:blipFill>
        <p:spPr bwMode="auto">
          <a:xfrm>
            <a:off x="9469438" y="19050"/>
            <a:ext cx="2709862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9050" y="1196975"/>
          <a:ext cx="5932488" cy="5654675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08258"/>
                <a:gridCol w="4824230"/>
              </a:tblGrid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Місяць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Назва заходу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4654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Серпень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Знайомство з історією та сучасністю Національного університету біоресурсів і природокористування України. </a:t>
                      </a:r>
                      <a:endParaRPr lang="uk-UA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399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Студент </a:t>
                      </a:r>
                      <a:r>
                        <a:rPr lang="uk-UA" sz="1100" dirty="0" err="1">
                          <a:effectLst/>
                        </a:rPr>
                        <a:t>НУБіП</a:t>
                      </a:r>
                      <a:r>
                        <a:rPr lang="uk-UA" sz="1100" dirty="0">
                          <a:effectLst/>
                        </a:rPr>
                        <a:t> України: його права </a:t>
                      </a:r>
                      <a:r>
                        <a:rPr lang="uk-UA" sz="1100" dirty="0" smtClean="0">
                          <a:effectLst/>
                        </a:rPr>
                        <a:t>і</a:t>
                      </a:r>
                      <a:r>
                        <a:rPr lang="uk-UA" sz="1100" baseline="0" dirty="0" smtClean="0">
                          <a:effectLst/>
                        </a:rPr>
                        <a:t> </a:t>
                      </a:r>
                      <a:r>
                        <a:rPr lang="uk-UA" sz="1100" dirty="0" smtClean="0">
                          <a:effectLst/>
                        </a:rPr>
                        <a:t>обов’язки </a:t>
                      </a:r>
                      <a:r>
                        <a:rPr lang="uk-UA" sz="1100" dirty="0">
                          <a:effectLst/>
                        </a:rPr>
                        <a:t>(правила внутрішнього розпорядку університету)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399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Опитування студентів для виявлення їх побажань щодо планування організаційно-виховної роботи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Вересень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Урочиста посвята студентів-першокурсників (Присяга)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Перша лекція «Я громадян України, студент </a:t>
                      </a:r>
                      <a:r>
                        <a:rPr lang="uk-UA" sz="1100" dirty="0" err="1">
                          <a:effectLst/>
                        </a:rPr>
                        <a:t>НУБіП</a:t>
                      </a:r>
                      <a:r>
                        <a:rPr lang="uk-UA" sz="1100" dirty="0">
                          <a:effectLst/>
                        </a:rPr>
                        <a:t> України»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399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(за графіком)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solidFill>
                            <a:srgbClr val="FF0000"/>
                          </a:solidFill>
                          <a:effectLst/>
                        </a:rPr>
                        <a:t>Відвідування музею </a:t>
                      </a:r>
                      <a:r>
                        <a:rPr lang="uk-UA" sz="1100" dirty="0" err="1" smtClean="0">
                          <a:solidFill>
                            <a:srgbClr val="FF0000"/>
                          </a:solidFill>
                          <a:effectLst/>
                        </a:rPr>
                        <a:t>НУБіП</a:t>
                      </a:r>
                      <a:r>
                        <a:rPr lang="uk-UA" sz="1100" dirty="0" smtClean="0">
                          <a:solidFill>
                            <a:srgbClr val="FF0000"/>
                          </a:solidFill>
                          <a:effectLst/>
                        </a:rPr>
                        <a:t> України. Екскурсія </a:t>
                      </a: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ботанічним садом </a:t>
                      </a:r>
                      <a:r>
                        <a:rPr lang="uk-UA" sz="1100" dirty="0" err="1">
                          <a:solidFill>
                            <a:srgbClr val="FF0000"/>
                          </a:solidFill>
                          <a:effectLst/>
                        </a:rPr>
                        <a:t>НУБіП</a:t>
                      </a: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 України</a:t>
                      </a:r>
                      <a:endParaRPr lang="uk-UA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17.09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Свобода і мир … (до Міжнародного Дня миру)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 anchor="ctr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18.09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</a:rPr>
                        <a:t>Ярмарка</a:t>
                      </a:r>
                      <a:r>
                        <a:rPr lang="uk-UA" sz="1100" dirty="0">
                          <a:effectLst/>
                        </a:rPr>
                        <a:t> винаходів та інноваційних ідей (до дня винахідника)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 anchor="ctr"/>
                </a:tc>
              </a:tr>
              <a:tr h="399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Жовтень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(за графіком)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Відвідування Української лабораторія якості і безпеки продукції АПК</a:t>
                      </a:r>
                      <a:r>
                        <a:rPr lang="uk-UA" sz="1100" dirty="0">
                          <a:effectLst/>
                        </a:rPr>
                        <a:t> (</a:t>
                      </a:r>
                      <a:r>
                        <a:rPr lang="uk-UA" sz="1100" dirty="0" err="1">
                          <a:effectLst/>
                        </a:rPr>
                        <a:t>смт</a:t>
                      </a:r>
                      <a:r>
                        <a:rPr lang="uk-UA" sz="1100" dirty="0">
                          <a:effectLst/>
                        </a:rPr>
                        <a:t>. Чабани)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59875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Інформування студентів групи щодо правил поведінки під час масових заходів, загрозах терористичних актів, воєнних дій, першій допомозі при пораненнях (спільно з фахівцями кафедри військової підготовки)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14 10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День захисника України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399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Листопад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Володимирська гірка, Михайлівський золотоверхий монастир, Собор Святої Софії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(за графіком)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Музей анатомії (</a:t>
                      </a:r>
                      <a:r>
                        <a:rPr lang="uk-UA" sz="1100" dirty="0" err="1">
                          <a:solidFill>
                            <a:srgbClr val="FF0000"/>
                          </a:solidFill>
                          <a:effectLst/>
                        </a:rPr>
                        <a:t>НУБіП</a:t>
                      </a:r>
                      <a:r>
                        <a:rPr lang="uk-UA" sz="1100" dirty="0">
                          <a:solidFill>
                            <a:srgbClr val="FF0000"/>
                          </a:solidFill>
                          <a:effectLst/>
                        </a:rPr>
                        <a:t> України)</a:t>
                      </a:r>
                      <a:endParaRPr lang="uk-UA" sz="11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1.11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День державності на Західно-українських землях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Залучення студентів до тижня української мови та писемності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День пам’яті жертв голодомору та політичних репресій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Грудень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Музей української звитяги (м. Київ, вул. Григорія Сковороди 2)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1.12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День національної єдності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  <a:tr h="199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1.12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«СН</a:t>
                      </a:r>
                      <a:r>
                        <a:rPr lang="en-US" sz="1100" dirty="0">
                          <a:effectLst/>
                        </a:rPr>
                        <a:t>I</a:t>
                      </a:r>
                      <a:r>
                        <a:rPr lang="uk-UA" sz="1100" dirty="0" err="1">
                          <a:effectLst/>
                        </a:rPr>
                        <a:t>Ду</a:t>
                      </a:r>
                      <a:r>
                        <a:rPr lang="uk-UA" sz="1100" dirty="0">
                          <a:effectLst/>
                        </a:rPr>
                        <a:t> – СТОП» (Всесвітній День боротьби зі </a:t>
                      </a:r>
                      <a:r>
                        <a:rPr lang="uk-UA" sz="1100" dirty="0" err="1">
                          <a:effectLst/>
                        </a:rPr>
                        <a:t>СНІДом</a:t>
                      </a:r>
                      <a:r>
                        <a:rPr lang="uk-UA" sz="1100" dirty="0">
                          <a:effectLst/>
                        </a:rPr>
                        <a:t>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864" marR="48864" marT="0" marB="0"/>
                </a:tc>
              </a:tr>
            </a:tbl>
          </a:graphicData>
        </a:graphic>
      </p:graphicFrame>
      <p:sp>
        <p:nvSpPr>
          <p:cNvPr id="15" name="Заголовок 1"/>
          <p:cNvSpPr txBox="1">
            <a:spLocks/>
          </p:cNvSpPr>
          <p:nvPr/>
        </p:nvSpPr>
        <p:spPr bwMode="auto">
          <a:xfrm>
            <a:off x="2662238" y="687388"/>
            <a:ext cx="5848350" cy="5461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Орієнтовний перелік заходів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/>
        </p:nvSpPr>
        <p:spPr bwMode="auto">
          <a:xfrm>
            <a:off x="1200150" y="836613"/>
            <a:ext cx="2541588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І семестр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9" name="Заголовок 1"/>
          <p:cNvSpPr txBox="1">
            <a:spLocks/>
          </p:cNvSpPr>
          <p:nvPr/>
        </p:nvSpPr>
        <p:spPr bwMode="auto">
          <a:xfrm>
            <a:off x="7432675" y="836613"/>
            <a:ext cx="2540000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ІІ семестр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6094413" y="1146175"/>
          <a:ext cx="5940425" cy="5783263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52082"/>
                <a:gridCol w="4788343"/>
              </a:tblGrid>
              <a:tr h="21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Місяць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Назва заходу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21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Січень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Регіональні особливості новорічно-різдвяних звичаїв та обрядів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21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Лютий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Музей історії Києва (м. Київ, вул. Богдана Хмельницького, 7)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40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ІІ половина лютого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Вшанування героїв «Небесної сотні»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21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Березень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Шевченківський національний заповідник (м. Канів)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21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Квітень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Музей «Чорнобиль» (м. Київ, вул. Хорива, 1)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21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 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Впорядкування території університету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21117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Травень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Екскурсія Андріївським узвозом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40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7-8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травня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Відзначення Дня пам’яті та примирення (присвячені пам’яті жертв Другої світової війни) (Меморіал Слави </a:t>
                      </a:r>
                      <a:r>
                        <a:rPr lang="uk-UA" sz="1100" dirty="0" err="1">
                          <a:effectLst/>
                        </a:rPr>
                        <a:t>НУБіП</a:t>
                      </a:r>
                      <a:r>
                        <a:rPr lang="uk-UA" sz="1100" dirty="0">
                          <a:effectLst/>
                        </a:rPr>
                        <a:t>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36201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Екскурсія до музею «Золоті Ворота» (м. Київ, вул. Володимирська, 40-а)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40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Музей народної архітектури та побуту України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(м. Київ, вул. Червонопрапорна, 1)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40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Опитування студентів для виявлення їх думок  щодо удосконалення навчально-виховного процесу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41522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Протягом року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Робота із батьками студентів </a:t>
                      </a:r>
                      <a:r>
                        <a:rPr lang="uk-UA" sz="1100" dirty="0" smtClean="0">
                          <a:effectLst/>
                        </a:rPr>
                        <a:t> </a:t>
                      </a:r>
                      <a:r>
                        <a:rPr lang="uk-UA" sz="1100" dirty="0">
                          <a:effectLst/>
                        </a:rPr>
                        <a:t>«Зустріч із батьками першокурсників</a:t>
                      </a:r>
                      <a:r>
                        <a:rPr lang="uk-UA" sz="1100" dirty="0" smtClean="0">
                          <a:effectLst/>
                        </a:rPr>
                        <a:t>», «</a:t>
                      </a:r>
                      <a:r>
                        <a:rPr lang="uk-UA" sz="1100" dirty="0">
                          <a:effectLst/>
                        </a:rPr>
                        <a:t>Розсилка </a:t>
                      </a:r>
                      <a:r>
                        <a:rPr lang="en-US" sz="1100" dirty="0" err="1">
                          <a:effectLst/>
                        </a:rPr>
                        <a:t>sms</a:t>
                      </a:r>
                      <a:r>
                        <a:rPr lang="uk-UA" sz="1100" dirty="0">
                          <a:effectLst/>
                        </a:rPr>
                        <a:t> повідомлень батькам за результатами сесії»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40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Протягом року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Проведення виховних годин та бесід із студентами, які проживають у гуртожитку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40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Протягом року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Проведення бесід зі студентами щодо навчальної дисципліни і культури поведінки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72402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Протягом року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Пропаганда здорового способу життя</a:t>
                      </a:r>
                      <a:r>
                        <a:rPr lang="uk-UA" sz="1100" dirty="0" smtClean="0">
                          <a:effectLst/>
                        </a:rPr>
                        <a:t>. Проведення </a:t>
                      </a:r>
                      <a:r>
                        <a:rPr lang="uk-UA" sz="1100" dirty="0">
                          <a:effectLst/>
                        </a:rPr>
                        <a:t>зі студентами інформаційно-пізнавальних </a:t>
                      </a:r>
                      <a:r>
                        <a:rPr lang="uk-UA" sz="1100" dirty="0" smtClean="0">
                          <a:effectLst/>
                        </a:rPr>
                        <a:t>лекції</a:t>
                      </a:r>
                      <a:r>
                        <a:rPr lang="uk-UA" sz="1100" baseline="0" dirty="0" smtClean="0">
                          <a:effectLst/>
                        </a:rPr>
                        <a:t> «</a:t>
                      </a:r>
                      <a:r>
                        <a:rPr lang="uk-UA" sz="1100" dirty="0" smtClean="0">
                          <a:effectLst/>
                        </a:rPr>
                        <a:t>Режим </a:t>
                      </a:r>
                      <a:r>
                        <a:rPr lang="uk-UA" sz="1100" dirty="0">
                          <a:effectLst/>
                        </a:rPr>
                        <a:t>праці і відпочинку</a:t>
                      </a:r>
                      <a:r>
                        <a:rPr lang="uk-UA" sz="1100" dirty="0" smtClean="0">
                          <a:effectLst/>
                        </a:rPr>
                        <a:t>»,</a:t>
                      </a:r>
                      <a:endParaRPr lang="uk-UA" sz="11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«Правильне харчування – хороше здоров’я»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  <a:tr h="4005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Протягом року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Залучення студентів до роботи у гуртках, художніх колективах, спортивних секціях, клубах за інтересами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86" marR="46786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Заголовок 1"/>
          <p:cNvSpPr>
            <a:spLocks noGrp="1"/>
          </p:cNvSpPr>
          <p:nvPr>
            <p:ph type="ctrTitle"/>
          </p:nvPr>
        </p:nvSpPr>
        <p:spPr>
          <a:xfrm>
            <a:off x="2225675" y="25400"/>
            <a:ext cx="7715250" cy="977900"/>
          </a:xfrm>
        </p:spPr>
        <p:txBody>
          <a:bodyPr/>
          <a:lstStyle/>
          <a:p>
            <a:pPr marL="182563" algn="ctr"/>
            <a:r>
              <a:rPr lang="uk-UA" altLang="uk-UA" sz="2800" smtClean="0">
                <a:solidFill>
                  <a:srgbClr val="C00000"/>
                </a:solidFill>
              </a:rPr>
              <a:t>Другий рік «Київ – моє надбання! </a:t>
            </a:r>
            <a:br>
              <a:rPr lang="uk-UA" altLang="uk-UA" sz="2800" smtClean="0">
                <a:solidFill>
                  <a:srgbClr val="C00000"/>
                </a:solidFill>
              </a:rPr>
            </a:br>
            <a:r>
              <a:rPr lang="uk-UA" altLang="uk-UA" sz="2800" smtClean="0">
                <a:solidFill>
                  <a:srgbClr val="C00000"/>
                </a:solidFill>
              </a:rPr>
              <a:t>Україна – Батьківщина моя!»</a:t>
            </a:r>
            <a:endParaRPr lang="ru-RU" altLang="uk-UA" sz="2800" smtClean="0">
              <a:solidFill>
                <a:srgbClr val="C00000"/>
              </a:solidFill>
            </a:endParaRPr>
          </a:p>
        </p:txBody>
      </p:sp>
      <p:pic>
        <p:nvPicPr>
          <p:cNvPr id="19" name="Объект 3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>
            <a:off x="-29395" y="3287"/>
            <a:ext cx="2163367" cy="16146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" name="Объект 5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10031625" y="0"/>
            <a:ext cx="2157199" cy="16178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2" name="Заголовок 1"/>
          <p:cNvSpPr txBox="1">
            <a:spLocks/>
          </p:cNvSpPr>
          <p:nvPr/>
        </p:nvSpPr>
        <p:spPr bwMode="auto">
          <a:xfrm>
            <a:off x="2854325" y="822325"/>
            <a:ext cx="5848350" cy="5461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i="1" dirty="0" smtClean="0">
                <a:solidFill>
                  <a:schemeClr val="accent6">
                    <a:lumMod val="75000"/>
                  </a:schemeClr>
                </a:solidFill>
              </a:rPr>
              <a:t>Орієнтовний перелік заходів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 bwMode="auto">
          <a:xfrm>
            <a:off x="2041525" y="1252538"/>
            <a:ext cx="2540000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І семестр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8" name="Заголовок 1"/>
          <p:cNvSpPr txBox="1">
            <a:spLocks/>
          </p:cNvSpPr>
          <p:nvPr/>
        </p:nvSpPr>
        <p:spPr bwMode="auto">
          <a:xfrm>
            <a:off x="7081838" y="1252538"/>
            <a:ext cx="2541587" cy="393700"/>
          </a:xfrm>
          <a:prstGeom prst="rect">
            <a:avLst/>
          </a:prstGeom>
          <a:noFill/>
          <a:ln>
            <a:noFill/>
          </a:ln>
          <a:extLst/>
        </p:spPr>
        <p:txBody>
          <a:bodyPr anchor="b">
            <a:normAutofit fontScale="97500"/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Euphemia" panose="020B0503040102020104" pitchFamily="34" charset="0"/>
              </a:defRPr>
            </a:lvl9pPr>
          </a:lstStyle>
          <a:p>
            <a:pPr marL="182880" algn="ctr">
              <a:defRPr/>
            </a:pPr>
            <a:r>
              <a:rPr lang="uk-UA" sz="2000" b="1" dirty="0" smtClean="0">
                <a:solidFill>
                  <a:schemeClr val="accent6">
                    <a:lumMod val="75000"/>
                  </a:schemeClr>
                </a:solidFill>
              </a:rPr>
              <a:t>ІІ семестр</a:t>
            </a:r>
            <a:endParaRPr lang="ru-RU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0" y="1612900"/>
          <a:ext cx="5942013" cy="5087938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125900"/>
                <a:gridCol w="4816113"/>
              </a:tblGrid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Місяць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Назва заходу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448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Вересень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Опитування студентів для виявлення їх побажань щодо планування організаційно-виховної роботи на рік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448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Музей народної архітектури та побуту Середньої Наддніпрянщини в Переяславі-Хмельницькому (Київська область)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448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</a:rPr>
                        <a:t>Мамаєва</a:t>
                      </a:r>
                      <a:r>
                        <a:rPr lang="ru-RU" sz="1100" dirty="0">
                          <a:effectLst/>
                        </a:rPr>
                        <a:t> Слобода (Центр </a:t>
                      </a:r>
                      <a:r>
                        <a:rPr lang="ru-RU" sz="1100" dirty="0" err="1">
                          <a:effectLst/>
                        </a:rPr>
                        <a:t>народознавства</a:t>
                      </a:r>
                      <a:r>
                        <a:rPr lang="ru-RU" sz="1100" dirty="0">
                          <a:effectLst/>
                        </a:rPr>
                        <a:t> «</a:t>
                      </a:r>
                      <a:r>
                        <a:rPr lang="ru-RU" sz="1100" dirty="0" err="1">
                          <a:effectLst/>
                        </a:rPr>
                        <a:t>Козак</a:t>
                      </a:r>
                      <a:r>
                        <a:rPr lang="ru-RU" sz="1100" dirty="0">
                          <a:effectLst/>
                        </a:rPr>
                        <a:t> Мамай») (</a:t>
                      </a:r>
                      <a:r>
                        <a:rPr lang="ru-RU" sz="1100" dirty="0" err="1">
                          <a:effectLst/>
                        </a:rPr>
                        <a:t>м.Київ</a:t>
                      </a:r>
                      <a:r>
                        <a:rPr lang="ru-RU" sz="1100" dirty="0">
                          <a:effectLst/>
                        </a:rPr>
                        <a:t>, </a:t>
                      </a:r>
                      <a:r>
                        <a:rPr lang="ru-RU" sz="1100" dirty="0" err="1">
                          <a:effectLst/>
                        </a:rPr>
                        <a:t>вул</a:t>
                      </a:r>
                      <a:r>
                        <a:rPr lang="ru-RU" sz="1100" dirty="0">
                          <a:effectLst/>
                        </a:rPr>
                        <a:t>. </a:t>
                      </a:r>
                      <a:r>
                        <a:rPr lang="ru-RU" sz="1100" u="sng" dirty="0" err="1">
                          <a:effectLst/>
                          <a:hlinkClick r:id="rId5" tooltip="Вулиця Михайла Донця"/>
                        </a:rPr>
                        <a:t>вулиця</a:t>
                      </a:r>
                      <a:r>
                        <a:rPr lang="ru-RU" sz="1100" u="sng" dirty="0">
                          <a:effectLst/>
                          <a:hlinkClick r:id="rId5" tooltip="Вулиця Михайла Донця"/>
                        </a:rPr>
                        <a:t> </a:t>
                      </a:r>
                      <a:r>
                        <a:rPr lang="ru-RU" sz="1100" u="sng" dirty="0" err="1">
                          <a:effectLst/>
                          <a:hlinkClick r:id="rId5" tooltip="Вулиця Михайла Донця"/>
                        </a:rPr>
                        <a:t>Михайла</a:t>
                      </a:r>
                      <a:r>
                        <a:rPr lang="ru-RU" sz="1100" u="sng" dirty="0">
                          <a:effectLst/>
                          <a:hlinkClick r:id="rId5" tooltip="Вулиця Михайла Донця"/>
                        </a:rPr>
                        <a:t> </a:t>
                      </a:r>
                      <a:r>
                        <a:rPr lang="ru-RU" sz="1100" u="sng" dirty="0" err="1">
                          <a:effectLst/>
                          <a:hlinkClick r:id="rId5" tooltip="Вулиця Михайла Донця"/>
                        </a:rPr>
                        <a:t>Донця</a:t>
                      </a:r>
                      <a:r>
                        <a:rPr lang="ru-RU" sz="1100" dirty="0">
                          <a:effectLst/>
                        </a:rPr>
                        <a:t>, 2)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9167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Жовтень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Музей історії Десятинної церкви (м. Київ, вул.  Володимирська, 6/1)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14.10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Козацькому роду – нема переводу. Покрова Пресвятої Богородиці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17.10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День українського студента (перемога Революції на граніті)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Державні символи України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44882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Листопад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Історико-археологічний музей “Прадавня Аратта – Україна” (с.Трипілля, Київська обл.)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Мистецький Арсенал (Цитадель)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Здоровий спосіб життя – вимога часу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Моя майбутня професія (День працівника сільського господарства)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Грудень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Водно-інформаційний центр (м. Київ,вул. Михайла Грушевського, 1)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1.12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СНІД – небезпечна реалія сьогодення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6.12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Зустріч із представниками Збройних Сил України, учасниками АТО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10.12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Поряд із правами ідуть обов’язки (День прав людини)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  <a:tr h="2500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Підсумки роботи за семестр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284" marR="63284" marT="0" marB="0"/>
                </a:tc>
              </a:tr>
            </a:tbl>
          </a:graphicData>
        </a:graphic>
      </p:graphicFrame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6022975" y="1614488"/>
          <a:ext cx="5995988" cy="5094287"/>
        </p:xfrm>
        <a:graphic>
          <a:graphicData uri="http://schemas.openxmlformats.org/drawingml/2006/table">
            <a:tbl>
              <a:tblPr firstRow="1" firstCol="1" bandRow="1">
                <a:tableStyleId>{3B4B98B0-60AC-42C2-AFA5-B58CD77FA1E5}</a:tableStyleId>
              </a:tblPr>
              <a:tblGrid>
                <a:gridCol w="1311211"/>
                <a:gridCol w="4684777"/>
              </a:tblGrid>
              <a:tr h="27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Місяць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Назва заходу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27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Січень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Українські звичаї та обряди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466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22.01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42900" algn="l"/>
                        </a:tabLst>
                      </a:pPr>
                      <a:r>
                        <a:rPr lang="uk-UA" sz="1100">
                          <a:effectLst/>
                        </a:rPr>
                        <a:t>Українська державність: історія та сучасність (до Дня Соборності України)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38558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29.01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Вшанування пам’яті героїв Крут  (екскурсія на Аскольдову могилу м. Київ)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27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Лютий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Музей гетьманства (м. Київ, вул. Спаська, 16-б)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27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14.02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Мистецтво кохати (до Дня Валентина)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3897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Березень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Національний музей Тараса Шевченка (м. Київ, бул. Т. Шевченка, 12)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27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8.03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Міжнародний жіночий день (виховання поваги до жінки-матері)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466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Квітень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Національний історико-культурний заповідник «Гетьманська столиця»(м</a:t>
                      </a:r>
                      <a:r>
                        <a:rPr lang="uk-UA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 Батурин, </a:t>
                      </a:r>
                      <a:r>
                        <a:rPr lang="uk-UA" sz="11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Чергінівська</a:t>
                      </a:r>
                      <a:r>
                        <a:rPr lang="uk-UA" sz="11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обл.)</a:t>
                      </a:r>
                    </a:p>
                  </a:txBody>
                  <a:tcPr marL="67660" marR="67660" marT="0" marB="0"/>
                </a:tc>
              </a:tr>
              <a:tr h="27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22.04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</a:rPr>
                        <a:t>Бережімо багатства планети! (День землі)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27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26.04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Дзвони Чорнобиля... (День Чорнобильської трагедії)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466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Травень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Націона́льний дендрологі́чний парк «Софі́ївка» (м. Умань, Черкаська обл.)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27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8.05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226695" algn="l"/>
                        </a:tabLst>
                      </a:pPr>
                      <a:r>
                        <a:rPr lang="uk-UA" sz="1100">
                          <a:effectLst/>
                        </a:rPr>
                        <a:t>Пам’ять поколінь (День пам’яті та примирення) 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466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Друга неділя травня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Мамо, вічна і кохана… ( День матері)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  <a:tr h="27236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</a:rPr>
                        <a:t> </a:t>
                      </a:r>
                      <a:endParaRPr lang="uk-U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100" dirty="0" smtClean="0">
                          <a:effectLst/>
                        </a:rPr>
                        <a:t>Підсумки </a:t>
                      </a:r>
                      <a:r>
                        <a:rPr lang="uk-UA" sz="1100" dirty="0">
                          <a:effectLst/>
                        </a:rPr>
                        <a:t>роботи за семестр та навчальний рік</a:t>
                      </a:r>
                      <a:endParaRPr lang="uk-U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60" marR="67660" marT="0" marB="0"/>
                </a:tc>
              </a:tr>
            </a:tbl>
          </a:graphicData>
        </a:graphic>
      </p:graphicFrame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Безмятежность 16 х 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83_TF02801109_TF02801109" id="{1C06BAA0-3930-493B-AD60-9265984A33DD}" vid="{F056C7C8-BEFB-4DDF-85DC-215FA76949EE}"/>
    </a:ext>
  </a:extLst>
</a:theme>
</file>

<file path=ppt/theme/theme2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PDescription xmlns="4873beb7-5857-4685-be1f-d57550cc96cc" xsi:nil="true"/>
    <AssetExpire xmlns="4873beb7-5857-4685-be1f-d57550cc96cc">2029-01-01T09:00:00+00:00</AssetExpire>
    <CampaignTagsTaxHTField0 xmlns="4873beb7-5857-4685-be1f-d57550cc96cc">
      <Terms xmlns="http://schemas.microsoft.com/office/infopath/2007/PartnerControls"/>
    </CampaignTagsTaxHTField0>
    <IntlLangReviewDate xmlns="4873beb7-5857-4685-be1f-d57550cc96cc">1999-11-30T01:00:00+00:00</IntlLangReviewDate>
    <TPFriendlyName xmlns="4873beb7-5857-4685-be1f-d57550cc96cc" xsi:nil="true"/>
    <IntlLangReview xmlns="4873beb7-5857-4685-be1f-d57550cc96cc">false</IntlLangReview>
    <LocLastLocAttemptVersionLookup xmlns="4873beb7-5857-4685-be1f-d57550cc96cc" xsi:nil="true"/>
    <PolicheckWords xmlns="4873beb7-5857-4685-be1f-d57550cc96cc" xsi:nil="true"/>
    <SubmitterId xmlns="4873beb7-5857-4685-be1f-d57550cc96cc" xsi:nil="true"/>
    <AcquiredFrom xmlns="4873beb7-5857-4685-be1f-d57550cc96cc">Internal MS</AcquiredFrom>
    <EditorialStatus xmlns="4873beb7-5857-4685-be1f-d57550cc96cc" xsi:nil="true"/>
    <Markets xmlns="4873beb7-5857-4685-be1f-d57550cc96cc"/>
    <OriginAsset xmlns="4873beb7-5857-4685-be1f-d57550cc96cc" xsi:nil="true"/>
    <AssetStart xmlns="4873beb7-5857-4685-be1f-d57550cc96cc">2017-08-27T18:37:57+00:00</AssetStart>
    <FriendlyTitle xmlns="4873beb7-5857-4685-be1f-d57550cc96cc" xsi:nil="true"/>
    <MarketSpecific xmlns="4873beb7-5857-4685-be1f-d57550cc96cc">false</MarketSpecific>
    <TPNamespace xmlns="4873beb7-5857-4685-be1f-d57550cc96cc" xsi:nil="true"/>
    <PublishStatusLookup xmlns="4873beb7-5857-4685-be1f-d57550cc96cc"/>
    <APAuthor xmlns="4873beb7-5857-4685-be1f-d57550cc96cc">
      <UserInfo>
        <DisplayName/>
        <AccountId xsi:nil="true"/>
        <AccountType/>
      </UserInfo>
    </APAuthor>
    <TPCommandLine xmlns="4873beb7-5857-4685-be1f-d57550cc96cc" xsi:nil="true"/>
    <IntlLangReviewer xmlns="4873beb7-5857-4685-be1f-d57550cc96cc" xsi:nil="true"/>
    <OpenTemplate xmlns="4873beb7-5857-4685-be1f-d57550cc96cc">false</OpenTemplate>
    <CSXSubmissionDate xmlns="4873beb7-5857-4685-be1f-d57550cc96cc">1999-11-30T01:00:00+00:00</CSXSubmissionDate>
    <TaxCatchAll xmlns="4873beb7-5857-4685-be1f-d57550cc96cc"/>
    <Manager xmlns="4873beb7-5857-4685-be1f-d57550cc96cc" xsi:nil="true"/>
    <NumericId xmlns="4873beb7-5857-4685-be1f-d57550cc96cc" xsi:nil="true"/>
    <ParentAssetId xmlns="4873beb7-5857-4685-be1f-d57550cc96cc" xsi:nil="true"/>
    <OriginalSourceMarket xmlns="4873beb7-5857-4685-be1f-d57550cc96cc" xsi:nil="true"/>
    <ApprovalStatus xmlns="4873beb7-5857-4685-be1f-d57550cc96cc">InProgress</ApprovalStatus>
    <TPComponent xmlns="4873beb7-5857-4685-be1f-d57550cc96cc" xsi:nil="true"/>
    <EditorialTags xmlns="4873beb7-5857-4685-be1f-d57550cc96cc" xsi:nil="true"/>
    <TPExecutable xmlns="4873beb7-5857-4685-be1f-d57550cc96cc" xsi:nil="true"/>
    <TPLaunchHelpLink xmlns="4873beb7-5857-4685-be1f-d57550cc96cc" xsi:nil="true"/>
    <LocComments xmlns="4873beb7-5857-4685-be1f-d57550cc96cc" xsi:nil="true"/>
    <LocRecommendedHandoff xmlns="4873beb7-5857-4685-be1f-d57550cc96cc" xsi:nil="true"/>
    <SourceTitle xmlns="4873beb7-5857-4685-be1f-d57550cc96cc" xsi:nil="true"/>
    <CSXUpdate xmlns="4873beb7-5857-4685-be1f-d57550cc96cc">false</CSXUpdate>
    <IntlLocPriority xmlns="4873beb7-5857-4685-be1f-d57550cc96cc" xsi:nil="true"/>
    <UAProjectedTotalWords xmlns="4873beb7-5857-4685-be1f-d57550cc96cc" xsi:nil="true"/>
    <AssetType xmlns="4873beb7-5857-4685-be1f-d57550cc96cc" xsi:nil="true"/>
    <MachineTranslated xmlns="4873beb7-5857-4685-be1f-d57550cc96cc">false</MachineTranslated>
    <OutputCachingOn xmlns="4873beb7-5857-4685-be1f-d57550cc96cc">false</OutputCachingOn>
    <TemplateStatus xmlns="4873beb7-5857-4685-be1f-d57550cc96cc" xsi:nil="true"/>
    <IsSearchable xmlns="4873beb7-5857-4685-be1f-d57550cc96cc">false</IsSearchable>
    <ContentItem xmlns="4873beb7-5857-4685-be1f-d57550cc96cc" xsi:nil="true"/>
    <HandoffToMSDN xmlns="4873beb7-5857-4685-be1f-d57550cc96cc">1999-11-30T01:00:00+00:00</HandoffToMSDN>
    <ShowIn xmlns="4873beb7-5857-4685-be1f-d57550cc96cc">Show everywhere</ShowIn>
    <ThumbnailAssetId xmlns="4873beb7-5857-4685-be1f-d57550cc96cc" xsi:nil="true"/>
    <UALocComments xmlns="4873beb7-5857-4685-be1f-d57550cc96cc" xsi:nil="true"/>
    <UALocRecommendation xmlns="4873beb7-5857-4685-be1f-d57550cc96cc">Localize</UALocRecommendation>
    <LastModifiedDateTime xmlns="4873beb7-5857-4685-be1f-d57550cc96cc">1999-11-30T01:00:00+00:00</LastModifiedDateTime>
    <LegacyData xmlns="4873beb7-5857-4685-be1f-d57550cc96cc" xsi:nil="true"/>
    <LocManualTestRequired xmlns="4873beb7-5857-4685-be1f-d57550cc96cc">false</LocManualTestRequired>
    <LocMarketGroupTiers2 xmlns="4873beb7-5857-4685-be1f-d57550cc96cc" xsi:nil="true"/>
    <ClipArtFilename xmlns="4873beb7-5857-4685-be1f-d57550cc96cc" xsi:nil="true"/>
    <TPApplication xmlns="4873beb7-5857-4685-be1f-d57550cc96cc" xsi:nil="true"/>
    <CSXHash xmlns="4873beb7-5857-4685-be1f-d57550cc96cc" xsi:nil="true"/>
    <DirectSourceMarket xmlns="4873beb7-5857-4685-be1f-d57550cc96cc" xsi:nil="true"/>
    <PrimaryImageGen xmlns="4873beb7-5857-4685-be1f-d57550cc96cc">false</PrimaryImageGen>
    <PlannedPubDate xmlns="4873beb7-5857-4685-be1f-d57550cc96cc">1999-11-30T01:00:00+00:00</PlannedPubDate>
    <CSXSubmissionMarket xmlns="4873beb7-5857-4685-be1f-d57550cc96cc" xsi:nil="true"/>
    <Downloads xmlns="4873beb7-5857-4685-be1f-d57550cc96cc">0</Downloads>
    <ArtSampleDocs xmlns="4873beb7-5857-4685-be1f-d57550cc96cc" xsi:nil="true"/>
    <TrustLevel xmlns="4873beb7-5857-4685-be1f-d57550cc96cc">1 Microsoft Managed Content</TrustLevel>
    <BlockPublish xmlns="4873beb7-5857-4685-be1f-d57550cc96cc">false</BlockPublish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BusinessGroup xmlns="4873beb7-5857-4685-be1f-d57550cc96cc" xsi:nil="true"/>
    <Providers xmlns="4873beb7-5857-4685-be1f-d57550cc96cc" xsi:nil="true"/>
    <TemplateTemplateType xmlns="4873beb7-5857-4685-be1f-d57550cc96cc" xsi:nil="true"/>
    <TimesCloned xmlns="4873beb7-5857-4685-be1f-d57550cc96cc" xsi:nil="true"/>
    <TPAppVersion xmlns="4873beb7-5857-4685-be1f-d57550cc96cc" xsi:nil="true"/>
    <VoteCount xmlns="4873beb7-5857-4685-be1f-d57550cc96cc" xsi:nil="true"/>
    <AverageRating xmlns="4873beb7-5857-4685-be1f-d57550cc96cc" xsi:nil="true"/>
    <FeatureTagsTaxHTField0 xmlns="4873beb7-5857-4685-be1f-d57550cc96cc">
      <Terms xmlns="http://schemas.microsoft.com/office/infopath/2007/PartnerControls"/>
    </FeatureTagsTaxHTField0>
    <Provider xmlns="4873beb7-5857-4685-be1f-d57550cc96cc" xsi:nil="true"/>
    <UACurrentWords xmlns="4873beb7-5857-4685-be1f-d57550cc96cc" xsi:nil="true"/>
    <AssetId xmlns="4873beb7-5857-4685-be1f-d57550cc96cc" xsi:nil="true"/>
    <TPClientViewer xmlns="4873beb7-5857-4685-be1f-d57550cc96cc" xsi:nil="true"/>
    <DSATActionTaken xmlns="4873beb7-5857-4685-be1f-d57550cc96cc" xsi:nil="true"/>
    <APEditor xmlns="4873beb7-5857-4685-be1f-d57550cc96cc">
      <UserInfo>
        <DisplayName/>
        <AccountId xsi:nil="true"/>
        <AccountType/>
      </UserInfo>
    </APEditor>
    <TPInstallLocation xmlns="4873beb7-5857-4685-be1f-d57550cc96cc" xsi:nil="true"/>
    <OOCacheId xmlns="4873beb7-5857-4685-be1f-d57550cc96cc" xsi:nil="true"/>
    <IsDeleted xmlns="4873beb7-5857-4685-be1f-d57550cc96cc">false</IsDeleted>
    <PublishTargets xmlns="4873beb7-5857-4685-be1f-d57550cc96cc">OfficeOnlineVNext</PublishTargets>
    <ApprovalLog xmlns="4873beb7-5857-4685-be1f-d57550cc96cc" xsi:nil="true"/>
    <BugNumber xmlns="4873beb7-5857-4685-be1f-d57550cc96cc" xsi:nil="true"/>
    <CrawlForDependencies xmlns="4873beb7-5857-4685-be1f-d57550cc96cc">false</CrawlForDependencies>
    <InternalTagsTaxHTField0 xmlns="4873beb7-5857-4685-be1f-d57550cc96cc">
      <Terms xmlns="http://schemas.microsoft.com/office/infopath/2007/PartnerControls"/>
    </InternalTagsTaxHTField0>
    <LastHandOff xmlns="4873beb7-5857-4685-be1f-d57550cc96cc">1999-11-30T01:00:00+00:00</LastHandOff>
    <Milestone xmlns="4873beb7-5857-4685-be1f-d57550cc96cc" xsi:nil="true"/>
    <OriginalRelease xmlns="4873beb7-5857-4685-be1f-d57550cc96cc">15</OriginalRelease>
    <RecommendationsModifier xmlns="4873beb7-5857-4685-be1f-d57550cc96cc" xsi:nil="true"/>
    <ScenarioTagsTaxHTField0 xmlns="4873beb7-5857-4685-be1f-d57550cc96cc">
      <Terms xmlns="http://schemas.microsoft.com/office/infopath/2007/PartnerControls"/>
    </ScenarioTagsTaxHTField0>
    <UANotes xmlns="4873beb7-5857-4685-be1f-d57550cc96cc" xsi:nil="true"/>
  </documentManagement>
</p:properti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0EC1792-8BC0-4B77-B126-AE1553BD534D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http://purl.org/dc/dcmitype/"/>
    <ds:schemaRef ds:uri="4873beb7-5857-4685-be1f-d57550cc96cc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на тему природы с аурой безмятежности (широкоэкранный формат)</Template>
  <TotalTime>570</TotalTime>
  <Words>2013</Words>
  <Application>Microsoft Office PowerPoint</Application>
  <PresentationFormat>Произвольный</PresentationFormat>
  <Paragraphs>375</Paragraphs>
  <Slides>24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1" baseType="lpstr">
      <vt:lpstr>Euphemia</vt:lpstr>
      <vt:lpstr>Arial</vt:lpstr>
      <vt:lpstr>Times New Roman</vt:lpstr>
      <vt:lpstr>Wingdings</vt:lpstr>
      <vt:lpstr>Calibri</vt:lpstr>
      <vt:lpstr>Tahoma</vt:lpstr>
      <vt:lpstr>Безмятежность 16 х 9</vt:lpstr>
      <vt:lpstr>Планування роботи  наставника академічної  групи</vt:lpstr>
      <vt:lpstr>Студентство</vt:lpstr>
      <vt:lpstr>Наставник</vt:lpstr>
      <vt:lpstr>Основні завдання роботи наставника </vt:lpstr>
      <vt:lpstr>Завдання наставників очима студентів (результати опитування)</vt:lpstr>
      <vt:lpstr>Види планів</vt:lpstr>
      <vt:lpstr>ПРОГРАМА  виховання студента  «Фахівець, громадянин, патріот»</vt:lpstr>
      <vt:lpstr>Перший рік «НУБіП – твоя нагорода!  Колектив – дружна сім’я!»</vt:lpstr>
      <vt:lpstr>Другий рік «Київ – моє надбання!  Україна – Батьківщина моя!»</vt:lpstr>
      <vt:lpstr>Третій рік «Професію здобути – успіху досягнути!»</vt:lpstr>
      <vt:lpstr>Четвертий рік  «Від навчання до справи!»</vt:lpstr>
      <vt:lpstr>Загальний хід процесу планування можна представити трьома етапами: </vt:lpstr>
      <vt:lpstr>ПЛАН виховної роботи наставника ___ курсу___групи на__ семестр 20__-20__ н. р.</vt:lpstr>
      <vt:lpstr>1. Культурно-масова робота</vt:lpstr>
      <vt:lpstr>1. Культурно-масова робота</vt:lpstr>
      <vt:lpstr>2. Спортивно-масова робота</vt:lpstr>
      <vt:lpstr>3. Пропаганда здорового  способу життя</vt:lpstr>
      <vt:lpstr>4. Профілактика девіантної поведінки</vt:lpstr>
      <vt:lpstr>5. Виховна робота в гуртожитках</vt:lpstr>
      <vt:lpstr>6. Волонтерська та організаційна робота</vt:lpstr>
      <vt:lpstr>7. Розвиток студентського самоврядування та лідерських якостей студентів</vt:lpstr>
      <vt:lpstr>8. Профорієнтаційна робота</vt:lpstr>
      <vt:lpstr>Вимоги до планування</vt:lpstr>
      <vt:lpstr>Дякую за увагу!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Макет заголовка</dc:title>
  <dc:creator>Sveta</dc:creator>
  <cp:lastModifiedBy>Sveta</cp:lastModifiedBy>
  <cp:revision>34</cp:revision>
  <dcterms:created xsi:type="dcterms:W3CDTF">2017-08-26T20:12:09Z</dcterms:created>
  <dcterms:modified xsi:type="dcterms:W3CDTF">2017-08-27T19:35:47Z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