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9" r:id="rId2"/>
    <p:sldId id="267" r:id="rId3"/>
    <p:sldId id="260" r:id="rId4"/>
    <p:sldId id="278" r:id="rId5"/>
    <p:sldId id="279" r:id="rId6"/>
    <p:sldId id="268" r:id="rId7"/>
    <p:sldId id="277" r:id="rId8"/>
    <p:sldId id="270" r:id="rId9"/>
    <p:sldId id="274" r:id="rId10"/>
    <p:sldId id="273" r:id="rId11"/>
    <p:sldId id="271" r:id="rId12"/>
    <p:sldId id="269" r:id="rId13"/>
    <p:sldId id="266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C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8ABC2-A1B8-7079-31B8-26F50A859F47}" v="818" dt="2020-07-13T18:28:22.935"/>
    <p1510:client id="{99D13B10-73D8-22BA-5C37-615E9C65291E}" v="46" dt="2020-07-14T09:11:00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100" d="100"/>
          <a:sy n="100" d="100"/>
        </p:scale>
        <p:origin x="-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6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6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0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2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2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30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6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2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0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1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3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0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mentor.ucdc.ro/dec2011/en/blendedlearningfromconcepttoimplementationluizacaraivan_12.pdf" TargetMode="External"/><Relationship Id="rId2" Type="http://schemas.openxmlformats.org/officeDocument/2006/relationships/hyperlink" Target="https://files.eric.ed.gov/fulltext/ED53518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NHPwC3sm7XkVCOIrzqphebbLGvBvIKZX/vie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Зображення, що містить особа, стоячий, молодий, дитина&#10;&#10;Опис створено автоматично">
            <a:extLst>
              <a:ext uri="{FF2B5EF4-FFF2-40B4-BE49-F238E27FC236}">
                <a16:creationId xmlns="" xmlns:a16="http://schemas.microsoft.com/office/drawing/2014/main" id="{E1E4FFF7-30CC-4C25-B294-E833EDCE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18" y="2607142"/>
            <a:ext cx="2743200" cy="1228299"/>
          </a:xfrm>
          <a:prstGeom prst="rect">
            <a:avLst/>
          </a:prstGeom>
        </p:spPr>
      </p:pic>
      <p:pic>
        <p:nvPicPr>
          <p:cNvPr id="6" name="Рисунок 6" descr="Зображення, що містить особа, ноутбук, у приміщенні, стіл&#10;&#10;Опис створено автоматично">
            <a:extLst>
              <a:ext uri="{FF2B5EF4-FFF2-40B4-BE49-F238E27FC236}">
                <a16:creationId xmlns="" xmlns:a16="http://schemas.microsoft.com/office/drawing/2014/main" id="{0E968029-C8D0-4D98-BA77-F27D6F3D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730945"/>
            <a:ext cx="2240280" cy="1270747"/>
          </a:xfrm>
          <a:prstGeom prst="rect">
            <a:avLst/>
          </a:prstGeom>
        </p:spPr>
      </p:pic>
      <p:pic>
        <p:nvPicPr>
          <p:cNvPr id="7" name="Рисунок 7" descr="Зображення, що містить малювання&#10;&#10;Опис створено автоматично">
            <a:extLst>
              <a:ext uri="{FF2B5EF4-FFF2-40B4-BE49-F238E27FC236}">
                <a16:creationId xmlns="" xmlns:a16="http://schemas.microsoft.com/office/drawing/2014/main" id="{25116456-B814-4BE6-AA1F-188DE495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337" y="2525850"/>
            <a:ext cx="2408491" cy="1280266"/>
          </a:xfrm>
          <a:prstGeom prst="rect">
            <a:avLst/>
          </a:prstGeom>
        </p:spPr>
      </p:pic>
      <p:pic>
        <p:nvPicPr>
          <p:cNvPr id="8" name="Рисунок 8" descr="Зображення, що містить клавіатура&#10;&#10;Опис створено автоматично">
            <a:extLst>
              <a:ext uri="{FF2B5EF4-FFF2-40B4-BE49-F238E27FC236}">
                <a16:creationId xmlns="" xmlns:a16="http://schemas.microsoft.com/office/drawing/2014/main" id="{97381DF7-9BC9-4A34-B347-DE4269423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52" y="5284375"/>
            <a:ext cx="2508191" cy="1055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DD10A9-62DC-4BAE-9589-49FCF0639F20}"/>
              </a:ext>
            </a:extLst>
          </p:cNvPr>
          <p:cNvSpPr txBox="1"/>
          <p:nvPr/>
        </p:nvSpPr>
        <p:spPr>
          <a:xfrm>
            <a:off x="1741848" y="4001692"/>
            <a:ext cx="71354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Методичні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аспекти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математики в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форматі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змішаного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endParaRPr lang="uk-UA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 title="Цифрове покоління">
            <a:extLst>
              <a:ext uri="{FF2B5EF4-FFF2-40B4-BE49-F238E27FC236}">
                <a16:creationId xmlns="" xmlns:a16="http://schemas.microsoft.com/office/drawing/2014/main" id="{437B7A87-E7A6-49B3-BB85-E82C933EEE73}"/>
              </a:ext>
            </a:extLst>
          </p:cNvPr>
          <p:cNvSpPr txBox="1"/>
          <p:nvPr/>
        </p:nvSpPr>
        <p:spPr>
          <a:xfrm>
            <a:off x="5884546" y="620523"/>
            <a:ext cx="4754880" cy="1107996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B050"/>
                </a:solidFill>
              </a:rPr>
              <a:t>НАВЧАЛЬНО НАУКОВИЙ ІНСТИТУТ ЕНЕРГЕТИКИ, АВТОМАТИКИ І ЕНЕРГОЗБЕРЕЖЕННЯ</a:t>
            </a:r>
          </a:p>
          <a:p>
            <a:endParaRPr lang="uk-UA" b="1" dirty="0"/>
          </a:p>
        </p:txBody>
      </p:sp>
      <p:pic>
        <p:nvPicPr>
          <p:cNvPr id="1026" name="Picture 2" descr="https://nubip.edu.ua/sites/all/themes/nauu/images/redesign2/nubip-logo-gerb.png?200220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" y="604569"/>
            <a:ext cx="5063490" cy="11239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1" name="Прямоугольник 10"/>
          <p:cNvSpPr/>
          <p:nvPr/>
        </p:nvSpPr>
        <p:spPr>
          <a:xfrm>
            <a:off x="7754604" y="5054084"/>
            <a:ext cx="325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Артемчук Л.М.</a:t>
            </a:r>
          </a:p>
          <a:p>
            <a:pPr algn="ctr"/>
            <a:r>
              <a:rPr lang="uk-UA" dirty="0"/>
              <a:t>д</a:t>
            </a:r>
            <a:r>
              <a:rPr lang="uk-UA" dirty="0" smtClean="0"/>
              <a:t>оцент кафедри вищої </a:t>
            </a:r>
          </a:p>
          <a:p>
            <a:pPr algn="ctr"/>
            <a:r>
              <a:rPr lang="uk-UA" dirty="0" smtClean="0"/>
              <a:t>та прикладної математики, кандидат педагогічних </a:t>
            </a:r>
            <a:r>
              <a:rPr lang="uk-UA" dirty="0" err="1" smtClean="0"/>
              <a:t>нау</a:t>
            </a:r>
            <a:endParaRPr lang="uk-UA" dirty="0"/>
          </a:p>
        </p:txBody>
      </p:sp>
      <p:pic>
        <p:nvPicPr>
          <p:cNvPr id="1028" name="Picture 4" descr="https://nubip.edu.ua/sites/default/files/imagecache/logo/logotip_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2" y="458093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445" y="692697"/>
            <a:ext cx="1020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Засвоєння, закріплення навчального  матеріалу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83272"/>
            <a:ext cx="927735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аудиторії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методичних матеріалів (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Ельорн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можливостей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меседжерів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студентами індивідуальних завдань (30 варіантів)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Тренувальні тести (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Ельорн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студентам групами та індивідуально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8163" y="3809999"/>
            <a:ext cx="4541837" cy="245840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2450" y="3809999"/>
            <a:ext cx="3524250" cy="24809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7319962" y="3809999"/>
            <a:ext cx="3795713" cy="24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6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445" y="692697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21311" y="1216870"/>
            <a:ext cx="5940425" cy="334137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08145" y="1216870"/>
            <a:ext cx="5391844" cy="265980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017720" y="3695697"/>
            <a:ext cx="5940425" cy="25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445" y="692697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 навчання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2" y="1785927"/>
            <a:ext cx="56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Персоналізація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урахування індивідуальних потреб кожного студента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241" y="2500306"/>
            <a:ext cx="3879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рух вперед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 графіком, а за готовністю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76212" y="3357563"/>
            <a:ext cx="470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 і зрозумілість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вимог, строків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619483" y="4071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які базуються на самоорганізації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385233" y="5019686"/>
            <a:ext cx="722951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Тісні людські стосунки, спільна робота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45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289D6C-649D-4A69-8DBD-A3AF0B0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E256FF5-430B-415B-853D-9B9F50DB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ea typeface="+mn-lt"/>
                <a:cs typeface="+mn-lt"/>
                <a:hlinkClick r:id="rId2"/>
              </a:rPr>
              <a:t>https://files.eric.ed.gov/fulltext/ED535180.pdf</a:t>
            </a:r>
            <a:endParaRPr lang="uk-UA">
              <a:ea typeface="+mn-lt"/>
              <a:cs typeface="+mn-lt"/>
            </a:endParaRPr>
          </a:p>
          <a:p>
            <a:r>
              <a:rPr lang="uk-UA" dirty="0">
                <a:ea typeface="+mn-lt"/>
                <a:cs typeface="+mn-lt"/>
                <a:hlinkClick r:id="rId3"/>
              </a:rPr>
              <a:t>http://euromentor.ucdc.ro/dec2011/en/blendedlearningfromconcepttoimplementationluizacaraivan_12.pdf</a:t>
            </a:r>
            <a:endParaRPr lang="uk-UA" dirty="0">
              <a:ea typeface="+mn-lt"/>
              <a:cs typeface="+mn-lt"/>
            </a:endParaRPr>
          </a:p>
          <a:p>
            <a:r>
              <a:rPr lang="uk-UA" dirty="0">
                <a:ea typeface="+mn-lt"/>
                <a:cs typeface="+mn-lt"/>
                <a:hlinkClick r:id=""/>
              </a:rPr>
              <a:t>http://blog.ed-era.com</a:t>
            </a:r>
          </a:p>
          <a:p>
            <a:r>
              <a:rPr lang="uk-UA" dirty="0">
                <a:ea typeface="+mn-lt"/>
                <a:cs typeface="+mn-lt"/>
                <a:hlinkClick r:id="rId4"/>
              </a:rPr>
              <a:t>https://drive.google.com/file/d/1NHPwC3sm7XkVCOIrzqphebbLGvBvIKZX/view</a:t>
            </a:r>
            <a:endParaRPr lang="uk-UA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4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BE060E5F-D1A8-412E-8407-34B423DC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7" r="-2" b="17882"/>
          <a:stretch/>
        </p:blipFill>
        <p:spPr>
          <a:xfrm>
            <a:off x="1" y="2052"/>
            <a:ext cx="12191999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860000">
            <a:off x="2727402" y="3074955"/>
            <a:ext cx="5367860" cy="710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chemeClr val="bg1"/>
                </a:solidFill>
                <a:ea typeface="+mj-lt"/>
                <a:cs typeface="+mj-lt"/>
              </a:rPr>
              <a:t>Традиційна освіта</a:t>
            </a:r>
            <a:r>
              <a:rPr lang="uk-UA" sz="3000" b="1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endParaRPr lang="uk-UA" sz="3000" b="1" dirty="0">
              <a:solidFill>
                <a:schemeClr val="tx1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92B490EC-9B44-4C47-BD80-84CAF4FD2AE3}"/>
              </a:ext>
            </a:extLst>
          </p:cNvPr>
          <p:cNvSpPr txBox="1">
            <a:spLocks/>
          </p:cNvSpPr>
          <p:nvPr/>
        </p:nvSpPr>
        <p:spPr>
          <a:xfrm rot="19860000">
            <a:off x="3315231" y="3532155"/>
            <a:ext cx="5367860" cy="710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Онлайн-освіта</a:t>
            </a:r>
            <a:endParaRPr lang="uk-U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D1311569-ED41-4180-890C-2AFEA28D9542}"/>
              </a:ext>
            </a:extLst>
          </p:cNvPr>
          <p:cNvSpPr txBox="1">
            <a:spLocks/>
          </p:cNvSpPr>
          <p:nvPr/>
        </p:nvSpPr>
        <p:spPr>
          <a:xfrm rot="19860000">
            <a:off x="6357251" y="1861674"/>
            <a:ext cx="3277803" cy="826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000" b="1" dirty="0">
                <a:solidFill>
                  <a:schemeClr val="bg1"/>
                </a:solidFill>
                <a:ea typeface="+mj-lt"/>
                <a:cs typeface="+mj-lt"/>
              </a:rPr>
              <a:t>Змішане</a:t>
            </a:r>
            <a:r>
              <a:rPr lang="uk-UA" sz="3000" b="1" dirty="0">
                <a:solidFill>
                  <a:srgbClr val="595959"/>
                </a:solidFill>
                <a:ea typeface="+mj-lt"/>
                <a:cs typeface="+mj-lt"/>
              </a:rPr>
              <a:t> </a:t>
            </a:r>
            <a:endParaRPr lang="uk-UA" sz="3600" b="1" dirty="0">
              <a:solidFill>
                <a:srgbClr val="595959"/>
              </a:solidFill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="" xmlns:a16="http://schemas.microsoft.com/office/drawing/2014/main" id="{F464347C-16FC-4A92-9419-7608050F3FE8}"/>
              </a:ext>
            </a:extLst>
          </p:cNvPr>
          <p:cNvSpPr txBox="1">
            <a:spLocks/>
          </p:cNvSpPr>
          <p:nvPr/>
        </p:nvSpPr>
        <p:spPr>
          <a:xfrm rot="19860000">
            <a:off x="7924795" y="1048873"/>
            <a:ext cx="3277803" cy="826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навчання</a:t>
            </a:r>
            <a:r>
              <a:rPr lang="uk-UA" sz="3000" b="1" dirty="0">
                <a:solidFill>
                  <a:srgbClr val="595959"/>
                </a:solidFill>
                <a:ea typeface="+mj-lt"/>
                <a:cs typeface="+mj-lt"/>
              </a:rPr>
              <a:t> </a:t>
            </a:r>
            <a:endParaRPr lang="uk-UA" sz="3600" b="1" dirty="0">
              <a:solidFill>
                <a:srgbClr val="59595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4875" y="453509"/>
            <a:ext cx="558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 М І Ш А Н Е   Н А В Ч А Н </a:t>
            </a:r>
            <a:r>
              <a:rPr lang="uk-UA" sz="2400" b="1" dirty="0" err="1"/>
              <a:t>Н</a:t>
            </a:r>
            <a:r>
              <a:rPr lang="uk-UA" sz="2400" b="1" dirty="0"/>
              <a:t> Я</a:t>
            </a:r>
          </a:p>
        </p:txBody>
      </p:sp>
    </p:spTree>
    <p:extLst>
      <p:ext uri="{BB962C8B-B14F-4D97-AF65-F5344CB8AC3E}">
        <p14:creationId xmlns:p14="http://schemas.microsoft.com/office/powerpoint/2010/main" val="507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F1A1D1-9A8B-434D-8E47-B652B500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814840" cy="1303867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8000"/>
                </a:solidFill>
                <a:ea typeface="+mj-lt"/>
                <a:cs typeface="+mj-lt"/>
              </a:rPr>
              <a:t>Змішане навчання: що це і з чого складається?</a:t>
            </a:r>
            <a:endParaRPr lang="uk-UA" sz="3600" dirty="0">
              <a:solidFill>
                <a:srgbClr val="008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F8C7376-1FBE-41FE-9646-7D94D2BB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597" y="2514203"/>
            <a:ext cx="9095570" cy="331893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a typeface="+mn-lt"/>
                <a:cs typeface="+mn-lt"/>
              </a:rPr>
              <a:t>Термін “змішане навчання” (в англомовній літературі — </a:t>
            </a:r>
            <a:r>
              <a:rPr lang="uk-UA" dirty="0" err="1">
                <a:ea typeface="+mn-lt"/>
                <a:cs typeface="+mn-lt"/>
              </a:rPr>
              <a:t>blended</a:t>
            </a:r>
            <a:r>
              <a:rPr lang="uk-UA" dirty="0">
                <a:ea typeface="+mn-lt"/>
                <a:cs typeface="+mn-lt"/>
              </a:rPr>
              <a:t> або </a:t>
            </a:r>
            <a:r>
              <a:rPr lang="uk-UA" dirty="0" err="1">
                <a:ea typeface="+mn-lt"/>
                <a:cs typeface="+mn-lt"/>
              </a:rPr>
              <a:t>hybrid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learning</a:t>
            </a:r>
            <a:r>
              <a:rPr lang="uk-UA" dirty="0">
                <a:ea typeface="+mn-lt"/>
                <a:cs typeface="+mn-lt"/>
              </a:rPr>
              <a:t>) має різні визначення у літературі. </a:t>
            </a:r>
            <a:endParaRPr lang="uk-UA"/>
          </a:p>
          <a:p>
            <a:pPr marL="0" indent="0">
              <a:buNone/>
            </a:pPr>
            <a:r>
              <a:rPr lang="uk-UA" dirty="0">
                <a:ea typeface="+mn-lt"/>
                <a:cs typeface="+mn-lt"/>
              </a:rPr>
              <a:t>Загалом це — поєднання </a:t>
            </a:r>
            <a:r>
              <a:rPr lang="uk-UA" dirty="0" err="1">
                <a:ea typeface="+mn-lt"/>
                <a:cs typeface="+mn-lt"/>
              </a:rPr>
              <a:t>офлайн</a:t>
            </a:r>
            <a:r>
              <a:rPr lang="uk-UA" dirty="0">
                <a:ea typeface="+mn-lt"/>
                <a:cs typeface="+mn-lt"/>
              </a:rPr>
              <a:t>- (або особисто, “на місці”) та онлайн-навчання у різних пропорціях. </a:t>
            </a:r>
            <a:endParaRPr lang="uk-UA"/>
          </a:p>
          <a:p>
            <a:endParaRPr lang="uk-UA" dirty="0"/>
          </a:p>
        </p:txBody>
      </p:sp>
      <p:pic>
        <p:nvPicPr>
          <p:cNvPr id="4" name="Рисунок 4" descr="Зображення, що містить їжа&#10;&#10;Опис створено автоматично">
            <a:extLst>
              <a:ext uri="{FF2B5EF4-FFF2-40B4-BE49-F238E27FC236}">
                <a16:creationId xmlns="" xmlns:a16="http://schemas.microsoft.com/office/drawing/2014/main" id="{C394E061-2112-42F9-92E6-67A6E429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61" y="4386222"/>
            <a:ext cx="8326452" cy="17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80582"/>
              </p:ext>
            </p:extLst>
          </p:nvPr>
        </p:nvGraphicFramePr>
        <p:xfrm>
          <a:off x="607377" y="600075"/>
          <a:ext cx="11003598" cy="5967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264"/>
                <a:gridCol w="9105334"/>
              </a:tblGrid>
              <a:tr h="470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Назва моделі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Face-to-face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Driver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доповнення аудиторного навчання онлайн - навчанням, до електронних ресурсів доступ забезпечується з комп’ютерного класу, дому або лабораторії (прикладом є модель «перевернутий клас»)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Rotation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поєднує в собі чергування онлайн та </a:t>
                      </a:r>
                      <a:r>
                        <a:rPr lang="uk-UA" sz="2000" dirty="0" err="1">
                          <a:effectLst/>
                        </a:rPr>
                        <a:t>офлайн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Face-to-face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Driver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Online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lab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Rotation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Self-blend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Flex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Online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driver</a:t>
                      </a:r>
                      <a:r>
                        <a:rPr lang="uk-UA" sz="2000" dirty="0">
                          <a:effectLst/>
                        </a:rPr>
                        <a:t> навчання під керівництвом викладача відповідно до графіку (прикладом є модель «ротаційні групи»)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Flex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навчальний процес більшу частину часу зосереджений у електронному навчальному середовищі при очній підтримці викладача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Online lab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проведення навчання в спеціальному класі (онлайн-лабораторії), де студенти можуть отримувати онлайн-консультації викладача, а технічне забезпечення процесу навчання здійснюють лаборанти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Self-blend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студенти можуть самостійно обрати онлайн-курси, в якості доповнення до вивчення </a:t>
                      </a:r>
                      <a:r>
                        <a:rPr lang="uk-UA" sz="2000" dirty="0" err="1">
                          <a:effectLst/>
                        </a:rPr>
                        <a:t>офлайн</a:t>
                      </a:r>
                      <a:r>
                        <a:rPr lang="uk-UA" sz="2000" dirty="0">
                          <a:effectLst/>
                        </a:rPr>
                        <a:t> навчальних дисциплін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Online driver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студенти навчаються онлайн в електронному середовищі, а атестацію проходять очно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47CD4D-5767-428C-8A39-1361654D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25" y="4014553"/>
            <a:ext cx="3049419" cy="1161439"/>
          </a:xfrm>
        </p:spPr>
        <p:txBody>
          <a:bodyPr>
            <a:noAutofit/>
          </a:bodyPr>
          <a:lstStyle/>
          <a:p>
            <a:r>
              <a:rPr lang="uk-UA" sz="1600" b="1" dirty="0"/>
              <a:t>Моделі змішаного навчання</a:t>
            </a:r>
            <a:endParaRPr lang="uk-UA" sz="1600" dirty="0"/>
          </a:p>
          <a:p>
            <a:r>
              <a:rPr lang="uk-UA" sz="1600" dirty="0">
                <a:ea typeface="+mj-lt"/>
                <a:cs typeface="+mj-lt"/>
              </a:rPr>
              <a:t>(класифікація </a:t>
            </a:r>
            <a:r>
              <a:rPr lang="uk-UA" sz="1600" dirty="0" err="1">
                <a:ea typeface="+mj-lt"/>
                <a:cs typeface="+mj-lt"/>
              </a:rPr>
              <a:t>Стейкера</a:t>
            </a:r>
            <a:r>
              <a:rPr lang="uk-UA" sz="1600" dirty="0">
                <a:ea typeface="+mj-lt"/>
                <a:cs typeface="+mj-lt"/>
              </a:rPr>
              <a:t> та </a:t>
            </a:r>
            <a:r>
              <a:rPr lang="uk-UA" sz="1600" dirty="0" err="1">
                <a:ea typeface="+mj-lt"/>
                <a:cs typeface="+mj-lt"/>
              </a:rPr>
              <a:t>Хорна</a:t>
            </a:r>
            <a:r>
              <a:rPr lang="uk-UA" sz="1600" dirty="0">
                <a:ea typeface="+mj-lt"/>
                <a:cs typeface="+mj-lt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https://fs02.vseosvita.ua/0200tdao-2a9b/006-0x0.jpg?t=086794b5e625b6fbce1cc94df6802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09625"/>
            <a:ext cx="10239375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genezum.org/uploads/articles/images/7d2be298b6ca913fb020b87606db634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00449"/>
            <a:ext cx="3705226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F1A1D1-9A8B-434D-8E47-B652B500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6300"/>
            <a:ext cx="9814840" cy="84772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8000"/>
                </a:solidFill>
                <a:ea typeface="+mj-lt"/>
                <a:cs typeface="+mj-lt"/>
              </a:rPr>
              <a:t>Сьогодення кафедри вищої та прикладної математики</a:t>
            </a:r>
            <a:endParaRPr lang="uk-UA" sz="2800" dirty="0">
              <a:solidFill>
                <a:srgbClr val="008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F8C7376-1FBE-41FE-9646-7D94D2BB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97" y="1647428"/>
            <a:ext cx="9095570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Викладаємо математичні дисципліни на 9 факультетах та 2 ННІ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Викладання українською та англійськими мовами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очних лекційних годин: від 15 до 120 годин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навчальних електронних курсів: 52, атестованих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19150" y="3752849"/>
            <a:ext cx="4932362" cy="254031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5331" y="3752850"/>
            <a:ext cx="5940425" cy="254031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11862" y="3831908"/>
            <a:ext cx="5694363" cy="24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445" y="692697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змішаного навчання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095" y="1785927"/>
            <a:ext cx="95931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навчальний курс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Ельорн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онлайн зустрічей (</a:t>
            </a:r>
            <a:r>
              <a:rPr lang="uk-UA" sz="2800" dirty="0" err="1">
                <a:solidFill>
                  <a:srgbClr val="002060"/>
                </a:solidFill>
              </a:rPr>
              <a:t>Googl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err="1">
                <a:solidFill>
                  <a:srgbClr val="002060"/>
                </a:solidFill>
              </a:rPr>
              <a:t>Meet</a:t>
            </a:r>
            <a:r>
              <a:rPr lang="uk-UA" sz="2800" dirty="0">
                <a:solidFill>
                  <a:srgbClr val="002060"/>
                </a:solidFill>
              </a:rPr>
              <a:t>, </a:t>
            </a:r>
            <a:r>
              <a:rPr lang="uk-UA" sz="2800" dirty="0" err="1" smtClean="0">
                <a:solidFill>
                  <a:srgbClr val="002060"/>
                </a:solidFill>
              </a:rPr>
              <a:t>Zoom</a:t>
            </a:r>
            <a:r>
              <a:rPr lang="uk-UA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Webex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/Телеграм/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контенту (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викладачів- 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предметників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власного, створеного студентами під час проектної роботи)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в аудиторії</a:t>
            </a:r>
          </a:p>
          <a:p>
            <a:pPr marL="342900" indent="-342900" algn="ctr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10"/>
          <p:cNvSpPr/>
          <p:nvPr/>
        </p:nvSpPr>
        <p:spPr>
          <a:xfrm>
            <a:off x="6552792" y="4478971"/>
            <a:ext cx="4886462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uk-UA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студенти </a:t>
            </a:r>
            <a:r>
              <a:rPr lang="uk-UA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uk-UA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навчатися швидко, ефективно та мобільно </a:t>
            </a:r>
            <a:endParaRPr lang="ru-RU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06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61999"/>
            <a:ext cx="10306049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3"/>
          <p:cNvSpPr>
            <a:spLocks noChangeArrowheads="1"/>
          </p:cNvSpPr>
          <p:nvPr/>
        </p:nvSpPr>
        <p:spPr bwMode="auto">
          <a:xfrm rot="-4058284">
            <a:off x="4065906" y="1127280"/>
            <a:ext cx="1234376" cy="2807999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4"/>
          <p:cNvSpPr>
            <a:spLocks noChangeArrowheads="1"/>
          </p:cNvSpPr>
          <p:nvPr/>
        </p:nvSpPr>
        <p:spPr bwMode="auto">
          <a:xfrm rot="7137831">
            <a:off x="7461128" y="2813217"/>
            <a:ext cx="1236426" cy="2890614"/>
          </a:xfrm>
          <a:prstGeom prst="downArrow">
            <a:avLst>
              <a:gd name="adj1" fmla="val 50000"/>
              <a:gd name="adj2" fmla="val 50017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10800000"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 bwMode="auto">
          <a:xfrm rot="1256479">
            <a:off x="3356816" y="2164379"/>
            <a:ext cx="1949103" cy="5222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Cambria" pitchFamily="18" charset="0"/>
              </a:rPr>
              <a:t>Повітряні тривоги</a:t>
            </a: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Cambria" pitchFamily="18" charset="0"/>
              </a:rPr>
              <a:t> 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Grp="1"/>
          </p:cNvSpPr>
          <p:nvPr/>
        </p:nvSpPr>
        <p:spPr bwMode="auto">
          <a:xfrm rot="1796111">
            <a:off x="7405280" y="4251126"/>
            <a:ext cx="1945774" cy="5222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Cambria" pitchFamily="18" charset="0"/>
              </a:rPr>
              <a:t>Відключення електроенергії 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3800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83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370" y="712125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матеріалу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72428" y="3410731"/>
            <a:ext cx="5199061" cy="286711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1853" y="1514474"/>
            <a:ext cx="5294311" cy="257575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250" y="1514474"/>
            <a:ext cx="5105399" cy="257575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181851" y="1514474"/>
            <a:ext cx="4343400" cy="2357863"/>
          </a:xfrm>
          <a:prstGeom prst="rect">
            <a:avLst/>
          </a:prstGeom>
        </p:spPr>
      </p:pic>
      <p:pic>
        <p:nvPicPr>
          <p:cNvPr id="12" name="Рисунок 11" descr="C:\Users\Zver\Downloads\IMG-67e4d38367d6e3b92548fe319d3b63bd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21" y="3985450"/>
            <a:ext cx="4410836" cy="229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46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420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Organic</vt:lpstr>
      <vt:lpstr>Презентация PowerPoint</vt:lpstr>
      <vt:lpstr>Традиційна освіта </vt:lpstr>
      <vt:lpstr>Змішане навчання: що це і з чого складається?</vt:lpstr>
      <vt:lpstr>Презентация PowerPoint</vt:lpstr>
      <vt:lpstr>Моделі змішаного навчання (класифікація Стейкера та Хорна)</vt:lpstr>
      <vt:lpstr>Сьогодення кафедри вищої та прикладної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Ольга Артемчук</dc:creator>
  <cp:lastModifiedBy>Zverdvd.org</cp:lastModifiedBy>
  <cp:revision>474</cp:revision>
  <dcterms:created xsi:type="dcterms:W3CDTF">2020-07-13T15:17:58Z</dcterms:created>
  <dcterms:modified xsi:type="dcterms:W3CDTF">2023-01-16T22:50:12Z</dcterms:modified>
</cp:coreProperties>
</file>