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14"/>
  </p:notesMasterIdLst>
  <p:handoutMasterIdLst>
    <p:handoutMasterId r:id="rId15"/>
  </p:handoutMasterIdLst>
  <p:sldIdLst>
    <p:sldId id="269" r:id="rId2"/>
    <p:sldId id="282" r:id="rId3"/>
    <p:sldId id="292" r:id="rId4"/>
    <p:sldId id="293" r:id="rId5"/>
    <p:sldId id="288" r:id="rId6"/>
    <p:sldId id="287" r:id="rId7"/>
    <p:sldId id="289" r:id="rId8"/>
    <p:sldId id="291" r:id="rId9"/>
    <p:sldId id="274" r:id="rId10"/>
    <p:sldId id="271" r:id="rId11"/>
    <p:sldId id="290" r:id="rId12"/>
    <p:sldId id="286" r:id="rId13"/>
  </p:sldIdLst>
  <p:sldSz cx="9144000" cy="6858000" type="screen4x3"/>
  <p:notesSz cx="7010400" cy="9296400"/>
  <p:defaultTextStyle>
    <a:defPPr rtl="0">
      <a:defRPr lang="uk-ua"/>
    </a:defPPr>
    <a:lvl1pPr algn="l" rtl="0" fontAlgn="base">
      <a:spcBef>
        <a:spcPct val="20000"/>
      </a:spcBef>
      <a:spcAft>
        <a:spcPct val="0"/>
      </a:spcAft>
      <a:buClr>
        <a:schemeClr val="accent2"/>
      </a:buClr>
      <a:buSzPct val="70000"/>
      <a:buFont typeface="Wingdings" pitchFamily="2" charset="2"/>
      <a:buChar char="l"/>
      <a:defRPr sz="2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accent2"/>
      </a:buClr>
      <a:buSzPct val="70000"/>
      <a:buFont typeface="Wingdings" pitchFamily="2" charset="2"/>
      <a:buChar char="l"/>
      <a:defRPr sz="2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accent2"/>
      </a:buClr>
      <a:buSzPct val="70000"/>
      <a:buFont typeface="Wingdings" pitchFamily="2" charset="2"/>
      <a:buChar char="l"/>
      <a:defRPr sz="2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accent2"/>
      </a:buClr>
      <a:buSzPct val="70000"/>
      <a:buFont typeface="Wingdings" pitchFamily="2" charset="2"/>
      <a:buChar char="l"/>
      <a:defRPr sz="2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accent2"/>
      </a:buClr>
      <a:buSzPct val="70000"/>
      <a:buFont typeface="Wingdings" pitchFamily="2" charset="2"/>
      <a:buChar char="l"/>
      <a:defRPr sz="2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FC"/>
    <a:srgbClr val="F8F702"/>
    <a:srgbClr val="893611"/>
    <a:srgbClr val="A44114"/>
    <a:srgbClr val="F3B99F"/>
    <a:srgbClr val="B94917"/>
    <a:srgbClr val="FF6600"/>
    <a:srgbClr val="000066"/>
    <a:srgbClr val="00002C"/>
    <a:srgbClr val="C4E7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із теми 1 –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із теми 1 –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CAF9ED-07DC-4A11-8D7F-57B35C25682E}" styleName="Помірний стиль 1 –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Світлий стиль 3 –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86" autoAdjust="0"/>
    <p:restoredTop sz="97155" autoAdjust="0"/>
  </p:normalViewPr>
  <p:slideViewPr>
    <p:cSldViewPr>
      <p:cViewPr>
        <p:scale>
          <a:sx n="110" d="100"/>
          <a:sy n="110" d="100"/>
        </p:scale>
        <p:origin x="1248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298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кутник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rtlCol="0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 rtl="0"/>
            <a:endParaRPr lang="uk-UA" dirty="0">
              <a:latin typeface="Arial" panose="020B0604020202020204" pitchFamily="34" charset="0"/>
            </a:endParaRPr>
          </a:p>
        </p:txBody>
      </p:sp>
      <p:sp>
        <p:nvSpPr>
          <p:cNvPr id="34819" name="Прямокутник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rtlCol="0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 rtl="0"/>
            <a:fld id="{9C5EAAB0-25C5-46DA-BCD6-22B66EE69A2D}" type="datetime1">
              <a:rPr lang="uk-UA" smtClean="0">
                <a:latin typeface="Arial" panose="020B0604020202020204" pitchFamily="34" charset="0"/>
              </a:rPr>
              <a:t>25.05.22</a:t>
            </a:fld>
            <a:endParaRPr lang="uk-UA">
              <a:latin typeface="Arial" panose="020B0604020202020204" pitchFamily="34" charset="0"/>
            </a:endParaRPr>
          </a:p>
        </p:txBody>
      </p:sp>
      <p:sp>
        <p:nvSpPr>
          <p:cNvPr id="34820" name="Прямокутник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rtlCol="0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 rtl="0"/>
            <a:endParaRPr lang="uk-UA" dirty="0">
              <a:latin typeface="Arial" panose="020B0604020202020204" pitchFamily="34" charset="0"/>
            </a:endParaRPr>
          </a:p>
        </p:txBody>
      </p:sp>
      <p:sp>
        <p:nvSpPr>
          <p:cNvPr id="34821" name="Прямокутник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rtlCol="0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 rtl="0"/>
            <a:fld id="{F0B6EC5B-DE15-4B62-9DC0-DE1BD893DD16}" type="slidenum">
              <a:rPr lang="uk-UA" smtClean="0">
                <a:latin typeface="Arial" panose="020B0604020202020204" pitchFamily="34" charset="0"/>
              </a:rPr>
              <a:pPr rtl="0"/>
              <a:t>‹#›</a:t>
            </a:fld>
            <a:endParaRPr lang="uk-UA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8682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кутник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rtlCol="0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endParaRPr lang="uk-UA" noProof="0"/>
          </a:p>
        </p:txBody>
      </p:sp>
      <p:sp>
        <p:nvSpPr>
          <p:cNvPr id="26627" name="Прямокутник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rtlCol="0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fld id="{EC8DB5B8-C43E-47D7-9A2F-809506FC2729}" type="datetime1">
              <a:rPr lang="uk-UA" noProof="0" smtClean="0"/>
              <a:t>25.05.22</a:t>
            </a:fld>
            <a:endParaRPr lang="uk-UA" noProof="0"/>
          </a:p>
        </p:txBody>
      </p:sp>
      <p:sp>
        <p:nvSpPr>
          <p:cNvPr id="26628" name="Прямокутник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Прямокутник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26630" name="Прямокутник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rtlCol="0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endParaRPr lang="uk-UA" noProof="0"/>
          </a:p>
        </p:txBody>
      </p:sp>
      <p:sp>
        <p:nvSpPr>
          <p:cNvPr id="26631" name="Прямокутник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rtlCol="0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fld id="{823FACB9-4E35-4CB3-835A-2EBF55FAEDE3}" type="slidenum">
              <a:rPr lang="uk-UA" noProof="0" smtClean="0"/>
              <a:pPr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9718694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FACB9-4E35-4CB3-835A-2EBF55FAEDE3}" type="slidenum">
              <a:rPr lang="uk-UA" smtClean="0"/>
              <a:pPr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78024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FACB9-4E35-4CB3-835A-2EBF55FAEDE3}" type="slidenum">
              <a:rPr lang="uk-UA" smtClean="0"/>
              <a:pPr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60769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FACB9-4E35-4CB3-835A-2EBF55FAEDE3}" type="slidenum">
              <a:rPr lang="uk-UA" smtClean="0"/>
              <a:pPr/>
              <a:t>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71433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FACB9-4E35-4CB3-835A-2EBF55FAEDE3}" type="slidenum">
              <a:rPr lang="uk-UA" smtClean="0"/>
              <a:pPr/>
              <a:t>10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39207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FACB9-4E35-4CB3-835A-2EBF55FAEDE3}" type="slidenum">
              <a:rPr lang="uk-UA" smtClean="0"/>
              <a:pPr/>
              <a:t>12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82929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Лінія 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/>
          <a:lstStyle/>
          <a:p>
            <a:pPr rtl="0"/>
            <a:endParaRPr lang="uk-UA" dirty="0">
              <a:latin typeface="Arial" panose="020B0604020202020204" pitchFamily="34" charset="0"/>
            </a:endParaRPr>
          </a:p>
        </p:txBody>
      </p:sp>
      <p:grpSp>
        <p:nvGrpSpPr>
          <p:cNvPr id="47112" name="Група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47113" name="Овал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14" name="Овал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15" name="Овал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16" name="Овал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17" name="Овал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18" name="Овал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19" name="Овал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20" name="Овал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21" name="Овал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22" name="Овал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23" name="Овал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24" name="Овал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25" name="Овал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26" name="Овал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27" name="Овал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28" name="Овал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29" name="Овал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30" name="Овал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31" name="Овал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32" name="Овал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33" name="Овал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34" name="Овал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35" name="Овал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36" name="Овал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37" name="Овал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38" name="Овал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39" name="Овал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40" name="Овал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41" name="Овал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42" name="Овал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7143" name="Овал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</p:grpSp>
      <p:sp>
        <p:nvSpPr>
          <p:cNvPr id="47144" name="Лінія 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/>
          <a:lstStyle/>
          <a:p>
            <a:pPr rtl="0"/>
            <a:endParaRPr lang="uk-UA" dirty="0">
              <a:latin typeface="Arial" panose="020B0604020202020204" pitchFamily="34" charset="0"/>
            </a:endParaRPr>
          </a:p>
        </p:txBody>
      </p:sp>
      <p:sp>
        <p:nvSpPr>
          <p:cNvPr id="47107" name="Місце для заголовка 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15913" y="466725"/>
            <a:ext cx="6781800" cy="2133600"/>
          </a:xfrm>
        </p:spPr>
        <p:txBody>
          <a:bodyPr rtlCol="0"/>
          <a:lstStyle>
            <a:lvl1pPr algn="r">
              <a:defRPr sz="4400">
                <a:latin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Зразок заголовка</a:t>
            </a:r>
            <a:endParaRPr lang="uk-UA" noProof="0" dirty="0"/>
          </a:p>
        </p:txBody>
      </p:sp>
      <p:sp>
        <p:nvSpPr>
          <p:cNvPr id="47108" name="Місце для тексту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49313" y="3049588"/>
            <a:ext cx="6248400" cy="2362200"/>
          </a:xfrm>
        </p:spPr>
        <p:txBody>
          <a:bodyPr rtlCol="0"/>
          <a:lstStyle>
            <a:lvl1pPr marL="0" indent="0" algn="r">
              <a:buFontTx/>
              <a:buNone/>
              <a:defRPr sz="2900">
                <a:latin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Клацніть, щоб змінити стиль зразка підзаголовка</a:t>
            </a:r>
            <a:endParaRPr lang="uk-UA" noProof="0" dirty="0"/>
          </a:p>
        </p:txBody>
      </p:sp>
      <p:sp>
        <p:nvSpPr>
          <p:cNvPr id="47109" name="Місце для дати 3"/>
          <p:cNvSpPr>
            <a:spLocks noGrp="1" noChangeArrowheads="1"/>
          </p:cNvSpPr>
          <p:nvPr>
            <p:ph type="dt" sz="half" idx="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5CE6A93-2CC3-4D88-B08F-10AC56706DC6}" type="datetime1">
              <a:rPr lang="uk-UA" altLang="en-US" smtClean="0"/>
              <a:t>25.05.22</a:t>
            </a:fld>
            <a:endParaRPr lang="uk-UA" altLang="en-US" dirty="0"/>
          </a:p>
        </p:txBody>
      </p:sp>
      <p:sp>
        <p:nvSpPr>
          <p:cNvPr id="47110" name="Місце для нижнього колонтитула 4"/>
          <p:cNvSpPr>
            <a:spLocks noGrp="1" noChangeArrowheads="1"/>
          </p:cNvSpPr>
          <p:nvPr>
            <p:ph type="ftr" sz="quarter" idx="3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47111" name="Місце для номера слайда 5"/>
          <p:cNvSpPr>
            <a:spLocks noGrp="1" noChangeArrowheads="1"/>
          </p:cNvSpPr>
          <p:nvPr>
            <p:ph type="sldNum" sz="quarter" idx="4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945280F-DE53-48B1-9FB9-96A39916642A}" type="slidenum">
              <a:rPr lang="uk-UA" altLang="en-US" smtClean="0"/>
              <a:pPr/>
              <a:t>‹#›</a:t>
            </a:fld>
            <a:endParaRPr lang="uk-UA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marL="45720" indent="0">
              <a:buFontTx/>
              <a:buNone/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791C031-0259-4D11-9910-DA4A23251270}" type="datetime1">
              <a:rPr lang="uk-UA" altLang="en-US" smtClean="0"/>
              <a:t>25.05.22</a:t>
            </a:fld>
            <a:endParaRPr lang="uk-UA" altLang="en-US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72E90EB-6CA4-453F-8712-C339590DE034}" type="slidenum">
              <a:rPr lang="uk-UA" altLang="en-US" smtClean="0"/>
              <a:pPr/>
              <a:t>‹#›</a:t>
            </a:fld>
            <a:endParaRPr lang="uk-UA" altLang="en-US" dirty="0"/>
          </a:p>
        </p:txBody>
      </p:sp>
    </p:spTree>
    <p:extLst>
      <p:ext uri="{BB962C8B-B14F-4D97-AF65-F5344CB8AC3E}">
        <p14:creationId xmlns:p14="http://schemas.microsoft.com/office/powerpoint/2010/main" val="4113127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 1"/>
          <p:cNvSpPr>
            <a:spLocks noGrp="1"/>
          </p:cNvSpPr>
          <p:nvPr>
            <p:ph type="title" orient="vert" hasCustomPrompt="1"/>
          </p:nvPr>
        </p:nvSpPr>
        <p:spPr>
          <a:xfrm>
            <a:off x="6457950" y="228600"/>
            <a:ext cx="2076450" cy="5707063"/>
          </a:xfrm>
        </p:spPr>
        <p:txBody>
          <a:bodyPr vert="eaVert"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 hasCustomPrompt="1"/>
          </p:nvPr>
        </p:nvSpPr>
        <p:spPr>
          <a:xfrm>
            <a:off x="228600" y="228600"/>
            <a:ext cx="6076950" cy="5707063"/>
          </a:xfrm>
        </p:spPr>
        <p:txBody>
          <a:bodyPr vert="eaVert" rtlCol="0"/>
          <a:lstStyle>
            <a:lvl1pPr marL="45720" indent="0">
              <a:buFontTx/>
              <a:buNone/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F63FA8A-16BC-42AA-A58F-83C2E4954119}" type="datetime1">
              <a:rPr lang="uk-UA" altLang="en-US" smtClean="0"/>
              <a:t>25.05.22</a:t>
            </a:fld>
            <a:endParaRPr lang="uk-UA" altLang="en-US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D251BA-4196-46F7-BF5E-DE37F6712AD1}" type="slidenum">
              <a:rPr lang="uk-UA" altLang="en-US" smtClean="0"/>
              <a:pPr/>
              <a:t>‹#›</a:t>
            </a:fld>
            <a:endParaRPr lang="uk-UA" altLang="en-US" dirty="0"/>
          </a:p>
        </p:txBody>
      </p:sp>
    </p:spTree>
    <p:extLst>
      <p:ext uri="{BB962C8B-B14F-4D97-AF65-F5344CB8AC3E}">
        <p14:creationId xmlns:p14="http://schemas.microsoft.com/office/powerpoint/2010/main" val="32517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marL="45720" indent="0">
              <a:buFontTx/>
              <a:buNone/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D263BB4-24B5-46DD-BF0E-351823EBB88F}" type="datetime1">
              <a:rPr lang="uk-UA" altLang="en-US" smtClean="0"/>
              <a:t>25.05.22</a:t>
            </a:fld>
            <a:endParaRPr lang="uk-UA" altLang="en-US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1C6F290-D301-4864-9490-340EF11588D9}" type="slidenum">
              <a:rPr lang="uk-UA" altLang="en-US" smtClean="0"/>
              <a:pPr/>
              <a:t>‹#›</a:t>
            </a:fld>
            <a:endParaRPr lang="uk-UA" altLang="en-US" dirty="0"/>
          </a:p>
        </p:txBody>
      </p:sp>
    </p:spTree>
    <p:extLst>
      <p:ext uri="{BB962C8B-B14F-4D97-AF65-F5344CB8AC3E}">
        <p14:creationId xmlns:p14="http://schemas.microsoft.com/office/powerpoint/2010/main" val="3036072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rtlCol="0"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rtlCol="0" anchor="b"/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413895F-270A-4BA6-A1F5-E4AFA7AF317C}" type="datetime1">
              <a:rPr lang="uk-UA" altLang="en-US" smtClean="0"/>
              <a:t>25.05.22</a:t>
            </a:fld>
            <a:endParaRPr lang="uk-UA" altLang="en-US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0208CE1-DD55-4A43-A479-EF83A2DC3985}" type="slidenum">
              <a:rPr lang="uk-UA" altLang="en-US" smtClean="0"/>
              <a:pPr/>
              <a:t>‹#›</a:t>
            </a:fld>
            <a:endParaRPr lang="uk-UA" altLang="en-US" dirty="0"/>
          </a:p>
        </p:txBody>
      </p:sp>
    </p:spTree>
    <p:extLst>
      <p:ext uri="{BB962C8B-B14F-4D97-AF65-F5344CB8AC3E}">
        <p14:creationId xmlns:p14="http://schemas.microsoft.com/office/powerpoint/2010/main" val="1621975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1143000" y="1524000"/>
            <a:ext cx="3619500" cy="4411663"/>
          </a:xfrm>
        </p:spPr>
        <p:txBody>
          <a:bodyPr rtlCol="0"/>
          <a:lstStyle>
            <a:lvl1pPr marL="45720" indent="0">
              <a:buFontTx/>
              <a:buNone/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4914900" y="1524000"/>
            <a:ext cx="3619500" cy="4411663"/>
          </a:xfrm>
        </p:spPr>
        <p:txBody>
          <a:bodyPr rtlCol="0"/>
          <a:lstStyle>
            <a:lvl1pPr marL="45720" indent="0">
              <a:buFontTx/>
              <a:buNone/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3464CE3-4F9D-4E23-83EF-02F54D89047B}" type="datetime1">
              <a:rPr lang="uk-UA" altLang="en-US" smtClean="0"/>
              <a:t>25.05.22</a:t>
            </a:fld>
            <a:endParaRPr lang="uk-UA" altLang="en-US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927AF89-6755-46F5-BBCF-E571D7F311A5}" type="slidenum">
              <a:rPr lang="uk-UA" altLang="en-US" smtClean="0"/>
              <a:pPr/>
              <a:t>‹#›</a:t>
            </a:fld>
            <a:endParaRPr lang="uk-UA" altLang="en-US" dirty="0"/>
          </a:p>
        </p:txBody>
      </p:sp>
    </p:spTree>
    <p:extLst>
      <p:ext uri="{BB962C8B-B14F-4D97-AF65-F5344CB8AC3E}">
        <p14:creationId xmlns:p14="http://schemas.microsoft.com/office/powerpoint/2010/main" val="103735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rtlCol="0"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 rtlCol="0"/>
          <a:lstStyle>
            <a:lvl1pPr marL="45720" indent="0">
              <a:buFontTx/>
              <a:buNone/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rtlCol="0"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 rtlCol="0"/>
          <a:lstStyle>
            <a:lvl1pPr marL="45720" indent="0">
              <a:buFontTx/>
              <a:buNone/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4DD8C9A-E469-4078-8B8B-908E53DA4018}" type="datetime1">
              <a:rPr lang="uk-UA" altLang="en-US" smtClean="0"/>
              <a:t>25.05.22</a:t>
            </a:fld>
            <a:endParaRPr lang="uk-UA" altLang="en-US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76BE3C0-1208-4260-82C3-0EB040027195}" type="slidenum">
              <a:rPr lang="uk-UA" altLang="en-US" smtClean="0"/>
              <a:pPr/>
              <a:t>‹#›</a:t>
            </a:fld>
            <a:endParaRPr lang="uk-UA" altLang="en-US" dirty="0"/>
          </a:p>
        </p:txBody>
      </p:sp>
    </p:spTree>
    <p:extLst>
      <p:ext uri="{BB962C8B-B14F-4D97-AF65-F5344CB8AC3E}">
        <p14:creationId xmlns:p14="http://schemas.microsoft.com/office/powerpoint/2010/main" val="139325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33C3892-52D5-4853-A9F3-15E52D2AF18D}" type="datetime1">
              <a:rPr lang="uk-UA" altLang="en-US" smtClean="0"/>
              <a:t>25.05.22</a:t>
            </a:fld>
            <a:endParaRPr lang="uk-UA" altLang="en-US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5F02DF6-5EF1-449D-8E8F-F40E7D2FCBCB}" type="slidenum">
              <a:rPr lang="uk-UA" altLang="en-US" smtClean="0"/>
              <a:pPr/>
              <a:t>‹#›</a:t>
            </a:fld>
            <a:endParaRPr lang="uk-UA" altLang="en-US" dirty="0"/>
          </a:p>
        </p:txBody>
      </p:sp>
    </p:spTree>
    <p:extLst>
      <p:ext uri="{BB962C8B-B14F-4D97-AF65-F5344CB8AC3E}">
        <p14:creationId xmlns:p14="http://schemas.microsoft.com/office/powerpoint/2010/main" val="867368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4965A8E-DB26-4ED5-B1B3-EFFB0335D501}" type="datetime1">
              <a:rPr lang="uk-UA" altLang="en-US" smtClean="0"/>
              <a:t>25.05.22</a:t>
            </a:fld>
            <a:endParaRPr lang="uk-UA" altLang="en-US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C3460AA-1533-4548-8781-A6D0EAE276D6}" type="slidenum">
              <a:rPr lang="uk-UA" altLang="en-US" smtClean="0"/>
              <a:pPr/>
              <a:t>‹#›</a:t>
            </a:fld>
            <a:endParaRPr lang="uk-UA" altLang="en-US" dirty="0"/>
          </a:p>
        </p:txBody>
      </p:sp>
    </p:spTree>
    <p:extLst>
      <p:ext uri="{BB962C8B-B14F-4D97-AF65-F5344CB8AC3E}">
        <p14:creationId xmlns:p14="http://schemas.microsoft.com/office/powerpoint/2010/main" val="1251094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rtlCol="0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 rtlCol="0"/>
          <a:lstStyle>
            <a:lvl1pPr marL="45720" indent="0">
              <a:buFontTx/>
              <a:buNone/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 rtlCol="0"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DD6DCA3-B9C0-4106-BDA1-E6C6795AAACC}" type="datetime1">
              <a:rPr lang="uk-UA" altLang="en-US" smtClean="0"/>
              <a:t>25.05.22</a:t>
            </a:fld>
            <a:endParaRPr lang="uk-UA" altLang="en-US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6386842-FEC9-453F-B6F7-7C945F3A2D73}" type="slidenum">
              <a:rPr lang="uk-UA" altLang="en-US" smtClean="0"/>
              <a:pPr/>
              <a:t>‹#›</a:t>
            </a:fld>
            <a:endParaRPr lang="uk-UA" altLang="en-US" dirty="0"/>
          </a:p>
        </p:txBody>
      </p:sp>
    </p:spTree>
    <p:extLst>
      <p:ext uri="{BB962C8B-B14F-4D97-AF65-F5344CB8AC3E}">
        <p14:creationId xmlns:p14="http://schemas.microsoft.com/office/powerpoint/2010/main" val="1530924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rtlCol="0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зображення 2" descr="Пустий покажчик місця заповнення для зображення Клацніть цей покажчик і виберіть зображення, яке потрібно додати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 rtlCol="0"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uk-UA"/>
              <a:t>Клацніть піктограму, щоб додати зображення</a:t>
            </a:r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 rtlCol="0"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4A26FE3-C3F0-4BE2-8D1C-7A24F08934E6}" type="datetime1">
              <a:rPr lang="uk-UA" altLang="en-US" smtClean="0"/>
              <a:t>25.05.22</a:t>
            </a:fld>
            <a:endParaRPr lang="uk-UA" altLang="en-US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96DA581-ADE3-4A40-91CB-711A776CAC29}" type="slidenum">
              <a:rPr lang="uk-UA" altLang="en-US" smtClean="0"/>
              <a:pPr/>
              <a:t>‹#›</a:t>
            </a:fld>
            <a:endParaRPr lang="uk-UA" altLang="en-US" dirty="0"/>
          </a:p>
        </p:txBody>
      </p:sp>
    </p:spTree>
    <p:extLst>
      <p:ext uri="{BB962C8B-B14F-4D97-AF65-F5344CB8AC3E}">
        <p14:creationId xmlns:p14="http://schemas.microsoft.com/office/powerpoint/2010/main" val="2911566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Лінія 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/>
          <a:lstStyle/>
          <a:p>
            <a:pPr rtl="0"/>
            <a:endParaRPr lang="uk-UA" dirty="0">
              <a:latin typeface="Arial" panose="020B0604020202020204" pitchFamily="34" charset="0"/>
            </a:endParaRPr>
          </a:p>
        </p:txBody>
      </p:sp>
      <p:grpSp>
        <p:nvGrpSpPr>
          <p:cNvPr id="46088" name="Група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46089" name="Овал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090" name="Овал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091" name="Овал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092" name="Овал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093" name="Овал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094" name="Овал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095" name="Овал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096" name="Овал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097" name="Овал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098" name="Овал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099" name="Овал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00" name="Овал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01" name="Овал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02" name="Овал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03" name="Овал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04" name="Овал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05" name="Овал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06" name="Овал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07" name="Овал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08" name="Овал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09" name="Овал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10" name="Овал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11" name="Овал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12" name="Овал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13" name="Овал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14" name="Овал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15" name="Овал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16" name="Овал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17" name="Овал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18" name="Овал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  <p:sp>
          <p:nvSpPr>
            <p:cNvPr id="46119" name="Овал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uk-UA" dirty="0">
                <a:latin typeface="Arial" panose="020B0604020202020204" pitchFamily="34" charset="0"/>
              </a:endParaRPr>
            </a:p>
          </p:txBody>
        </p:sp>
      </p:grpSp>
      <p:sp>
        <p:nvSpPr>
          <p:cNvPr id="46083" name="Місце для заголовка 1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696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lvl="0"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46084" name="Місце для тексту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524000"/>
            <a:ext cx="73914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</a:p>
          <a:p>
            <a:pPr lvl="8" rtl="0"/>
            <a:endParaRPr lang="uk-UA" altLang="en-US"/>
          </a:p>
          <a:p>
            <a:pPr lvl="8" rtl="0"/>
            <a:endParaRPr lang="uk-UA" altLang="en-US" dirty="0"/>
          </a:p>
        </p:txBody>
      </p:sp>
      <p:sp>
        <p:nvSpPr>
          <p:cNvPr id="46085" name="Місце для дати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>
                <a:latin typeface="Arial" panose="020B0604020202020204" pitchFamily="34" charset="0"/>
              </a:defRPr>
            </a:lvl1pPr>
          </a:lstStyle>
          <a:p>
            <a:fld id="{53FAB7C2-4449-4060-BA1E-69E694DDC5BB}" type="datetime1">
              <a:rPr lang="uk-UA" altLang="en-US" smtClean="0"/>
              <a:t>25.05.22</a:t>
            </a:fld>
            <a:endParaRPr lang="uk-UA" altLang="en-US" dirty="0"/>
          </a:p>
        </p:txBody>
      </p:sp>
      <p:sp>
        <p:nvSpPr>
          <p:cNvPr id="46086" name="Місце для нижнього колонтитула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000">
                <a:latin typeface="Arial" panose="020B0604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46087" name="Місце для номера слайда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000">
                <a:latin typeface="Arial" panose="020B0604020202020204" pitchFamily="34" charset="0"/>
              </a:defRPr>
            </a:lvl1pPr>
          </a:lstStyle>
          <a:p>
            <a:fld id="{D7E5119E-5338-4B55-81DC-57EAC9440FD0}" type="slidenum">
              <a:rPr lang="uk-UA" altLang="en-US" smtClean="0"/>
              <a:pPr/>
              <a:t>‹#›</a:t>
            </a:fld>
            <a:endParaRPr lang="uk-UA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45720" indent="0" algn="l" rtl="0" eaLnBrk="1" fontAlgn="base" hangingPunct="1">
        <a:spcBef>
          <a:spcPct val="25000"/>
        </a:spcBef>
        <a:spcAft>
          <a:spcPct val="0"/>
        </a:spcAft>
        <a:buClr>
          <a:schemeClr val="tx2"/>
        </a:buClr>
        <a:buSzPct val="120000"/>
        <a:buFontTx/>
        <a:buNone/>
        <a:defRPr sz="27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92150" indent="-347663" algn="l" rtl="0" eaLnBrk="1" fontAlgn="base" hangingPunct="1">
        <a:spcBef>
          <a:spcPct val="0"/>
        </a:spcBef>
        <a:spcAft>
          <a:spcPct val="25000"/>
        </a:spcAft>
        <a:buClr>
          <a:schemeClr val="accent2">
            <a:lumMod val="75000"/>
          </a:schemeClr>
        </a:buClr>
        <a:buSzPct val="55000"/>
        <a:buFont typeface="Wingdings" pitchFamily="2" charset="2"/>
        <a:buChar char="l"/>
        <a:defRPr sz="2400">
          <a:solidFill>
            <a:schemeClr val="tx1"/>
          </a:solidFill>
          <a:latin typeface="Arial" panose="020B0604020202020204" pitchFamily="34" charset="0"/>
        </a:defRPr>
      </a:lvl2pPr>
      <a:lvl3pPr marL="987425" indent="-293688" algn="l" rtl="0" eaLnBrk="1" fontAlgn="base" hangingPunct="1">
        <a:spcBef>
          <a:spcPct val="0"/>
        </a:spcBef>
        <a:spcAft>
          <a:spcPct val="25000"/>
        </a:spcAft>
        <a:buClr>
          <a:schemeClr val="accent1">
            <a:lumMod val="50000"/>
          </a:schemeClr>
        </a:buClr>
        <a:buSzPct val="50000"/>
        <a:buFont typeface="Wingdings" pitchFamily="2" charset="2"/>
        <a:buChar char="l"/>
        <a:defRPr sz="2200">
          <a:solidFill>
            <a:schemeClr val="tx1"/>
          </a:solidFill>
          <a:latin typeface="Arial" panose="020B0604020202020204" pitchFamily="34" charset="0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75000"/>
          </a:schemeClr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50000"/>
          </a:schemeClr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</a:defRPr>
      </a:lvl5pPr>
      <a:lvl6pPr marL="1920240" indent="-315913" algn="l" rtl="0" eaLnBrk="1" fontAlgn="base" hangingPunct="1">
        <a:spcBef>
          <a:spcPct val="20000"/>
        </a:spcBef>
        <a:spcAft>
          <a:spcPct val="0"/>
        </a:spcAft>
        <a:buClr>
          <a:schemeClr val="accent6">
            <a:lumMod val="50000"/>
          </a:schemeClr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240280" indent="-315913" algn="l" rtl="0" eaLnBrk="1" fontAlgn="base" hangingPunct="1">
        <a:spcBef>
          <a:spcPct val="20000"/>
        </a:spcBef>
        <a:spcAft>
          <a:spcPct val="0"/>
        </a:spcAft>
        <a:buClr>
          <a:schemeClr val="accent2">
            <a:lumMod val="50000"/>
          </a:schemeClr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651760" indent="-315913" algn="l" rtl="0" eaLnBrk="1" fontAlgn="base" hangingPunct="1">
        <a:spcBef>
          <a:spcPct val="20000"/>
        </a:spcBef>
        <a:spcAft>
          <a:spcPct val="0"/>
        </a:spcAft>
        <a:buClr>
          <a:schemeClr val="bg2">
            <a:lumMod val="75000"/>
          </a:schemeClr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108960" indent="-315913" algn="l" rtl="0" eaLnBrk="1" fontAlgn="base" hangingPunct="1">
        <a:spcBef>
          <a:spcPct val="20000"/>
        </a:spcBef>
        <a:spcAft>
          <a:spcPct val="0"/>
        </a:spcAft>
        <a:buClr>
          <a:schemeClr val="accent2">
            <a:lumMod val="50000"/>
          </a:schemeClr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0486D98-0B9B-4C4E-A25F-64BA4C5DBB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uk-UA" sz="2800" dirty="0"/>
              <a:t>«ІНЖИНІРИНГ ЕЛЕКТРОЕНЕРГЕТИЧНИХ СИСТЕМ З ВІДНОВЛЮВАНИМИ ДЖЕРЕЛАМИ</a:t>
            </a:r>
            <a:r>
              <a:rPr lang="uk-UA" sz="2800" dirty="0">
                <a:effectLst/>
                <a:ea typeface="Calibri" panose="020F0502020204030204" pitchFamily="34" charset="0"/>
              </a:rPr>
              <a:t>» </a:t>
            </a:r>
            <a:endParaRPr lang="uk-UA" sz="2800" dirty="0"/>
          </a:p>
        </p:txBody>
      </p:sp>
      <p:sp>
        <p:nvSpPr>
          <p:cNvPr id="5" name="Підзаголовок 4">
            <a:extLst>
              <a:ext uri="{FF2B5EF4-FFF2-40B4-BE49-F238E27FC236}">
                <a16:creationId xmlns:a16="http://schemas.microsoft.com/office/drawing/2014/main" id="{D655BBED-E65C-4B70-99E3-9318D4F2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313" y="3076576"/>
            <a:ext cx="6248400" cy="1936600"/>
          </a:xfrm>
        </p:spPr>
        <p:txBody>
          <a:bodyPr rtlCol="0">
            <a:normAutofit/>
          </a:bodyPr>
          <a:lstStyle/>
          <a:p>
            <a:pPr rtl="0"/>
            <a:r>
              <a:rPr lang="uk-UA" sz="2400" dirty="0"/>
              <a:t>Освітньо-професійна програма для підготовки здобувачів вищої освіти першого рівня за спеціальністю 141«Електроенергетика, електротехніка та електромеханіка» </a:t>
            </a:r>
          </a:p>
        </p:txBody>
      </p:sp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3B323024-A1D0-4A55-9003-A2CB35D20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45280F-DE53-48B1-9FB9-96A39916642A}" type="slidenum">
              <a:rPr lang="uk-UA" altLang="en-US" smtClean="0"/>
              <a:pPr/>
              <a:t>1</a:t>
            </a:fld>
            <a:endParaRPr lang="uk-UA" altLang="en-US" dirty="0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510D2D4-024E-7208-EC78-CC8820D97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3"/>
          <a:stretch/>
        </p:blipFill>
        <p:spPr bwMode="auto">
          <a:xfrm>
            <a:off x="7599628" y="152400"/>
            <a:ext cx="1004820" cy="1256395"/>
          </a:xfrm>
          <a:prstGeom prst="rect">
            <a:avLst/>
          </a:prstGeom>
          <a:noFill/>
          <a:ln w="12700" algn="ctr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glow>
              <a:schemeClr val="accent6">
                <a:lumMod val="40000"/>
                <a:lumOff val="60000"/>
                <a:alpha val="14000"/>
              </a:schemeClr>
            </a:glow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</a:extLst>
        </p:spPr>
      </p:pic>
      <p:pic>
        <p:nvPicPr>
          <p:cNvPr id="7" name="Picture 9" descr="E:\nubip_logo_new_poisk_18_2.png">
            <a:extLst>
              <a:ext uri="{FF2B5EF4-FFF2-40B4-BE49-F238E27FC236}">
                <a16:creationId xmlns:a16="http://schemas.microsoft.com/office/drawing/2014/main" id="{48297E39-F5EA-50B5-4DAF-E3ECF9C91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5" y="152400"/>
            <a:ext cx="1179996" cy="140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484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а 261" descr="стрілки прогресу, що вказують угору">
            <a:extLst>
              <a:ext uri="{FF2B5EF4-FFF2-40B4-BE49-F238E27FC236}">
                <a16:creationId xmlns:a16="http://schemas.microsoft.com/office/drawing/2014/main" id="{74B5E538-C502-4885-8B9A-0F1A36F270AA}"/>
              </a:ext>
            </a:extLst>
          </p:cNvPr>
          <p:cNvGrpSpPr/>
          <p:nvPr/>
        </p:nvGrpSpPr>
        <p:grpSpPr>
          <a:xfrm rot="5400000">
            <a:off x="-1494421" y="2043100"/>
            <a:ext cx="5904658" cy="2915817"/>
            <a:chOff x="3573463" y="6515100"/>
            <a:chExt cx="2875205" cy="2070100"/>
          </a:xfrm>
        </p:grpSpPr>
        <p:sp>
          <p:nvSpPr>
            <p:cNvPr id="5" name="Полілінія 260">
              <a:extLst>
                <a:ext uri="{FF2B5EF4-FFF2-40B4-BE49-F238E27FC236}">
                  <a16:creationId xmlns:a16="http://schemas.microsoft.com/office/drawing/2014/main" id="{ACD0E8CA-8A69-412E-A65C-96D631EF2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838" y="6515100"/>
              <a:ext cx="438150" cy="1425575"/>
            </a:xfrm>
            <a:custGeom>
              <a:avLst/>
              <a:gdLst>
                <a:gd name="T0" fmla="*/ 276 w 276"/>
                <a:gd name="T1" fmla="*/ 170 h 898"/>
                <a:gd name="T2" fmla="*/ 276 w 276"/>
                <a:gd name="T3" fmla="*/ 898 h 898"/>
                <a:gd name="T4" fmla="*/ 0 w 276"/>
                <a:gd name="T5" fmla="*/ 898 h 898"/>
                <a:gd name="T6" fmla="*/ 0 w 276"/>
                <a:gd name="T7" fmla="*/ 170 h 898"/>
                <a:gd name="T8" fmla="*/ 138 w 276"/>
                <a:gd name="T9" fmla="*/ 0 h 898"/>
                <a:gd name="T10" fmla="*/ 276 w 276"/>
                <a:gd name="T11" fmla="*/ 170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6" h="898">
                  <a:moveTo>
                    <a:pt x="276" y="170"/>
                  </a:moveTo>
                  <a:lnTo>
                    <a:pt x="276" y="898"/>
                  </a:lnTo>
                  <a:lnTo>
                    <a:pt x="0" y="898"/>
                  </a:lnTo>
                  <a:lnTo>
                    <a:pt x="0" y="170"/>
                  </a:lnTo>
                  <a:lnTo>
                    <a:pt x="138" y="0"/>
                  </a:lnTo>
                  <a:lnTo>
                    <a:pt x="276" y="17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6" name="Полілінія 219">
              <a:extLst>
                <a:ext uri="{FF2B5EF4-FFF2-40B4-BE49-F238E27FC236}">
                  <a16:creationId xmlns:a16="http://schemas.microsoft.com/office/drawing/2014/main" id="{BC653BFF-7497-429B-A297-0945928B5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573463" y="7940675"/>
              <a:ext cx="911225" cy="644525"/>
            </a:xfrm>
            <a:custGeom>
              <a:avLst/>
              <a:gdLst>
                <a:gd name="T0" fmla="*/ 574 w 574"/>
                <a:gd name="T1" fmla="*/ 0 h 406"/>
                <a:gd name="T2" fmla="*/ 424 w 574"/>
                <a:gd name="T3" fmla="*/ 406 h 406"/>
                <a:gd name="T4" fmla="*/ 0 w 574"/>
                <a:gd name="T5" fmla="*/ 406 h 406"/>
                <a:gd name="T6" fmla="*/ 298 w 574"/>
                <a:gd name="T7" fmla="*/ 0 h 406"/>
                <a:gd name="T8" fmla="*/ 574 w 574"/>
                <a:gd name="T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4" h="406">
                  <a:moveTo>
                    <a:pt x="574" y="0"/>
                  </a:moveTo>
                  <a:lnTo>
                    <a:pt x="424" y="406"/>
                  </a:lnTo>
                  <a:lnTo>
                    <a:pt x="0" y="406"/>
                  </a:lnTo>
                  <a:lnTo>
                    <a:pt x="298" y="0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7" name="Полілінія 220">
              <a:extLst>
                <a:ext uri="{FF2B5EF4-FFF2-40B4-BE49-F238E27FC236}">
                  <a16:creationId xmlns:a16="http://schemas.microsoft.com/office/drawing/2014/main" id="{7FA685AB-BC89-4440-9DA8-C843DE6D0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573463" y="7940675"/>
              <a:ext cx="911225" cy="644525"/>
            </a:xfrm>
            <a:custGeom>
              <a:avLst/>
              <a:gdLst>
                <a:gd name="T0" fmla="*/ 574 w 574"/>
                <a:gd name="T1" fmla="*/ 0 h 406"/>
                <a:gd name="T2" fmla="*/ 424 w 574"/>
                <a:gd name="T3" fmla="*/ 406 h 406"/>
                <a:gd name="T4" fmla="*/ 0 w 574"/>
                <a:gd name="T5" fmla="*/ 406 h 406"/>
                <a:gd name="T6" fmla="*/ 298 w 574"/>
                <a:gd name="T7" fmla="*/ 0 h 406"/>
                <a:gd name="T8" fmla="*/ 574 w 574"/>
                <a:gd name="T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4" h="406">
                  <a:moveTo>
                    <a:pt x="574" y="0"/>
                  </a:moveTo>
                  <a:lnTo>
                    <a:pt x="424" y="406"/>
                  </a:lnTo>
                  <a:lnTo>
                    <a:pt x="0" y="406"/>
                  </a:lnTo>
                  <a:lnTo>
                    <a:pt x="298" y="0"/>
                  </a:lnTo>
                  <a:lnTo>
                    <a:pt x="5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8" name="Полілінія 221">
              <a:extLst>
                <a:ext uri="{FF2B5EF4-FFF2-40B4-BE49-F238E27FC236}">
                  <a16:creationId xmlns:a16="http://schemas.microsoft.com/office/drawing/2014/main" id="{301F2CFA-ADDC-4D00-A2E9-36D890049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888" y="7940675"/>
              <a:ext cx="673100" cy="644525"/>
            </a:xfrm>
            <a:custGeom>
              <a:avLst/>
              <a:gdLst>
                <a:gd name="T0" fmla="*/ 424 w 424"/>
                <a:gd name="T1" fmla="*/ 0 h 406"/>
                <a:gd name="T2" fmla="*/ 424 w 424"/>
                <a:gd name="T3" fmla="*/ 406 h 406"/>
                <a:gd name="T4" fmla="*/ 0 w 424"/>
                <a:gd name="T5" fmla="*/ 406 h 406"/>
                <a:gd name="T6" fmla="*/ 148 w 424"/>
                <a:gd name="T7" fmla="*/ 0 h 406"/>
                <a:gd name="T8" fmla="*/ 424 w 424"/>
                <a:gd name="T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406">
                  <a:moveTo>
                    <a:pt x="424" y="0"/>
                  </a:moveTo>
                  <a:lnTo>
                    <a:pt x="424" y="406"/>
                  </a:lnTo>
                  <a:lnTo>
                    <a:pt x="0" y="406"/>
                  </a:lnTo>
                  <a:lnTo>
                    <a:pt x="148" y="0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9" name="Полілінія 222">
              <a:extLst>
                <a:ext uri="{FF2B5EF4-FFF2-40B4-BE49-F238E27FC236}">
                  <a16:creationId xmlns:a16="http://schemas.microsoft.com/office/drawing/2014/main" id="{AB013AA8-3C55-40F4-B1C0-4C5BE2961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888" y="7940675"/>
              <a:ext cx="673100" cy="644525"/>
            </a:xfrm>
            <a:custGeom>
              <a:avLst/>
              <a:gdLst>
                <a:gd name="T0" fmla="*/ 424 w 424"/>
                <a:gd name="T1" fmla="*/ 0 h 406"/>
                <a:gd name="T2" fmla="*/ 424 w 424"/>
                <a:gd name="T3" fmla="*/ 406 h 406"/>
                <a:gd name="T4" fmla="*/ 0 w 424"/>
                <a:gd name="T5" fmla="*/ 406 h 406"/>
                <a:gd name="T6" fmla="*/ 148 w 424"/>
                <a:gd name="T7" fmla="*/ 0 h 406"/>
                <a:gd name="T8" fmla="*/ 424 w 424"/>
                <a:gd name="T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406">
                  <a:moveTo>
                    <a:pt x="424" y="0"/>
                  </a:moveTo>
                  <a:lnTo>
                    <a:pt x="424" y="406"/>
                  </a:lnTo>
                  <a:lnTo>
                    <a:pt x="0" y="406"/>
                  </a:lnTo>
                  <a:lnTo>
                    <a:pt x="148" y="0"/>
                  </a:lnTo>
                  <a:lnTo>
                    <a:pt x="4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10" name="Полілінія 223">
              <a:extLst>
                <a:ext uri="{FF2B5EF4-FFF2-40B4-BE49-F238E27FC236}">
                  <a16:creationId xmlns:a16="http://schemas.microsoft.com/office/drawing/2014/main" id="{A1E41B2F-264F-4430-A154-1D749239E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7940675"/>
              <a:ext cx="673100" cy="644525"/>
            </a:xfrm>
            <a:custGeom>
              <a:avLst/>
              <a:gdLst>
                <a:gd name="T0" fmla="*/ 276 w 424"/>
                <a:gd name="T1" fmla="*/ 0 h 406"/>
                <a:gd name="T2" fmla="*/ 424 w 424"/>
                <a:gd name="T3" fmla="*/ 406 h 406"/>
                <a:gd name="T4" fmla="*/ 0 w 424"/>
                <a:gd name="T5" fmla="*/ 406 h 406"/>
                <a:gd name="T6" fmla="*/ 0 w 424"/>
                <a:gd name="T7" fmla="*/ 0 h 406"/>
                <a:gd name="T8" fmla="*/ 276 w 424"/>
                <a:gd name="T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406">
                  <a:moveTo>
                    <a:pt x="276" y="0"/>
                  </a:moveTo>
                  <a:lnTo>
                    <a:pt x="424" y="406"/>
                  </a:lnTo>
                  <a:lnTo>
                    <a:pt x="0" y="406"/>
                  </a:lnTo>
                  <a:lnTo>
                    <a:pt x="0" y="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11" name="Полілінія 224">
              <a:extLst>
                <a:ext uri="{FF2B5EF4-FFF2-40B4-BE49-F238E27FC236}">
                  <a16:creationId xmlns:a16="http://schemas.microsoft.com/office/drawing/2014/main" id="{C3755CF0-2808-4CD5-92B0-619CADACF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7940675"/>
              <a:ext cx="673100" cy="644525"/>
            </a:xfrm>
            <a:custGeom>
              <a:avLst/>
              <a:gdLst>
                <a:gd name="T0" fmla="*/ 276 w 424"/>
                <a:gd name="T1" fmla="*/ 0 h 406"/>
                <a:gd name="T2" fmla="*/ 424 w 424"/>
                <a:gd name="T3" fmla="*/ 406 h 406"/>
                <a:gd name="T4" fmla="*/ 0 w 424"/>
                <a:gd name="T5" fmla="*/ 406 h 406"/>
                <a:gd name="T6" fmla="*/ 0 w 424"/>
                <a:gd name="T7" fmla="*/ 0 h 406"/>
                <a:gd name="T8" fmla="*/ 276 w 424"/>
                <a:gd name="T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406">
                  <a:moveTo>
                    <a:pt x="276" y="0"/>
                  </a:moveTo>
                  <a:lnTo>
                    <a:pt x="424" y="406"/>
                  </a:lnTo>
                  <a:lnTo>
                    <a:pt x="0" y="406"/>
                  </a:lnTo>
                  <a:lnTo>
                    <a:pt x="0" y="0"/>
                  </a:lnTo>
                  <a:lnTo>
                    <a:pt x="2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12" name="Полілінія 225">
              <a:extLst>
                <a:ext uri="{FF2B5EF4-FFF2-40B4-BE49-F238E27FC236}">
                  <a16:creationId xmlns:a16="http://schemas.microsoft.com/office/drawing/2014/main" id="{E73044EA-02EC-44A0-AE0D-4FFE700E6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5535613" y="7940675"/>
              <a:ext cx="911225" cy="644525"/>
            </a:xfrm>
            <a:custGeom>
              <a:avLst/>
              <a:gdLst>
                <a:gd name="T0" fmla="*/ 276 w 574"/>
                <a:gd name="T1" fmla="*/ 0 h 406"/>
                <a:gd name="T2" fmla="*/ 574 w 574"/>
                <a:gd name="T3" fmla="*/ 406 h 406"/>
                <a:gd name="T4" fmla="*/ 150 w 574"/>
                <a:gd name="T5" fmla="*/ 406 h 406"/>
                <a:gd name="T6" fmla="*/ 0 w 574"/>
                <a:gd name="T7" fmla="*/ 0 h 406"/>
                <a:gd name="T8" fmla="*/ 276 w 574"/>
                <a:gd name="T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4" h="406">
                  <a:moveTo>
                    <a:pt x="276" y="0"/>
                  </a:moveTo>
                  <a:lnTo>
                    <a:pt x="574" y="406"/>
                  </a:lnTo>
                  <a:lnTo>
                    <a:pt x="150" y="406"/>
                  </a:lnTo>
                  <a:lnTo>
                    <a:pt x="0" y="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F868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13" name="Полілінія 226">
              <a:extLst>
                <a:ext uri="{FF2B5EF4-FFF2-40B4-BE49-F238E27FC236}">
                  <a16:creationId xmlns:a16="http://schemas.microsoft.com/office/drawing/2014/main" id="{C533423A-6116-4E91-BAC0-8468769B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5535613" y="7940675"/>
              <a:ext cx="911225" cy="644525"/>
            </a:xfrm>
            <a:custGeom>
              <a:avLst/>
              <a:gdLst>
                <a:gd name="T0" fmla="*/ 276 w 574"/>
                <a:gd name="T1" fmla="*/ 0 h 406"/>
                <a:gd name="T2" fmla="*/ 574 w 574"/>
                <a:gd name="T3" fmla="*/ 406 h 406"/>
                <a:gd name="T4" fmla="*/ 150 w 574"/>
                <a:gd name="T5" fmla="*/ 406 h 406"/>
                <a:gd name="T6" fmla="*/ 0 w 574"/>
                <a:gd name="T7" fmla="*/ 0 h 406"/>
                <a:gd name="T8" fmla="*/ 276 w 574"/>
                <a:gd name="T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4" h="406">
                  <a:moveTo>
                    <a:pt x="276" y="0"/>
                  </a:moveTo>
                  <a:lnTo>
                    <a:pt x="574" y="406"/>
                  </a:lnTo>
                  <a:lnTo>
                    <a:pt x="150" y="406"/>
                  </a:lnTo>
                  <a:lnTo>
                    <a:pt x="0" y="0"/>
                  </a:lnTo>
                  <a:lnTo>
                    <a:pt x="2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14" name="Полілінія 228">
              <a:extLst>
                <a:ext uri="{FF2B5EF4-FFF2-40B4-BE49-F238E27FC236}">
                  <a16:creationId xmlns:a16="http://schemas.microsoft.com/office/drawing/2014/main" id="{6F34EC32-A8F0-455D-8A86-51132B4BF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573463" y="7940675"/>
              <a:ext cx="911225" cy="644525"/>
            </a:xfrm>
            <a:custGeom>
              <a:avLst/>
              <a:gdLst>
                <a:gd name="T0" fmla="*/ 574 w 574"/>
                <a:gd name="T1" fmla="*/ 0 h 406"/>
                <a:gd name="T2" fmla="*/ 298 w 574"/>
                <a:gd name="T3" fmla="*/ 0 h 406"/>
                <a:gd name="T4" fmla="*/ 0 w 574"/>
                <a:gd name="T5" fmla="*/ 406 h 406"/>
                <a:gd name="T6" fmla="*/ 424 w 574"/>
                <a:gd name="T7" fmla="*/ 406 h 406"/>
                <a:gd name="T8" fmla="*/ 574 w 574"/>
                <a:gd name="T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4" h="406">
                  <a:moveTo>
                    <a:pt x="574" y="0"/>
                  </a:moveTo>
                  <a:lnTo>
                    <a:pt x="298" y="0"/>
                  </a:lnTo>
                  <a:lnTo>
                    <a:pt x="0" y="406"/>
                  </a:lnTo>
                  <a:lnTo>
                    <a:pt x="424" y="406"/>
                  </a:lnTo>
                  <a:lnTo>
                    <a:pt x="5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15" name="Полілінія 230">
              <a:extLst>
                <a:ext uri="{FF2B5EF4-FFF2-40B4-BE49-F238E27FC236}">
                  <a16:creationId xmlns:a16="http://schemas.microsoft.com/office/drawing/2014/main" id="{8444424F-D7D4-4D9C-9C14-281F260DE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888" y="7940675"/>
              <a:ext cx="673100" cy="644525"/>
            </a:xfrm>
            <a:custGeom>
              <a:avLst/>
              <a:gdLst>
                <a:gd name="T0" fmla="*/ 424 w 424"/>
                <a:gd name="T1" fmla="*/ 0 h 406"/>
                <a:gd name="T2" fmla="*/ 148 w 424"/>
                <a:gd name="T3" fmla="*/ 0 h 406"/>
                <a:gd name="T4" fmla="*/ 0 w 424"/>
                <a:gd name="T5" fmla="*/ 406 h 406"/>
                <a:gd name="T6" fmla="*/ 424 w 424"/>
                <a:gd name="T7" fmla="*/ 406 h 406"/>
                <a:gd name="T8" fmla="*/ 424 w 424"/>
                <a:gd name="T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406">
                  <a:moveTo>
                    <a:pt x="424" y="0"/>
                  </a:moveTo>
                  <a:lnTo>
                    <a:pt x="148" y="0"/>
                  </a:lnTo>
                  <a:lnTo>
                    <a:pt x="0" y="406"/>
                  </a:lnTo>
                  <a:lnTo>
                    <a:pt x="424" y="406"/>
                  </a:lnTo>
                  <a:lnTo>
                    <a:pt x="4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16" name="Полілінія 232">
              <a:extLst>
                <a:ext uri="{FF2B5EF4-FFF2-40B4-BE49-F238E27FC236}">
                  <a16:creationId xmlns:a16="http://schemas.microsoft.com/office/drawing/2014/main" id="{856CAEEE-2581-4F17-81B8-1BC6C3E47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7940675"/>
              <a:ext cx="673100" cy="644525"/>
            </a:xfrm>
            <a:custGeom>
              <a:avLst/>
              <a:gdLst>
                <a:gd name="T0" fmla="*/ 276 w 424"/>
                <a:gd name="T1" fmla="*/ 0 h 406"/>
                <a:gd name="T2" fmla="*/ 0 w 424"/>
                <a:gd name="T3" fmla="*/ 0 h 406"/>
                <a:gd name="T4" fmla="*/ 0 w 424"/>
                <a:gd name="T5" fmla="*/ 406 h 406"/>
                <a:gd name="T6" fmla="*/ 424 w 424"/>
                <a:gd name="T7" fmla="*/ 406 h 406"/>
                <a:gd name="T8" fmla="*/ 276 w 424"/>
                <a:gd name="T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406">
                  <a:moveTo>
                    <a:pt x="276" y="0"/>
                  </a:moveTo>
                  <a:lnTo>
                    <a:pt x="0" y="0"/>
                  </a:lnTo>
                  <a:lnTo>
                    <a:pt x="0" y="406"/>
                  </a:lnTo>
                  <a:lnTo>
                    <a:pt x="424" y="406"/>
                  </a:lnTo>
                  <a:lnTo>
                    <a:pt x="2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17" name="Полілінія 234">
              <a:extLst>
                <a:ext uri="{FF2B5EF4-FFF2-40B4-BE49-F238E27FC236}">
                  <a16:creationId xmlns:a16="http://schemas.microsoft.com/office/drawing/2014/main" id="{C14BDA16-652D-41F5-9EF0-A50A08AE1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5535613" y="7940675"/>
              <a:ext cx="911225" cy="644525"/>
            </a:xfrm>
            <a:custGeom>
              <a:avLst/>
              <a:gdLst>
                <a:gd name="T0" fmla="*/ 276 w 574"/>
                <a:gd name="T1" fmla="*/ 0 h 406"/>
                <a:gd name="T2" fmla="*/ 0 w 574"/>
                <a:gd name="T3" fmla="*/ 0 h 406"/>
                <a:gd name="T4" fmla="*/ 150 w 574"/>
                <a:gd name="T5" fmla="*/ 406 h 406"/>
                <a:gd name="T6" fmla="*/ 574 w 574"/>
                <a:gd name="T7" fmla="*/ 406 h 406"/>
                <a:gd name="T8" fmla="*/ 276 w 574"/>
                <a:gd name="T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4" h="406">
                  <a:moveTo>
                    <a:pt x="276" y="0"/>
                  </a:moveTo>
                  <a:lnTo>
                    <a:pt x="0" y="0"/>
                  </a:lnTo>
                  <a:lnTo>
                    <a:pt x="150" y="406"/>
                  </a:lnTo>
                  <a:lnTo>
                    <a:pt x="574" y="406"/>
                  </a:lnTo>
                  <a:lnTo>
                    <a:pt x="276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18" name="Полілінія 259">
              <a:extLst>
                <a:ext uri="{FF2B5EF4-FFF2-40B4-BE49-F238E27FC236}">
                  <a16:creationId xmlns:a16="http://schemas.microsoft.com/office/drawing/2014/main" id="{11A8E035-AEC7-47DD-B54A-93D76599F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188" y="6953250"/>
              <a:ext cx="444500" cy="987425"/>
            </a:xfrm>
            <a:custGeom>
              <a:avLst/>
              <a:gdLst>
                <a:gd name="T0" fmla="*/ 280 w 280"/>
                <a:gd name="T1" fmla="*/ 170 h 622"/>
                <a:gd name="T2" fmla="*/ 280 w 280"/>
                <a:gd name="T3" fmla="*/ 622 h 622"/>
                <a:gd name="T4" fmla="*/ 0 w 280"/>
                <a:gd name="T5" fmla="*/ 622 h 622"/>
                <a:gd name="T6" fmla="*/ 0 w 280"/>
                <a:gd name="T7" fmla="*/ 170 h 622"/>
                <a:gd name="T8" fmla="*/ 138 w 280"/>
                <a:gd name="T9" fmla="*/ 0 h 622"/>
                <a:gd name="T10" fmla="*/ 280 w 280"/>
                <a:gd name="T11" fmla="*/ 17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0" h="622">
                  <a:moveTo>
                    <a:pt x="280" y="170"/>
                  </a:moveTo>
                  <a:lnTo>
                    <a:pt x="280" y="622"/>
                  </a:lnTo>
                  <a:lnTo>
                    <a:pt x="0" y="622"/>
                  </a:lnTo>
                  <a:lnTo>
                    <a:pt x="0" y="170"/>
                  </a:lnTo>
                  <a:lnTo>
                    <a:pt x="138" y="0"/>
                  </a:lnTo>
                  <a:lnTo>
                    <a:pt x="280" y="17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19" name="Полілінія 261">
              <a:extLst>
                <a:ext uri="{FF2B5EF4-FFF2-40B4-BE49-F238E27FC236}">
                  <a16:creationId xmlns:a16="http://schemas.microsoft.com/office/drawing/2014/main" id="{C365AD99-5D01-4E8C-A1BC-071AFA56E9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7112000"/>
              <a:ext cx="438150" cy="828675"/>
            </a:xfrm>
            <a:custGeom>
              <a:avLst/>
              <a:gdLst>
                <a:gd name="T0" fmla="*/ 276 w 276"/>
                <a:gd name="T1" fmla="*/ 168 h 522"/>
                <a:gd name="T2" fmla="*/ 276 w 276"/>
                <a:gd name="T3" fmla="*/ 522 h 522"/>
                <a:gd name="T4" fmla="*/ 0 w 276"/>
                <a:gd name="T5" fmla="*/ 522 h 522"/>
                <a:gd name="T6" fmla="*/ 0 w 276"/>
                <a:gd name="T7" fmla="*/ 168 h 522"/>
                <a:gd name="T8" fmla="*/ 136 w 276"/>
                <a:gd name="T9" fmla="*/ 0 h 522"/>
                <a:gd name="T10" fmla="*/ 276 w 276"/>
                <a:gd name="T11" fmla="*/ 168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6" h="522">
                  <a:moveTo>
                    <a:pt x="276" y="168"/>
                  </a:moveTo>
                  <a:lnTo>
                    <a:pt x="276" y="522"/>
                  </a:lnTo>
                  <a:lnTo>
                    <a:pt x="0" y="522"/>
                  </a:lnTo>
                  <a:lnTo>
                    <a:pt x="0" y="168"/>
                  </a:lnTo>
                  <a:lnTo>
                    <a:pt x="136" y="0"/>
                  </a:lnTo>
                  <a:lnTo>
                    <a:pt x="276" y="16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20" name="Полілінія 262">
              <a:extLst>
                <a:ext uri="{FF2B5EF4-FFF2-40B4-BE49-F238E27FC236}">
                  <a16:creationId xmlns:a16="http://schemas.microsoft.com/office/drawing/2014/main" id="{50C4A8C2-297D-48A1-95E1-673A04B0D6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5535613" y="6823075"/>
              <a:ext cx="438150" cy="1117600"/>
            </a:xfrm>
            <a:custGeom>
              <a:avLst/>
              <a:gdLst>
                <a:gd name="T0" fmla="*/ 276 w 276"/>
                <a:gd name="T1" fmla="*/ 170 h 704"/>
                <a:gd name="T2" fmla="*/ 276 w 276"/>
                <a:gd name="T3" fmla="*/ 704 h 704"/>
                <a:gd name="T4" fmla="*/ 0 w 276"/>
                <a:gd name="T5" fmla="*/ 704 h 704"/>
                <a:gd name="T6" fmla="*/ 0 w 276"/>
                <a:gd name="T7" fmla="*/ 170 h 704"/>
                <a:gd name="T8" fmla="*/ 138 w 276"/>
                <a:gd name="T9" fmla="*/ 0 h 704"/>
                <a:gd name="T10" fmla="*/ 276 w 276"/>
                <a:gd name="T11" fmla="*/ 17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6" h="704">
                  <a:moveTo>
                    <a:pt x="276" y="170"/>
                  </a:moveTo>
                  <a:lnTo>
                    <a:pt x="276" y="704"/>
                  </a:lnTo>
                  <a:lnTo>
                    <a:pt x="0" y="704"/>
                  </a:lnTo>
                  <a:lnTo>
                    <a:pt x="0" y="170"/>
                  </a:lnTo>
                  <a:lnTo>
                    <a:pt x="138" y="0"/>
                  </a:lnTo>
                  <a:lnTo>
                    <a:pt x="276" y="17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21" name="Полілінія 227">
              <a:extLst>
                <a:ext uri="{FF2B5EF4-FFF2-40B4-BE49-F238E27FC236}">
                  <a16:creationId xmlns:a16="http://schemas.microsoft.com/office/drawing/2014/main" id="{7CE11EC0-E0BE-4121-8444-B521AE57D0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293" y="7934324"/>
              <a:ext cx="911225" cy="644525"/>
            </a:xfrm>
            <a:custGeom>
              <a:avLst/>
              <a:gdLst>
                <a:gd name="T0" fmla="*/ 574 w 574"/>
                <a:gd name="T1" fmla="*/ 0 h 406"/>
                <a:gd name="T2" fmla="*/ 298 w 574"/>
                <a:gd name="T3" fmla="*/ 0 h 406"/>
                <a:gd name="T4" fmla="*/ 0 w 574"/>
                <a:gd name="T5" fmla="*/ 406 h 406"/>
                <a:gd name="T6" fmla="*/ 424 w 574"/>
                <a:gd name="T7" fmla="*/ 406 h 406"/>
                <a:gd name="T8" fmla="*/ 574 w 574"/>
                <a:gd name="T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4" h="406">
                  <a:moveTo>
                    <a:pt x="574" y="0"/>
                  </a:moveTo>
                  <a:lnTo>
                    <a:pt x="298" y="0"/>
                  </a:lnTo>
                  <a:lnTo>
                    <a:pt x="0" y="406"/>
                  </a:lnTo>
                  <a:lnTo>
                    <a:pt x="424" y="406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22" name="Полілінія 229">
              <a:extLst>
                <a:ext uri="{FF2B5EF4-FFF2-40B4-BE49-F238E27FC236}">
                  <a16:creationId xmlns:a16="http://schemas.microsoft.com/office/drawing/2014/main" id="{A9F4C6FA-FB26-4764-AEC4-047A207FD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4308718" y="7934324"/>
              <a:ext cx="673100" cy="644525"/>
            </a:xfrm>
            <a:custGeom>
              <a:avLst/>
              <a:gdLst>
                <a:gd name="T0" fmla="*/ 424 w 424"/>
                <a:gd name="T1" fmla="*/ 0 h 406"/>
                <a:gd name="T2" fmla="*/ 148 w 424"/>
                <a:gd name="T3" fmla="*/ 0 h 406"/>
                <a:gd name="T4" fmla="*/ 0 w 424"/>
                <a:gd name="T5" fmla="*/ 406 h 406"/>
                <a:gd name="T6" fmla="*/ 424 w 424"/>
                <a:gd name="T7" fmla="*/ 406 h 406"/>
                <a:gd name="T8" fmla="*/ 424 w 424"/>
                <a:gd name="T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406">
                  <a:moveTo>
                    <a:pt x="424" y="0"/>
                  </a:moveTo>
                  <a:lnTo>
                    <a:pt x="148" y="0"/>
                  </a:lnTo>
                  <a:lnTo>
                    <a:pt x="0" y="406"/>
                  </a:lnTo>
                  <a:lnTo>
                    <a:pt x="424" y="406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accent5">
                <a:lumMod val="75000"/>
                <a:alpha val="1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23" name="Полілінія 231">
              <a:extLst>
                <a:ext uri="{FF2B5EF4-FFF2-40B4-BE49-F238E27FC236}">
                  <a16:creationId xmlns:a16="http://schemas.microsoft.com/office/drawing/2014/main" id="{950D962E-E054-4AD3-8B36-264C76DC4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5042143" y="7934324"/>
              <a:ext cx="673100" cy="644525"/>
            </a:xfrm>
            <a:custGeom>
              <a:avLst/>
              <a:gdLst>
                <a:gd name="T0" fmla="*/ 276 w 424"/>
                <a:gd name="T1" fmla="*/ 0 h 406"/>
                <a:gd name="T2" fmla="*/ 0 w 424"/>
                <a:gd name="T3" fmla="*/ 0 h 406"/>
                <a:gd name="T4" fmla="*/ 0 w 424"/>
                <a:gd name="T5" fmla="*/ 406 h 406"/>
                <a:gd name="T6" fmla="*/ 424 w 424"/>
                <a:gd name="T7" fmla="*/ 406 h 406"/>
                <a:gd name="T8" fmla="*/ 276 w 424"/>
                <a:gd name="T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406">
                  <a:moveTo>
                    <a:pt x="276" y="0"/>
                  </a:moveTo>
                  <a:lnTo>
                    <a:pt x="0" y="0"/>
                  </a:lnTo>
                  <a:lnTo>
                    <a:pt x="0" y="406"/>
                  </a:lnTo>
                  <a:lnTo>
                    <a:pt x="424" y="40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24" name="Полілінія 233">
              <a:extLst>
                <a:ext uri="{FF2B5EF4-FFF2-40B4-BE49-F238E27FC236}">
                  <a16:creationId xmlns:a16="http://schemas.microsoft.com/office/drawing/2014/main" id="{6CEC3587-E757-4C90-ABB4-32BC34A41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5537443" y="7934324"/>
              <a:ext cx="911225" cy="644525"/>
            </a:xfrm>
            <a:custGeom>
              <a:avLst/>
              <a:gdLst>
                <a:gd name="T0" fmla="*/ 276 w 574"/>
                <a:gd name="T1" fmla="*/ 0 h 406"/>
                <a:gd name="T2" fmla="*/ 0 w 574"/>
                <a:gd name="T3" fmla="*/ 0 h 406"/>
                <a:gd name="T4" fmla="*/ 150 w 574"/>
                <a:gd name="T5" fmla="*/ 406 h 406"/>
                <a:gd name="T6" fmla="*/ 574 w 574"/>
                <a:gd name="T7" fmla="*/ 406 h 406"/>
                <a:gd name="T8" fmla="*/ 276 w 574"/>
                <a:gd name="T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4" h="406">
                  <a:moveTo>
                    <a:pt x="276" y="0"/>
                  </a:moveTo>
                  <a:lnTo>
                    <a:pt x="0" y="0"/>
                  </a:lnTo>
                  <a:lnTo>
                    <a:pt x="150" y="406"/>
                  </a:lnTo>
                  <a:lnTo>
                    <a:pt x="574" y="40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83800-1E6B-4A93-87D3-3D70E59B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784" y="397748"/>
            <a:ext cx="5835903" cy="784271"/>
          </a:xfrm>
        </p:spPr>
        <p:txBody>
          <a:bodyPr rtlCol="0"/>
          <a:lstStyle/>
          <a:p>
            <a:pPr rtl="0"/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Особливості програми</a:t>
            </a:r>
          </a:p>
        </p:txBody>
      </p:sp>
      <p:sp>
        <p:nvSpPr>
          <p:cNvPr id="25" name="Місце для номера слайда 24">
            <a:extLst>
              <a:ext uri="{FF2B5EF4-FFF2-40B4-BE49-F238E27FC236}">
                <a16:creationId xmlns:a16="http://schemas.microsoft.com/office/drawing/2014/main" id="{8A3307C2-D42E-4C27-B71A-76CAA6EC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F290-D301-4864-9490-340EF11588D9}" type="slidenum">
              <a:rPr lang="uk-UA" altLang="en-US" smtClean="0"/>
              <a:pPr/>
              <a:t>10</a:t>
            </a:fld>
            <a:endParaRPr lang="uk-UA" altLang="en-US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02E6848-A870-D6A5-E3BD-2F2F1742A23B}"/>
              </a:ext>
            </a:extLst>
          </p:cNvPr>
          <p:cNvSpPr/>
          <p:nvPr/>
        </p:nvSpPr>
        <p:spPr>
          <a:xfrm>
            <a:off x="2075060" y="1975002"/>
            <a:ext cx="7269558" cy="305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НАВЧАННЯ ЗА ПРОГРАМОЮ ДУАЛЬНОЇ ОСВІТИ – НАВЧАЄМОСЬ</a:t>
            </a:r>
            <a:r>
              <a:rPr lang="ru-UA" sz="2400" b="1" dirty="0">
                <a:solidFill>
                  <a:schemeClr val="accent6">
                    <a:lumMod val="50000"/>
                  </a:schemeClr>
                </a:solidFill>
              </a:rPr>
              <a:t> В МАГІСТРАТУРІ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, ПРАЦЮЮЧИ НА ПРОВІДНИХ ПІДПРИЄМСТВАХ ГАЛУЗІ</a:t>
            </a:r>
            <a:endParaRPr lang="ru-UA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UA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НАВЧАННЯ ЗА БЮДЖЕТНОЮ ПРОГРАМОЮ ПОДВІЙНИХ ДИПЛОМІВ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UA" sz="2400" b="1" dirty="0">
                <a:solidFill>
                  <a:schemeClr val="accent6">
                    <a:lumMod val="50000"/>
                  </a:schemeClr>
                </a:solidFill>
              </a:rPr>
              <a:t>В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АРШАВСЬКИМ УНІВЕРСИТЕТОМ НАУК ПРО ЖИТТЯ</a:t>
            </a:r>
            <a:endParaRPr lang="ru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441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ADC6BC-B96E-6524-F9E1-BCED829DB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F290-D301-4864-9490-340EF11588D9}" type="slidenum">
              <a:rPr lang="uk-UA" altLang="en-US" smtClean="0"/>
              <a:pPr/>
              <a:t>11</a:t>
            </a:fld>
            <a:endParaRPr lang="uk-UA" alt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7F92C0-5D9E-ACC1-F840-141A7EC79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47319"/>
            <a:ext cx="7026746" cy="37128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AC5333-BF79-7905-104C-00A25D517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1627982"/>
            <a:ext cx="2133600" cy="1600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4B7D11-65DA-9690-7A69-D5F21B347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008" y="3303630"/>
            <a:ext cx="2133600" cy="1600200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  <a:softEdge rad="63500"/>
          </a:effec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8D8835F-07FB-5792-C4F4-CFA0AC9DF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223" y="4968387"/>
            <a:ext cx="2126016" cy="160019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80A05FC-E0C5-5F40-F0C6-207118FC7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728700"/>
            <a:ext cx="5835903" cy="784271"/>
          </a:xfrm>
        </p:spPr>
        <p:txBody>
          <a:bodyPr rtlCol="0"/>
          <a:lstStyle/>
          <a:p>
            <a:pPr rtl="0"/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Особливості програми</a:t>
            </a:r>
          </a:p>
        </p:txBody>
      </p:sp>
    </p:spTree>
    <p:extLst>
      <p:ext uri="{BB962C8B-B14F-4D97-AF65-F5344CB8AC3E}">
        <p14:creationId xmlns:p14="http://schemas.microsoft.com/office/powerpoint/2010/main" val="3789619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4765FE-5DC8-4FFF-A1C7-4CC710B3D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708920"/>
            <a:ext cx="5184576" cy="985273"/>
          </a:xfrm>
        </p:spPr>
        <p:txBody>
          <a:bodyPr rtlCol="0"/>
          <a:lstStyle/>
          <a:p>
            <a:pPr rtl="0"/>
            <a:r>
              <a:rPr lang="uk-UA" dirty="0">
                <a:latin typeface="Arial" panose="020B0604020202020204" pitchFamily="34" charset="0"/>
              </a:rPr>
              <a:t>Дякую за увагу! </a:t>
            </a:r>
          </a:p>
        </p:txBody>
      </p:sp>
      <p:grpSp>
        <p:nvGrpSpPr>
          <p:cNvPr id="12" name="Група 138" descr="фігури у формі листків">
            <a:extLst>
              <a:ext uri="{FF2B5EF4-FFF2-40B4-BE49-F238E27FC236}">
                <a16:creationId xmlns:a16="http://schemas.microsoft.com/office/drawing/2014/main" id="{D9C331FD-E065-4580-AA5B-48A3F397F90A}"/>
              </a:ext>
            </a:extLst>
          </p:cNvPr>
          <p:cNvGrpSpPr/>
          <p:nvPr/>
        </p:nvGrpSpPr>
        <p:grpSpPr>
          <a:xfrm>
            <a:off x="6876256" y="4655840"/>
            <a:ext cx="2128838" cy="1941512"/>
            <a:chOff x="2036763" y="5340350"/>
            <a:chExt cx="2128838" cy="1941512"/>
          </a:xfrm>
        </p:grpSpPr>
        <p:sp>
          <p:nvSpPr>
            <p:cNvPr id="13" name="Полілінія 92">
              <a:extLst>
                <a:ext uri="{FF2B5EF4-FFF2-40B4-BE49-F238E27FC236}">
                  <a16:creationId xmlns:a16="http://schemas.microsoft.com/office/drawing/2014/main" id="{A1DEFEFC-8C8E-4666-94FE-8337613C5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151" y="6534149"/>
              <a:ext cx="747713" cy="747713"/>
            </a:xfrm>
            <a:custGeom>
              <a:avLst/>
              <a:gdLst>
                <a:gd name="T0" fmla="*/ 0 w 235"/>
                <a:gd name="T1" fmla="*/ 118 h 235"/>
                <a:gd name="T2" fmla="*/ 0 w 235"/>
                <a:gd name="T3" fmla="*/ 0 h 235"/>
                <a:gd name="T4" fmla="*/ 118 w 235"/>
                <a:gd name="T5" fmla="*/ 0 h 235"/>
                <a:gd name="T6" fmla="*/ 235 w 235"/>
                <a:gd name="T7" fmla="*/ 118 h 235"/>
                <a:gd name="T8" fmla="*/ 118 w 235"/>
                <a:gd name="T9" fmla="*/ 235 h 235"/>
                <a:gd name="T10" fmla="*/ 0 w 235"/>
                <a:gd name="T11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35">
                  <a:moveTo>
                    <a:pt x="0" y="118"/>
                  </a:moveTo>
                  <a:cubicBezTo>
                    <a:pt x="0" y="85"/>
                    <a:pt x="0" y="0"/>
                    <a:pt x="0" y="0"/>
                  </a:cubicBezTo>
                  <a:cubicBezTo>
                    <a:pt x="0" y="0"/>
                    <a:pt x="85" y="0"/>
                    <a:pt x="118" y="0"/>
                  </a:cubicBezTo>
                  <a:cubicBezTo>
                    <a:pt x="182" y="0"/>
                    <a:pt x="235" y="53"/>
                    <a:pt x="235" y="118"/>
                  </a:cubicBezTo>
                  <a:cubicBezTo>
                    <a:pt x="235" y="182"/>
                    <a:pt x="182" y="235"/>
                    <a:pt x="118" y="235"/>
                  </a:cubicBezTo>
                  <a:cubicBezTo>
                    <a:pt x="53" y="235"/>
                    <a:pt x="0" y="182"/>
                    <a:pt x="0" y="118"/>
                  </a:cubicBezTo>
                  <a:close/>
                </a:path>
              </a:pathLst>
            </a:custGeom>
            <a:solidFill>
              <a:schemeClr val="accent3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14" name="Полілінія 96">
              <a:extLst>
                <a:ext uri="{FF2B5EF4-FFF2-40B4-BE49-F238E27FC236}">
                  <a16:creationId xmlns:a16="http://schemas.microsoft.com/office/drawing/2014/main" id="{D86523E4-E67D-42BA-BAF5-17BE290EA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151" y="5565775"/>
              <a:ext cx="933450" cy="930275"/>
            </a:xfrm>
            <a:custGeom>
              <a:avLst/>
              <a:gdLst>
                <a:gd name="T0" fmla="*/ 0 w 294"/>
                <a:gd name="T1" fmla="*/ 147 h 294"/>
                <a:gd name="T2" fmla="*/ 0 w 294"/>
                <a:gd name="T3" fmla="*/ 294 h 294"/>
                <a:gd name="T4" fmla="*/ 147 w 294"/>
                <a:gd name="T5" fmla="*/ 294 h 294"/>
                <a:gd name="T6" fmla="*/ 294 w 294"/>
                <a:gd name="T7" fmla="*/ 147 h 294"/>
                <a:gd name="T8" fmla="*/ 147 w 294"/>
                <a:gd name="T9" fmla="*/ 0 h 294"/>
                <a:gd name="T10" fmla="*/ 0 w 294"/>
                <a:gd name="T11" fmla="*/ 147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294">
                  <a:moveTo>
                    <a:pt x="0" y="147"/>
                  </a:moveTo>
                  <a:cubicBezTo>
                    <a:pt x="0" y="187"/>
                    <a:pt x="0" y="294"/>
                    <a:pt x="0" y="294"/>
                  </a:cubicBezTo>
                  <a:cubicBezTo>
                    <a:pt x="0" y="294"/>
                    <a:pt x="107" y="294"/>
                    <a:pt x="147" y="294"/>
                  </a:cubicBezTo>
                  <a:cubicBezTo>
                    <a:pt x="228" y="294"/>
                    <a:pt x="294" y="228"/>
                    <a:pt x="294" y="147"/>
                  </a:cubicBezTo>
                  <a:cubicBezTo>
                    <a:pt x="294" y="66"/>
                    <a:pt x="228" y="0"/>
                    <a:pt x="147" y="0"/>
                  </a:cubicBezTo>
                  <a:cubicBezTo>
                    <a:pt x="66" y="0"/>
                    <a:pt x="0" y="66"/>
                    <a:pt x="0" y="1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15" name="Полілінія 100">
              <a:extLst>
                <a:ext uri="{FF2B5EF4-FFF2-40B4-BE49-F238E27FC236}">
                  <a16:creationId xmlns:a16="http://schemas.microsoft.com/office/drawing/2014/main" id="{BB75BF04-1490-4CEE-BD79-2A001DA39F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5340350"/>
              <a:ext cx="1155700" cy="1155700"/>
            </a:xfrm>
            <a:custGeom>
              <a:avLst/>
              <a:gdLst>
                <a:gd name="T0" fmla="*/ 367 w 367"/>
                <a:gd name="T1" fmla="*/ 183 h 367"/>
                <a:gd name="T2" fmla="*/ 367 w 367"/>
                <a:gd name="T3" fmla="*/ 367 h 367"/>
                <a:gd name="T4" fmla="*/ 184 w 367"/>
                <a:gd name="T5" fmla="*/ 367 h 367"/>
                <a:gd name="T6" fmla="*/ 0 w 367"/>
                <a:gd name="T7" fmla="*/ 183 h 367"/>
                <a:gd name="T8" fmla="*/ 184 w 367"/>
                <a:gd name="T9" fmla="*/ 0 h 367"/>
                <a:gd name="T10" fmla="*/ 367 w 367"/>
                <a:gd name="T11" fmla="*/ 18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7" h="367">
                  <a:moveTo>
                    <a:pt x="367" y="183"/>
                  </a:moveTo>
                  <a:cubicBezTo>
                    <a:pt x="367" y="234"/>
                    <a:pt x="367" y="367"/>
                    <a:pt x="367" y="367"/>
                  </a:cubicBezTo>
                  <a:cubicBezTo>
                    <a:pt x="367" y="367"/>
                    <a:pt x="234" y="367"/>
                    <a:pt x="184" y="367"/>
                  </a:cubicBezTo>
                  <a:cubicBezTo>
                    <a:pt x="82" y="367"/>
                    <a:pt x="0" y="284"/>
                    <a:pt x="0" y="183"/>
                  </a:cubicBezTo>
                  <a:cubicBezTo>
                    <a:pt x="0" y="82"/>
                    <a:pt x="82" y="0"/>
                    <a:pt x="184" y="0"/>
                  </a:cubicBezTo>
                  <a:cubicBezTo>
                    <a:pt x="285" y="0"/>
                    <a:pt x="367" y="82"/>
                    <a:pt x="367" y="1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  <p:sp>
          <p:nvSpPr>
            <p:cNvPr id="16" name="Полілінія 104">
              <a:extLst>
                <a:ext uri="{FF2B5EF4-FFF2-40B4-BE49-F238E27FC236}">
                  <a16:creationId xmlns:a16="http://schemas.microsoft.com/office/drawing/2014/main" id="{C75BBE12-56C0-42D8-ABF7-30A48C64E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738" y="6534149"/>
              <a:ext cx="593725" cy="604838"/>
            </a:xfrm>
            <a:custGeom>
              <a:avLst/>
              <a:gdLst>
                <a:gd name="T0" fmla="*/ 188 w 188"/>
                <a:gd name="T1" fmla="*/ 94 h 188"/>
                <a:gd name="T2" fmla="*/ 188 w 188"/>
                <a:gd name="T3" fmla="*/ 0 h 188"/>
                <a:gd name="T4" fmla="*/ 94 w 188"/>
                <a:gd name="T5" fmla="*/ 0 h 188"/>
                <a:gd name="T6" fmla="*/ 0 w 188"/>
                <a:gd name="T7" fmla="*/ 94 h 188"/>
                <a:gd name="T8" fmla="*/ 94 w 188"/>
                <a:gd name="T9" fmla="*/ 188 h 188"/>
                <a:gd name="T10" fmla="*/ 188 w 188"/>
                <a:gd name="T11" fmla="*/ 9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188">
                  <a:moveTo>
                    <a:pt x="188" y="94"/>
                  </a:moveTo>
                  <a:cubicBezTo>
                    <a:pt x="188" y="68"/>
                    <a:pt x="188" y="0"/>
                    <a:pt x="188" y="0"/>
                  </a:cubicBezTo>
                  <a:cubicBezTo>
                    <a:pt x="188" y="0"/>
                    <a:pt x="120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cubicBezTo>
                    <a:pt x="146" y="188"/>
                    <a:pt x="188" y="146"/>
                    <a:pt x="188" y="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uk-UA" noProof="1">
                <a:latin typeface="Times New Roman" panose="02020603050405020304" pitchFamily="18" charset="0"/>
              </a:endParaRPr>
            </a:p>
          </p:txBody>
        </p:sp>
      </p:grpSp>
      <p:sp>
        <p:nvSpPr>
          <p:cNvPr id="3" name="Місце для номера слайда 2">
            <a:extLst>
              <a:ext uri="{FF2B5EF4-FFF2-40B4-BE49-F238E27FC236}">
                <a16:creationId xmlns:a16="http://schemas.microsoft.com/office/drawing/2014/main" id="{46684C35-829A-47E8-8103-D861D1782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F290-D301-4864-9490-340EF11588D9}" type="slidenum">
              <a:rPr lang="uk-UA" altLang="en-US" smtClean="0"/>
              <a:pPr/>
              <a:t>12</a:t>
            </a:fld>
            <a:endParaRPr lang="uk-UA" altLang="en-US" dirty="0"/>
          </a:p>
        </p:txBody>
      </p:sp>
    </p:spTree>
    <p:extLst>
      <p:ext uri="{BB962C8B-B14F-4D97-AF65-F5344CB8AC3E}">
        <p14:creationId xmlns:p14="http://schemas.microsoft.com/office/powerpoint/2010/main" val="3271495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E2B656-4656-4646-A221-7C30814F2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28" y="235784"/>
            <a:ext cx="7696200" cy="1127046"/>
          </a:xfrm>
        </p:spPr>
        <p:txBody>
          <a:bodyPr rtlCol="0"/>
          <a:lstStyle/>
          <a:p>
            <a:pPr rtl="0"/>
            <a:r>
              <a:rPr lang="uk-UA" sz="2800" dirty="0" err="1"/>
              <a:t>Осавітня</a:t>
            </a:r>
            <a:r>
              <a:rPr lang="uk-UA" sz="2800" dirty="0"/>
              <a:t> програма направлена на підготовку фахівців</a:t>
            </a:r>
            <a:endParaRPr lang="uk-UA" sz="2800" dirty="0">
              <a:latin typeface="Arial" panose="020B0604020202020204" pitchFamily="34" charset="0"/>
            </a:endParaRPr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3C0FC41-4C93-42D2-93B6-9C3F3BDB1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F290-D301-4864-9490-340EF11588D9}" type="slidenum">
              <a:rPr lang="uk-UA" altLang="en-US" smtClean="0"/>
              <a:pPr/>
              <a:t>2</a:t>
            </a:fld>
            <a:endParaRPr lang="uk-UA" altLang="en-US" dirty="0"/>
          </a:p>
        </p:txBody>
      </p:sp>
      <p:sp>
        <p:nvSpPr>
          <p:cNvPr id="75" name="Місце для вмісту 2">
            <a:extLst>
              <a:ext uri="{FF2B5EF4-FFF2-40B4-BE49-F238E27FC236}">
                <a16:creationId xmlns:a16="http://schemas.microsoft.com/office/drawing/2014/main" id="{FA68A884-5B17-9426-A528-A63FFD681D4B}"/>
              </a:ext>
            </a:extLst>
          </p:cNvPr>
          <p:cNvSpPr txBox="1">
            <a:spLocks/>
          </p:cNvSpPr>
          <p:nvPr/>
        </p:nvSpPr>
        <p:spPr bwMode="auto">
          <a:xfrm>
            <a:off x="266700" y="1635855"/>
            <a:ext cx="8337748" cy="111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45720" indent="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120000"/>
              <a:buFontTx/>
              <a:buNone/>
              <a:defRPr sz="27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accent2">
                  <a:lumMod val="75000"/>
                </a:schemeClr>
              </a:buClr>
              <a:buSzPct val="5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 algn="l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50000"/>
                </a:schemeClr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20240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240280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651760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>
                  <a:lumMod val="75000"/>
                </a:schemeClr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108960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uk-UA" sz="2400" kern="0" dirty="0"/>
              <a:t>1 Для працевлаштування в компаніях систем електропостачання міст і регіонів </a:t>
            </a:r>
          </a:p>
          <a:p>
            <a:pPr>
              <a:spcBef>
                <a:spcPts val="1200"/>
              </a:spcBef>
            </a:pPr>
            <a:r>
              <a:rPr lang="uk-UA" sz="2400" kern="0" dirty="0"/>
              <a:t>– </a:t>
            </a:r>
            <a:r>
              <a:rPr lang="uk-UA" sz="2400" kern="0" dirty="0">
                <a:solidFill>
                  <a:srgbClr val="FF0000"/>
                </a:solidFill>
              </a:rPr>
              <a:t>ДТЕК Київські електричні мережі, ДТЕК Київські регіональні електричні мережі, всі компанії ОБЛЕНЕРГО</a:t>
            </a:r>
          </a:p>
        </p:txBody>
      </p:sp>
      <p:pic>
        <p:nvPicPr>
          <p:cNvPr id="76" name="Picture 2">
            <a:extLst>
              <a:ext uri="{FF2B5EF4-FFF2-40B4-BE49-F238E27FC236}">
                <a16:creationId xmlns:a16="http://schemas.microsoft.com/office/drawing/2014/main" id="{40E79A65-F410-726C-469F-26CE53AC9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0636" r="6149" b="10636"/>
          <a:stretch/>
        </p:blipFill>
        <p:spPr bwMode="auto">
          <a:xfrm>
            <a:off x="266700" y="4154786"/>
            <a:ext cx="1872961" cy="83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Особистий кабінет ПАТ &quot;ЧЕРКАСИОБЛЕНЕРГО&quot;">
            <a:extLst>
              <a:ext uri="{FF2B5EF4-FFF2-40B4-BE49-F238E27FC236}">
                <a16:creationId xmlns:a16="http://schemas.microsoft.com/office/drawing/2014/main" id="{D6C2D7A9-DEB5-0D80-5168-39ED7DCC7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" r="5523" b="21611"/>
          <a:stretch/>
        </p:blipFill>
        <p:spPr bwMode="auto">
          <a:xfrm>
            <a:off x="3043106" y="4154786"/>
            <a:ext cx="2694806" cy="68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садовців одного з підрозділів АТ «Вінницяобленерго» відсторонили від  посад - 33 Канал">
            <a:extLst>
              <a:ext uri="{FF2B5EF4-FFF2-40B4-BE49-F238E27FC236}">
                <a16:creationId xmlns:a16="http://schemas.microsoft.com/office/drawing/2014/main" id="{60AA4305-90F0-56EC-79AB-7EE86B23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989" y="3945846"/>
            <a:ext cx="2133600" cy="90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89A6974-0796-8E0F-263B-8E760615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14" y="5592732"/>
            <a:ext cx="2535736" cy="90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Офіційний канал ПрАТ 'Волиньобленерго' - YouTube">
            <a:extLst>
              <a:ext uri="{FF2B5EF4-FFF2-40B4-BE49-F238E27FC236}">
                <a16:creationId xmlns:a16="http://schemas.microsoft.com/office/drawing/2014/main" id="{AFD75514-DA71-2B2E-A088-581F11B6E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0" b="24801"/>
          <a:stretch/>
        </p:blipFill>
        <p:spPr bwMode="auto">
          <a:xfrm>
            <a:off x="3421253" y="5384193"/>
            <a:ext cx="1938512" cy="102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Чернігівобленерго">
            <a:extLst>
              <a:ext uri="{FF2B5EF4-FFF2-40B4-BE49-F238E27FC236}">
                <a16:creationId xmlns:a16="http://schemas.microsoft.com/office/drawing/2014/main" id="{FC74892C-98FE-2C1B-BA74-8AC46682A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2" t="9010" r="23539" b="8429"/>
          <a:stretch/>
        </p:blipFill>
        <p:spPr bwMode="auto">
          <a:xfrm>
            <a:off x="6084168" y="5265459"/>
            <a:ext cx="1497625" cy="126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147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A71805-7270-4064-7BB3-3828085C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F290-D301-4864-9490-340EF11588D9}" type="slidenum">
              <a:rPr lang="uk-UA" altLang="en-US" smtClean="0"/>
              <a:pPr/>
              <a:t>3</a:t>
            </a:fld>
            <a:endParaRPr lang="uk-UA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A6B7E2-D27E-52E6-3C29-C58BBB326E90}"/>
              </a:ext>
            </a:extLst>
          </p:cNvPr>
          <p:cNvSpPr txBox="1"/>
          <p:nvPr/>
        </p:nvSpPr>
        <p:spPr>
          <a:xfrm>
            <a:off x="539552" y="548680"/>
            <a:ext cx="76514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ru-UA" sz="2400" dirty="0"/>
              <a:t>2 </a:t>
            </a:r>
            <a:r>
              <a:rPr lang="uk-UA" sz="2400" kern="0" dirty="0"/>
              <a:t>Для працевлаштування в компаніях, які </a:t>
            </a:r>
          </a:p>
          <a:p>
            <a:pPr>
              <a:spcBef>
                <a:spcPts val="0"/>
              </a:spcBef>
              <a:buNone/>
            </a:pPr>
            <a:r>
              <a:rPr lang="uk-UA" sz="2400" kern="0" dirty="0"/>
              <a:t>займаються проектуванням, будівництвом і </a:t>
            </a:r>
          </a:p>
          <a:p>
            <a:pPr>
              <a:spcBef>
                <a:spcPts val="0"/>
              </a:spcBef>
              <a:buNone/>
            </a:pPr>
            <a:r>
              <a:rPr lang="uk-UA" sz="2400" kern="0" dirty="0"/>
              <a:t>обслуговуванням електростанцій з відновлюваними</a:t>
            </a:r>
          </a:p>
          <a:p>
            <a:pPr>
              <a:spcBef>
                <a:spcPts val="0"/>
              </a:spcBef>
              <a:buNone/>
            </a:pPr>
            <a:r>
              <a:rPr lang="uk-UA" sz="2400" kern="0" dirty="0"/>
              <a:t>джерелами енергії</a:t>
            </a:r>
            <a:endParaRPr lang="ru-UA" dirty="0"/>
          </a:p>
        </p:txBody>
      </p:sp>
      <p:pic>
        <p:nvPicPr>
          <p:cNvPr id="6" name="Picture 2" descr="Atmosfera™. Альтернативные источники энергии. Солнце. Ветер. Вода. Земля.">
            <a:extLst>
              <a:ext uri="{FF2B5EF4-FFF2-40B4-BE49-F238E27FC236}">
                <a16:creationId xmlns:a16="http://schemas.microsoft.com/office/drawing/2014/main" id="{ED10079E-9065-72A0-40BD-148BA4A52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5"/>
          <a:stretch/>
        </p:blipFill>
        <p:spPr bwMode="auto">
          <a:xfrm>
            <a:off x="539552" y="2289102"/>
            <a:ext cx="2952328" cy="139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СІМПЛЕНЕРДЖІ - енергетична незалежність Вашого дому!">
            <a:extLst>
              <a:ext uri="{FF2B5EF4-FFF2-40B4-BE49-F238E27FC236}">
                <a16:creationId xmlns:a16="http://schemas.microsoft.com/office/drawing/2014/main" id="{ABBDE845-D63C-511C-E1B7-668CE5C6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91075"/>
            <a:ext cx="3096344" cy="132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BA94F5-2CDB-E448-0C13-7BC65AC7F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437112"/>
            <a:ext cx="3384376" cy="10663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5000">
                <a:schemeClr val="accent1">
                  <a:lumMod val="45000"/>
                  <a:lumOff val="55000"/>
                </a:schemeClr>
              </a:gs>
              <a:gs pos="100000">
                <a:srgbClr val="92D050"/>
              </a:gs>
            </a:gsLst>
            <a:lin ang="5400000" scaled="1"/>
          </a:gradFill>
        </p:spPr>
      </p:pic>
      <p:sp>
        <p:nvSpPr>
          <p:cNvPr id="10" name="AutoShape 4" descr="logo avenston">
            <a:extLst>
              <a:ext uri="{FF2B5EF4-FFF2-40B4-BE49-F238E27FC236}">
                <a16:creationId xmlns:a16="http://schemas.microsoft.com/office/drawing/2014/main" id="{5B95FB7A-3E46-993C-FB6D-9120C1F25E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pic>
        <p:nvPicPr>
          <p:cNvPr id="1032" name="Picture 8" descr="Геошурупы - новое решение в строительстве | Ефектбуд">
            <a:extLst>
              <a:ext uri="{FF2B5EF4-FFF2-40B4-BE49-F238E27FC236}">
                <a16:creationId xmlns:a16="http://schemas.microsoft.com/office/drawing/2014/main" id="{84C41FCF-6D3F-0EE2-817D-58BEFAB6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621224"/>
            <a:ext cx="2317263" cy="3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E41E0E6-D6BD-4C3B-A445-753806FB4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0636" r="6149" b="10636"/>
          <a:stretch/>
        </p:blipFill>
        <p:spPr bwMode="auto">
          <a:xfrm>
            <a:off x="5580112" y="4402812"/>
            <a:ext cx="2377621" cy="106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960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CA439B-DE59-1B45-A251-7CC45F64A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F290-D301-4864-9490-340EF11588D9}" type="slidenum">
              <a:rPr lang="uk-UA" altLang="en-US" smtClean="0"/>
              <a:pPr/>
              <a:t>4</a:t>
            </a:fld>
            <a:endParaRPr lang="uk-UA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4435E-9C0E-6EED-6B7C-03287DBC7038}"/>
              </a:ext>
            </a:extLst>
          </p:cNvPr>
          <p:cNvSpPr txBox="1"/>
          <p:nvPr/>
        </p:nvSpPr>
        <p:spPr>
          <a:xfrm>
            <a:off x="179512" y="548680"/>
            <a:ext cx="7912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ru-UA" sz="2400" dirty="0"/>
              <a:t>3 </a:t>
            </a:r>
            <a:r>
              <a:rPr lang="uk-UA" sz="2400" kern="0" dirty="0"/>
              <a:t>Для працевлаштування в компаніях, які </a:t>
            </a:r>
          </a:p>
          <a:p>
            <a:pPr>
              <a:spcBef>
                <a:spcPts val="0"/>
              </a:spcBef>
              <a:buNone/>
            </a:pPr>
            <a:r>
              <a:rPr lang="uk-UA" sz="2400" kern="0" dirty="0"/>
              <a:t>займаються проектуванням і будівництвом  </a:t>
            </a:r>
          </a:p>
          <a:p>
            <a:pPr>
              <a:spcBef>
                <a:spcPts val="0"/>
              </a:spcBef>
              <a:buNone/>
            </a:pPr>
            <a:r>
              <a:rPr lang="uk-UA" sz="2400" kern="0" dirty="0"/>
              <a:t>ліній електропередачі і трансформаторних підстанцій</a:t>
            </a:r>
            <a:endParaRPr lang="ru-UA" dirty="0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A16F9384-906E-5E00-05FF-1964AA000DF5}"/>
              </a:ext>
            </a:extLst>
          </p:cNvPr>
          <p:cNvSpPr/>
          <p:nvPr/>
        </p:nvSpPr>
        <p:spPr bwMode="auto">
          <a:xfrm>
            <a:off x="179512" y="1988840"/>
            <a:ext cx="3672408" cy="720080"/>
          </a:xfrm>
          <a:prstGeom prst="roundRect">
            <a:avLst/>
          </a:prstGeom>
          <a:solidFill>
            <a:srgbClr val="0091FC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34938"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None/>
            </a:pPr>
            <a:r>
              <a:rPr kumimoji="0" lang="ru-UA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ПАТ Київсільелекто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574E87-E2F2-9970-DFEB-A1E154891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669" y="1988840"/>
            <a:ext cx="3314700" cy="673100"/>
          </a:xfrm>
          <a:prstGeom prst="rect">
            <a:avLst/>
          </a:prstGeom>
        </p:spPr>
      </p:pic>
      <p:pic>
        <p:nvPicPr>
          <p:cNvPr id="2052" name="Picture 4" descr="Будівництво повітряних ліній електропередач">
            <a:extLst>
              <a:ext uri="{FF2B5EF4-FFF2-40B4-BE49-F238E27FC236}">
                <a16:creationId xmlns:a16="http://schemas.microsoft.com/office/drawing/2014/main" id="{EA272362-2452-D393-94C5-DE0CC26BB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35" y="4693126"/>
            <a:ext cx="2940932" cy="195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омпанія &quot;Структум&quot; продовжує роботи з реконструкції ПС 750 кв  &quot;Західноукраїнська&quot; та ПС 330 кв &quot;Богородчани&quot;">
            <a:extLst>
              <a:ext uri="{FF2B5EF4-FFF2-40B4-BE49-F238E27FC236}">
                <a16:creationId xmlns:a16="http://schemas.microsoft.com/office/drawing/2014/main" id="{9F483E7D-0D36-12CE-9A9A-4F587BC56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944" y="4704549"/>
            <a:ext cx="2607449" cy="194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Структум 】 Будівельна компанія ⇒ Офіційний сайт">
            <a:extLst>
              <a:ext uri="{FF2B5EF4-FFF2-40B4-BE49-F238E27FC236}">
                <a16:creationId xmlns:a16="http://schemas.microsoft.com/office/drawing/2014/main" id="{5F63FC1E-6FB2-F3C0-D336-12773EBB9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35" y="3236531"/>
            <a:ext cx="3658885" cy="102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ogo_ua - Будівництво та реконструкція ліній електропередач 110 - 750 кВ | Horos.ua">
            <a:extLst>
              <a:ext uri="{FF2B5EF4-FFF2-40B4-BE49-F238E27FC236}">
                <a16:creationId xmlns:a16="http://schemas.microsoft.com/office/drawing/2014/main" id="{BB11A8B6-450A-FD7B-A760-AA1516C21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58639"/>
            <a:ext cx="3314700" cy="88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Які розміри охоронної зони кабельних ліній електропередавання і кабельних  ліній звязку? - Zprim">
            <a:extLst>
              <a:ext uri="{FF2B5EF4-FFF2-40B4-BE49-F238E27FC236}">
                <a16:creationId xmlns:a16="http://schemas.microsoft.com/office/drawing/2014/main" id="{13DB6852-6075-57C3-FE86-DEE60501E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268" y="4663835"/>
            <a:ext cx="2590800" cy="194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867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D3D7FE-D998-3443-95E0-29A20F069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52400"/>
            <a:ext cx="7696200" cy="1213520"/>
          </a:xfrm>
        </p:spPr>
        <p:txBody>
          <a:bodyPr/>
          <a:lstStyle/>
          <a:p>
            <a:r>
              <a:rPr lang="ru-UA" sz="2400" dirty="0"/>
              <a:t>НАШІ СЛАВЕТНІ ВИПУСКНИКИ У СИСТЕМІ ПІДПРИЄМСТВ ГЕНЕРАЦІЇ І РОЗПОДІЛУ ЕЛЕКТРОЕНЕРГІЇ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68A6E5-2D05-74DD-3026-4B59E6829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F290-D301-4864-9490-340EF11588D9}" type="slidenum">
              <a:rPr lang="uk-UA" altLang="en-US" smtClean="0"/>
              <a:pPr/>
              <a:t>5</a:t>
            </a:fld>
            <a:endParaRPr lang="uk-UA" altLang="en-US" dirty="0"/>
          </a:p>
        </p:txBody>
      </p:sp>
      <p:pic>
        <p:nvPicPr>
          <p:cNvPr id="5" name="Picture 2" descr="Олег Самчук розраховує на стабілізацію ситуації на «Черкасиобленерго»">
            <a:extLst>
              <a:ext uri="{FF2B5EF4-FFF2-40B4-BE49-F238E27FC236}">
                <a16:creationId xmlns:a16="http://schemas.microsoft.com/office/drawing/2014/main" id="{02185F63-5989-5ED4-D238-AD2ACD5E9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0" t="14179" r="19045"/>
          <a:stretch/>
        </p:blipFill>
        <p:spPr bwMode="auto">
          <a:xfrm>
            <a:off x="483285" y="1512511"/>
            <a:ext cx="1708150" cy="24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CC99F8-C2DB-388B-43DA-67A972030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435" y="1365920"/>
            <a:ext cx="1749440" cy="207133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0D91DB6-518F-DB40-636F-BCB73B65D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930" y="1514743"/>
            <a:ext cx="1628184" cy="243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14B561-9CA4-26C7-DF0A-444CBF726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8700" y="1365920"/>
            <a:ext cx="3022600" cy="2705100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2F4440AE-E269-883E-FF97-870CA95FC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r="17308"/>
          <a:stretch/>
        </p:blipFill>
        <p:spPr bwMode="auto">
          <a:xfrm>
            <a:off x="457200" y="4127038"/>
            <a:ext cx="1749440" cy="247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0CBD12-37B4-020E-5E5C-ECDE88C145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4475" y="4127038"/>
            <a:ext cx="1676400" cy="2413000"/>
          </a:xfrm>
          <a:prstGeom prst="rect">
            <a:avLst/>
          </a:prstGeom>
        </p:spPr>
      </p:pic>
      <p:pic>
        <p:nvPicPr>
          <p:cNvPr id="12" name="Picture 2" descr="Мітинг під &quot;Закарпаттяобленерго&quot;-1 - YouTube">
            <a:extLst>
              <a:ext uri="{FF2B5EF4-FFF2-40B4-BE49-F238E27FC236}">
                <a16:creationId xmlns:a16="http://schemas.microsoft.com/office/drawing/2014/main" id="{C318329D-DA39-FEC8-B475-86853E7B1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0" r="22779"/>
          <a:stretch/>
        </p:blipFill>
        <p:spPr bwMode="auto">
          <a:xfrm>
            <a:off x="4378514" y="4219843"/>
            <a:ext cx="1628184" cy="243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726B83-EC88-090F-9DBC-29BAF77485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2672" y="4219843"/>
            <a:ext cx="20828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61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4E6C76-F847-4C81-14D1-33BFA890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F290-D301-4864-9490-340EF11588D9}" type="slidenum">
              <a:rPr lang="uk-UA" altLang="en-US" smtClean="0"/>
              <a:pPr/>
              <a:t>6</a:t>
            </a:fld>
            <a:endParaRPr lang="uk-UA" altLang="en-US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AF2A111-0907-A334-CA1A-D69A42BF8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28" y="0"/>
            <a:ext cx="7696200" cy="729745"/>
          </a:xfrm>
        </p:spPr>
        <p:txBody>
          <a:bodyPr rtlCol="0"/>
          <a:lstStyle/>
          <a:p>
            <a:pPr rtl="0"/>
            <a:r>
              <a:rPr lang="uk-UA" dirty="0">
                <a:latin typeface="Arial" panose="020B0604020202020204" pitchFamily="34" charset="0"/>
              </a:rPr>
              <a:t>Працевлаштування</a:t>
            </a:r>
          </a:p>
        </p:txBody>
      </p:sp>
      <p:sp>
        <p:nvSpPr>
          <p:cNvPr id="7" name="Місце для вмісту 2">
            <a:extLst>
              <a:ext uri="{FF2B5EF4-FFF2-40B4-BE49-F238E27FC236}">
                <a16:creationId xmlns:a16="http://schemas.microsoft.com/office/drawing/2014/main" id="{08C255E7-241C-3F60-5F8A-1ED1124A5C8F}"/>
              </a:ext>
            </a:extLst>
          </p:cNvPr>
          <p:cNvSpPr txBox="1">
            <a:spLocks/>
          </p:cNvSpPr>
          <p:nvPr/>
        </p:nvSpPr>
        <p:spPr bwMode="auto">
          <a:xfrm>
            <a:off x="22324" y="818364"/>
            <a:ext cx="8086489" cy="8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45720" indent="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120000"/>
              <a:buFontTx/>
              <a:buNone/>
              <a:defRPr sz="27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accent2">
                  <a:lumMod val="75000"/>
                </a:schemeClr>
              </a:buClr>
              <a:buSzPct val="5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 algn="l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accent1">
                  <a:lumMod val="50000"/>
                </a:schemeClr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20240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240280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651760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>
                  <a:lumMod val="75000"/>
                </a:schemeClr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108960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uk-UA" sz="2300" kern="0" dirty="0"/>
              <a:t> У компаніях, які займаються проектуванням та будівництвом сонячних і вітрових електростанцій</a:t>
            </a:r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02789A6-FBF1-F257-2072-7C0F8E88F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" y="1715609"/>
            <a:ext cx="6876256" cy="3879644"/>
          </a:xfrm>
          <a:prstGeom prst="rect">
            <a:avLst/>
          </a:prstGeom>
        </p:spPr>
      </p:pic>
      <p:pic>
        <p:nvPicPr>
          <p:cNvPr id="2050" name="Picture 2" descr="Atmosfera™. Альтернативные источники энергии. Солнце. Ветер. Вода. Земля.">
            <a:extLst>
              <a:ext uri="{FF2B5EF4-FFF2-40B4-BE49-F238E27FC236}">
                <a16:creationId xmlns:a16="http://schemas.microsoft.com/office/drawing/2014/main" id="{5753E9D6-F033-314D-5497-507F63859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5"/>
          <a:stretch/>
        </p:blipFill>
        <p:spPr bwMode="auto">
          <a:xfrm>
            <a:off x="6439479" y="1648826"/>
            <a:ext cx="2681387" cy="126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На зображенні може бути: 1 особа та стоїть">
            <a:extLst>
              <a:ext uri="{FF2B5EF4-FFF2-40B4-BE49-F238E27FC236}">
                <a16:creationId xmlns:a16="http://schemas.microsoft.com/office/drawing/2014/main" id="{04DB8C08-CECD-5D18-651D-3810427F6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50" y="2985522"/>
            <a:ext cx="2511804" cy="376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98E69C-98B8-8B4A-328C-2C0030C3F2E3}"/>
              </a:ext>
            </a:extLst>
          </p:cNvPr>
          <p:cNvSpPr txBox="1"/>
          <p:nvPr/>
        </p:nvSpPr>
        <p:spPr>
          <a:xfrm>
            <a:off x="1102638" y="5972190"/>
            <a:ext cx="543225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ru-UA" b="1" dirty="0"/>
              <a:t>Самко Надія </a:t>
            </a:r>
            <a:r>
              <a:rPr lang="ru-UA" dirty="0"/>
              <a:t>– </a:t>
            </a:r>
            <a:r>
              <a:rPr lang="ru-UA" sz="2000" dirty="0"/>
              <a:t>випускниця ННІ </a:t>
            </a:r>
          </a:p>
          <a:p>
            <a:pPr>
              <a:buNone/>
            </a:pPr>
            <a:r>
              <a:rPr lang="ru-RU" sz="2000" dirty="0"/>
              <a:t>е</a:t>
            </a:r>
            <a:r>
              <a:rPr lang="ru-UA" sz="2000" dirty="0"/>
              <a:t>нергетики, автоматики і енергозбереження</a:t>
            </a:r>
          </a:p>
        </p:txBody>
      </p:sp>
    </p:spTree>
    <p:extLst>
      <p:ext uri="{BB962C8B-B14F-4D97-AF65-F5344CB8AC3E}">
        <p14:creationId xmlns:p14="http://schemas.microsoft.com/office/powerpoint/2010/main" val="4227695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35E77D-2E78-8FA1-0CF5-270CCFC11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F290-D301-4864-9490-340EF11588D9}" type="slidenum">
              <a:rPr lang="uk-UA" altLang="en-US" smtClean="0"/>
              <a:pPr/>
              <a:t>7</a:t>
            </a:fld>
            <a:endParaRPr lang="uk-UA" alt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6D3D5AE-E59E-07AC-A223-B4D89C834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52400"/>
            <a:ext cx="7696200" cy="729745"/>
          </a:xfrm>
        </p:spPr>
        <p:txBody>
          <a:bodyPr rtlCol="0"/>
          <a:lstStyle/>
          <a:p>
            <a:pPr rtl="0"/>
            <a:r>
              <a:rPr lang="uk-UA" dirty="0">
                <a:latin typeface="Arial" panose="020B0604020202020204" pitchFamily="34" charset="0"/>
              </a:rPr>
              <a:t>Працевлаштування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A5AEFF-5C3E-6F29-7F92-7C363D8DBBAE}"/>
              </a:ext>
            </a:extLst>
          </p:cNvPr>
          <p:cNvSpPr txBox="1"/>
          <p:nvPr/>
        </p:nvSpPr>
        <p:spPr>
          <a:xfrm>
            <a:off x="131836" y="1052736"/>
            <a:ext cx="82565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sz="2400" kern="0" dirty="0"/>
              <a:t>У компаніях, які здійснюють обслуговування та експлуатацію сонячних і  вітрових електростанцій та електростанцій на біопаливі</a:t>
            </a:r>
            <a:endParaRPr lang="ru-UA" sz="2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A002A23-A5A7-D1A5-5E06-7A2605C6A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8455"/>
            <a:ext cx="2378206" cy="29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26F83A-E471-913D-22E6-B6A452EDA91C}"/>
              </a:ext>
            </a:extLst>
          </p:cNvPr>
          <p:cNvSpPr txBox="1"/>
          <p:nvPr/>
        </p:nvSpPr>
        <p:spPr>
          <a:xfrm>
            <a:off x="200100" y="5505271"/>
            <a:ext cx="393028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  <a:buNone/>
            </a:pPr>
            <a:r>
              <a:rPr lang="ru-RU" sz="2000" b="1" dirty="0" err="1">
                <a:solidFill>
                  <a:srgbClr val="000000"/>
                </a:solidFill>
                <a:latin typeface="+mn-lt"/>
              </a:rPr>
              <a:t>Куковальський</a:t>
            </a:r>
            <a:r>
              <a:rPr lang="ru-RU" sz="2000" b="1" dirty="0">
                <a:solidFill>
                  <a:srgbClr val="000000"/>
                </a:solidFill>
                <a:latin typeface="+mn-lt"/>
              </a:rPr>
              <a:t> В.О. </a:t>
            </a:r>
            <a:r>
              <a:rPr lang="ru-RU" sz="1800" dirty="0" err="1">
                <a:solidFill>
                  <a:srgbClr val="000000"/>
                </a:solidFill>
                <a:latin typeface="+mn-lt"/>
              </a:rPr>
              <a:t>Випускник</a:t>
            </a:r>
            <a:r>
              <a:rPr lang="ru-RU" sz="1800" dirty="0">
                <a:solidFill>
                  <a:srgbClr val="000000"/>
                </a:solidFill>
                <a:latin typeface="+mn-lt"/>
              </a:rPr>
              <a:t> ННІ ЕАЕ, </a:t>
            </a:r>
            <a:r>
              <a:rPr lang="ru-RU" sz="1800" dirty="0" err="1">
                <a:solidFill>
                  <a:srgbClr val="000000"/>
                </a:solidFill>
                <a:latin typeface="+mn-lt"/>
              </a:rPr>
              <a:t>ген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+mn-lt"/>
              </a:rPr>
              <a:t>енеральний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+mn-lt"/>
              </a:rPr>
              <a:t> директор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+mn-lt"/>
              </a:rPr>
              <a:t>Енергопромислової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+mn-lt"/>
              </a:rPr>
              <a:t>групи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+mn-lt"/>
              </a:rPr>
              <a:t>Південьергопромтранс</a:t>
            </a:r>
            <a:endParaRPr lang="ru-UA" sz="1800" dirty="0">
              <a:latin typeface="+mn-lt"/>
            </a:endParaRPr>
          </a:p>
        </p:txBody>
      </p:sp>
      <p:pic>
        <p:nvPicPr>
          <p:cNvPr id="3078" name="Picture 6" descr="ТЭЦ - Смела">
            <a:extLst>
              <a:ext uri="{FF2B5EF4-FFF2-40B4-BE49-F238E27FC236}">
                <a16:creationId xmlns:a16="http://schemas.microsoft.com/office/drawing/2014/main" id="{05BB8D15-87E5-C7AE-5ED4-DE08A193B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28611"/>
            <a:ext cx="3518158" cy="263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665AC4-078F-0A4E-3ADC-265CA0F079DF}"/>
              </a:ext>
            </a:extLst>
          </p:cNvPr>
          <p:cNvSpPr txBox="1"/>
          <p:nvPr/>
        </p:nvSpPr>
        <p:spPr>
          <a:xfrm>
            <a:off x="5295246" y="5397023"/>
            <a:ext cx="36731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800" dirty="0">
                <a:solidFill>
                  <a:srgbClr val="000000"/>
                </a:solidFill>
                <a:latin typeface="+mn-lt"/>
              </a:rPr>
              <a:t>ТЕЦ, м. </a:t>
            </a:r>
            <a:r>
              <a:rPr lang="ru-RU" sz="1800" dirty="0" err="1">
                <a:solidFill>
                  <a:srgbClr val="000000"/>
                </a:solidFill>
                <a:latin typeface="+mn-lt"/>
              </a:rPr>
              <a:t>Сміла</a:t>
            </a:r>
            <a:r>
              <a:rPr lang="ru-RU" sz="1800" dirty="0">
                <a:solidFill>
                  <a:srgbClr val="000000"/>
                </a:solidFill>
                <a:latin typeface="+mn-lt"/>
              </a:rPr>
              <a:t>. П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+mn-lt"/>
              </a:rPr>
              <a:t>ерша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+mn-lt"/>
              </a:rPr>
              <a:t>електростанція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+mn-lt"/>
              </a:rPr>
              <a:t> на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+mn-lt"/>
              </a:rPr>
              <a:t>біотопливі</a:t>
            </a:r>
            <a:r>
              <a:rPr lang="ru-RU" sz="18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+mn-lt"/>
              </a:rPr>
              <a:t>виробляє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+mn-lt"/>
              </a:rPr>
              <a:t>теплову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+mn-lt"/>
              </a:rPr>
              <a:t> і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+mn-lt"/>
              </a:rPr>
              <a:t>електричну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+mn-lt"/>
              </a:rPr>
              <a:t>енергії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  <a:endParaRPr lang="ru-UA" sz="1800" dirty="0"/>
          </a:p>
        </p:txBody>
      </p:sp>
    </p:spTree>
    <p:extLst>
      <p:ext uri="{BB962C8B-B14F-4D97-AF65-F5344CB8AC3E}">
        <p14:creationId xmlns:p14="http://schemas.microsoft.com/office/powerpoint/2010/main" val="697916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3898F-603D-3159-7235-9562D0FB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F290-D301-4864-9490-340EF11588D9}" type="slidenum">
              <a:rPr lang="uk-UA" altLang="en-US" smtClean="0"/>
              <a:pPr/>
              <a:t>8</a:t>
            </a:fld>
            <a:endParaRPr lang="uk-UA" altLang="en-US" dirty="0"/>
          </a:p>
        </p:txBody>
      </p:sp>
      <p:pic>
        <p:nvPicPr>
          <p:cNvPr id="4098" name="Picture 2" descr="СІМПЛЕНЕРДЖІ - енергетична незалежність Вашого дому!">
            <a:extLst>
              <a:ext uri="{FF2B5EF4-FFF2-40B4-BE49-F238E27FC236}">
                <a16:creationId xmlns:a16="http://schemas.microsoft.com/office/drawing/2014/main" id="{59379746-9322-750B-D953-30FDF83A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989"/>
            <a:ext cx="3096344" cy="132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88D6D92-9C12-BF21-B094-2C54B9E3E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09" y="332656"/>
            <a:ext cx="7696200" cy="729745"/>
          </a:xfrm>
        </p:spPr>
        <p:txBody>
          <a:bodyPr rtlCol="0"/>
          <a:lstStyle/>
          <a:p>
            <a:pPr rtl="0"/>
            <a:r>
              <a:rPr lang="uk-UA" dirty="0">
                <a:latin typeface="Arial" panose="020B0604020202020204" pitchFamily="34" charset="0"/>
              </a:rPr>
              <a:t>Працевлаштування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1C355A-2EDA-B454-7BE5-2536C1D0676B}"/>
              </a:ext>
            </a:extLst>
          </p:cNvPr>
          <p:cNvSpPr txBox="1"/>
          <p:nvPr/>
        </p:nvSpPr>
        <p:spPr>
          <a:xfrm>
            <a:off x="3195936" y="1548735"/>
            <a:ext cx="46077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UA" sz="2400" dirty="0"/>
              <a:t>Засновник компанії, Віталій Устимчук, випускник ННІ ЕАЕ</a:t>
            </a:r>
          </a:p>
        </p:txBody>
      </p:sp>
      <p:pic>
        <p:nvPicPr>
          <p:cNvPr id="4100" name="Picture 4" descr="Немає опису світлини.">
            <a:extLst>
              <a:ext uri="{FF2B5EF4-FFF2-40B4-BE49-F238E27FC236}">
                <a16:creationId xmlns:a16="http://schemas.microsoft.com/office/drawing/2014/main" id="{242263FE-EAA1-B48C-DEDF-79CCADAA15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r="37220" b="12866"/>
          <a:stretch/>
        </p:blipFill>
        <p:spPr bwMode="auto">
          <a:xfrm>
            <a:off x="180020" y="2836444"/>
            <a:ext cx="2736304" cy="322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1BA5875-6562-BA9F-A3E2-2A1619511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2836444"/>
            <a:ext cx="3384376" cy="199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CF3787D8-7F89-CF96-1B1B-E19042318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350" y="4138959"/>
            <a:ext cx="22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779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4765FE-5DC8-4FFF-A1C7-4CC710B3D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902" y="810703"/>
            <a:ext cx="5349265" cy="428425"/>
          </a:xfrm>
        </p:spPr>
        <p:txBody>
          <a:bodyPr rtlCol="0"/>
          <a:lstStyle/>
          <a:p>
            <a:pPr rtl="0"/>
            <a:r>
              <a:rPr lang="uk-UA" sz="2800" dirty="0">
                <a:solidFill>
                  <a:schemeClr val="accent6">
                    <a:lumMod val="50000"/>
                  </a:schemeClr>
                </a:solidFill>
              </a:rPr>
              <a:t>Підтримка роботодавців</a:t>
            </a:r>
          </a:p>
        </p:txBody>
      </p:sp>
      <p:pic>
        <p:nvPicPr>
          <p:cNvPr id="4" name="Immagine 8">
            <a:extLst>
              <a:ext uri="{FF2B5EF4-FFF2-40B4-BE49-F238E27FC236}">
                <a16:creationId xmlns:a16="http://schemas.microsoft.com/office/drawing/2014/main" id="{EF472C49-8067-41AF-B354-FE1E87F16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45134"/>
          <a:stretch/>
        </p:blipFill>
        <p:spPr>
          <a:xfrm rot="5400000">
            <a:off x="-154837" y="2578495"/>
            <a:ext cx="3240362" cy="2930687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D503B1-38A6-8B43-96B6-A2D4CB7A4767}"/>
              </a:ext>
            </a:extLst>
          </p:cNvPr>
          <p:cNvSpPr txBox="1"/>
          <p:nvPr/>
        </p:nvSpPr>
        <p:spPr>
          <a:xfrm>
            <a:off x="2919253" y="1951849"/>
            <a:ext cx="5976663" cy="3779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uk-UA" sz="1800" b="1" dirty="0">
                <a:latin typeface="Arial" panose="020B0604020202020204" pitchFamily="34" charset="0"/>
              </a:rPr>
              <a:t>ПАТ Черкасиобленерго (120 інженерів – випускники ННІ ЕАЕ),</a:t>
            </a:r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800" b="1" dirty="0">
                <a:latin typeface="Arial" panose="020B0604020202020204" pitchFamily="34" charset="0"/>
              </a:rPr>
              <a:t>ПАТ Вінницяобленерго (43 інженери – випускники ННІ ЕАЕ),</a:t>
            </a:r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800" b="1" dirty="0">
                <a:latin typeface="Arial" panose="020B0604020202020204" pitchFamily="34" charset="0"/>
              </a:rPr>
              <a:t>ПрАТ Хмельницькобленерго (38 інженерів – випускники ННІ ЕАЕ), </a:t>
            </a:r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800" b="1" dirty="0">
                <a:latin typeface="Arial" panose="020B0604020202020204" pitchFamily="34" charset="0"/>
              </a:rPr>
              <a:t>ПАТ Рівнеобленерго (51 інженер – випускники ННІ ЕАЕ), </a:t>
            </a:r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800" b="1" dirty="0">
                <a:latin typeface="Arial" panose="020B0604020202020204" pitchFamily="34" charset="0"/>
              </a:rPr>
              <a:t>ПАТ Житомиробленерго (63 інженери – випускники ННІ ЕАЕ)</a:t>
            </a:r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800" b="1" dirty="0">
                <a:latin typeface="Arial" panose="020B0604020202020204" pitchFamily="34" charset="0"/>
              </a:rPr>
              <a:t>та інші </a:t>
            </a:r>
          </a:p>
        </p:txBody>
      </p:sp>
      <p:sp>
        <p:nvSpPr>
          <p:cNvPr id="10" name="Місце для номера слайда 9">
            <a:extLst>
              <a:ext uri="{FF2B5EF4-FFF2-40B4-BE49-F238E27FC236}">
                <a16:creationId xmlns:a16="http://schemas.microsoft.com/office/drawing/2014/main" id="{ACBAA925-4804-487A-8F16-3409379B4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F290-D301-4864-9490-340EF11588D9}" type="slidenum">
              <a:rPr lang="uk-UA" altLang="en-US" smtClean="0"/>
              <a:pPr/>
              <a:t>9</a:t>
            </a:fld>
            <a:endParaRPr lang="uk-UA" altLang="en-US" dirty="0"/>
          </a:p>
        </p:txBody>
      </p:sp>
    </p:spTree>
    <p:extLst>
      <p:ext uri="{BB962C8B-B14F-4D97-AF65-F5344CB8AC3E}">
        <p14:creationId xmlns:p14="http://schemas.microsoft.com/office/powerpoint/2010/main" val="1532761859"/>
      </p:ext>
    </p:extLst>
  </p:cSld>
  <p:clrMapOvr>
    <a:masterClrMapping/>
  </p:clrMapOvr>
</p:sld>
</file>

<file path=ppt/theme/theme1.xml><?xml version="1.0" encoding="utf-8"?>
<a:theme xmlns:a="http://schemas.openxmlformats.org/drawingml/2006/main" name="Навчальна презентація зі збуту">
  <a:themeElements>
    <a:clrScheme name="Sales Training_final2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Sales Training_final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92150" marR="0" indent="-347663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70000"/>
          <a:buFont typeface="Wingdings" pitchFamily="2" charset="2"/>
          <a:buChar char="l"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92150" marR="0" indent="-347663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70000"/>
          <a:buFont typeface="Wingdings" pitchFamily="2" charset="2"/>
          <a:buChar char="l"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les Training_final2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es Training_final2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_26714097_TF02819076" id="{6896A39C-D56A-4549-816A-E2FACD28B1A5}" vid="{DAA103D3-5EA0-4E77-B8BC-ABAA62C40F00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Презентація Навчальний курс зі збуту</Template>
  <TotalTime>1537</TotalTime>
  <Words>295</Words>
  <Application>Microsoft Macintosh PowerPoint</Application>
  <PresentationFormat>Экран (4:3)</PresentationFormat>
  <Paragraphs>54</Paragraphs>
  <Slides>12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Times New Roman</vt:lpstr>
      <vt:lpstr>Wingdings</vt:lpstr>
      <vt:lpstr>Навчальна презентація зі збуту</vt:lpstr>
      <vt:lpstr>«ІНЖИНІРИНГ ЕЛЕКТРОЕНЕРГЕТИЧНИХ СИСТЕМ З ВІДНОВЛЮВАНИМИ ДЖЕРЕЛАМИ» </vt:lpstr>
      <vt:lpstr>Осавітня програма направлена на підготовку фахівців</vt:lpstr>
      <vt:lpstr>Презентация PowerPoint</vt:lpstr>
      <vt:lpstr>Презентация PowerPoint</vt:lpstr>
      <vt:lpstr>НАШІ СЛАВЕТНІ ВИПУСКНИКИ У СИСТЕМІ ПІДПРИЄМСТВ ГЕНЕРАЦІЇ І РОЗПОДІЛУ ЕЛЕКТРОЕНЕРГІЇ</vt:lpstr>
      <vt:lpstr>Працевлаштування</vt:lpstr>
      <vt:lpstr>Працевлаштування</vt:lpstr>
      <vt:lpstr>Працевлаштування</vt:lpstr>
      <vt:lpstr>Підтримка роботодавців</vt:lpstr>
      <vt:lpstr>Особливості програми</vt:lpstr>
      <vt:lpstr>Особливості програми</vt:lpstr>
      <vt:lpstr>Дякую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Навчальний курс зі збуту</dc:title>
  <dc:creator>Viktoriia Kovalova</dc:creator>
  <cp:lastModifiedBy>Володимир Козирський</cp:lastModifiedBy>
  <cp:revision>75</cp:revision>
  <dcterms:created xsi:type="dcterms:W3CDTF">2021-11-16T11:55:27Z</dcterms:created>
  <dcterms:modified xsi:type="dcterms:W3CDTF">2022-05-25T20:20:10Z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