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5" r:id="rId8"/>
    <p:sldId id="266" r:id="rId9"/>
    <p:sldId id="267" r:id="rId10"/>
    <p:sldId id="268" r:id="rId11"/>
    <p:sldId id="260" r:id="rId12"/>
    <p:sldId id="262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9ACB-F9C2-4AB5-B7AE-3CCC0674DA1C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1A1B17-A6DA-4C26-B906-7B7EBBEEC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C03B-0EAC-40C8-8A8F-53F64CACB93C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32C3-4D06-476B-994C-0D5DB213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8025-84EE-411D-A270-AD2C7A1E0EF8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8086-45BC-481F-84C8-EA4C71DB8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0EC0-808C-4D61-A340-9D2542F59296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3AD0-680C-43A5-AF52-E359CEF0B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B0C4-C61D-4759-8DF8-E367249D7799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B128D-BB89-4BB4-8C05-1D6271A01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901-B147-40B6-A296-A2E24A744C89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C9B9-7594-4139-B878-E92A5261E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2FDA-11A8-45B3-8385-5ED1048F1FD4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4BFC-F405-488E-A648-BE64DDCF7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E832-E956-41CB-8B23-7A65B2AC2A1B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802B-A751-46B2-9BF0-9C6F5490E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A4A1-3B6F-4272-ACEC-FCF3AB50D995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3833-8381-4657-BE03-BD02671D0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5B66-C6A4-4D8D-AF09-ACBEDDDBBAA4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DAB8-62EC-4E54-B30E-E0FA0C914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1413-4F80-40BB-A8FD-8F3D836AA956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CB77-858A-47FB-84B6-AD41C9210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2FF207B-4B6C-4AC1-A58B-09565842329F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CCF6A28-C3A0-4AF0-8055-E553D423C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ubip.edu.ua/node/99970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uk-UA" sz="3600" smtClean="0"/>
              <a:t>Студентський науковий гурток</a:t>
            </a:r>
            <a:br>
              <a:rPr lang="uk-UA" sz="3600" smtClean="0"/>
            </a:br>
            <a:r>
              <a:rPr lang="uk-UA" sz="3600" smtClean="0"/>
              <a:t>«Англійська мова в сучасному світі»</a:t>
            </a:r>
            <a:br>
              <a:rPr lang="uk-UA" sz="3600" smtClean="0"/>
            </a:br>
            <a:r>
              <a:rPr lang="uk-UA" sz="3600" smtClean="0"/>
              <a:t>20</a:t>
            </a:r>
            <a:r>
              <a:rPr sz="3600" smtClean="0">
                <a:latin typeface="Calibri" pitchFamily="34" charset="0"/>
              </a:rPr>
              <a:t>20</a:t>
            </a:r>
            <a:r>
              <a:rPr lang="uk-UA" sz="3600" smtClean="0"/>
              <a:t> – 202</a:t>
            </a:r>
            <a:r>
              <a:rPr sz="3600" smtClean="0">
                <a:latin typeface="Calibri" pitchFamily="34" charset="0"/>
              </a:rPr>
              <a:t>1</a:t>
            </a:r>
            <a:r>
              <a:rPr lang="uk-UA" sz="3600" smtClean="0"/>
              <a:t> н. р. </a:t>
            </a:r>
            <a:endParaRPr lang="ru-RU" sz="360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5738"/>
            <a:ext cx="128587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85738"/>
            <a:ext cx="11525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28588"/>
            <a:ext cx="19272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inde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357563"/>
            <a:ext cx="41052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AutoShape 9" descr="Dwwt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9" name="Picture 10" descr="ind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284538"/>
            <a:ext cx="39497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2313" y="952500"/>
            <a:ext cx="7772400" cy="1362075"/>
          </a:xfrm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</a:rPr>
              <a:t>Участь гуртківців у «Віртуальній науковій школі»,</a:t>
            </a:r>
            <a:br>
              <a:rPr lang="uk-UA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</a:rPr>
              <a:t>Департамент освіти і науки Київської обласної державної адміністрації</a:t>
            </a:r>
            <a:endParaRPr lang="ru-RU" smtClean="0"/>
          </a:p>
        </p:txBody>
      </p:sp>
      <p:pic>
        <p:nvPicPr>
          <p:cNvPr id="29701" name="Picture 5" descr="22-1-300x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7563"/>
            <a:ext cx="4103688" cy="2408237"/>
          </a:xfrm>
          <a:prstGeom prst="rect">
            <a:avLst/>
          </a:prstGeom>
          <a:noFill/>
        </p:spPr>
      </p:pic>
      <p:pic>
        <p:nvPicPr>
          <p:cNvPr id="29702" name="Picture 6" descr="02-300x2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284538"/>
            <a:ext cx="3600450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chemeClr val="tx1"/>
                </a:solidFill>
              </a:rPr>
              <a:t>Засідання гуртка у дистанційній формі</a:t>
            </a:r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2547938"/>
            <a:ext cx="8713788" cy="404971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8435" name="Picture 2" descr="C:\Users\PRETTY GIRL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74938"/>
            <a:ext cx="53895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7513" y="2676525"/>
            <a:ext cx="18716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7513" y="4689475"/>
            <a:ext cx="1871662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4563" y="2693988"/>
            <a:ext cx="17668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9175" y="4022725"/>
            <a:ext cx="1692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1238" y="5292725"/>
            <a:ext cx="161131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Досягнуті результати роботи гуртка:</a:t>
            </a:r>
            <a:r>
              <a:rPr lang="ru-RU" sz="3000" smtClean="0">
                <a:solidFill>
                  <a:schemeClr val="tx1"/>
                </a:solidFill>
              </a:rPr>
              <a:t/>
            </a:r>
            <a:br>
              <a:rPr lang="ru-RU" sz="3000" smtClean="0">
                <a:solidFill>
                  <a:schemeClr val="tx1"/>
                </a:solidFill>
              </a:rPr>
            </a:br>
            <a:r>
              <a:rPr lang="en-US" sz="3000" smtClean="0">
                <a:solidFill>
                  <a:schemeClr val="tx1"/>
                </a:solidFill>
                <a:latin typeface="Calibri" pitchFamily="34" charset="0"/>
              </a:rPr>
              <a:t>20 </a:t>
            </a:r>
            <a:r>
              <a:rPr lang="ru-RU" sz="3000" smtClean="0">
                <a:solidFill>
                  <a:schemeClr val="tx1"/>
                </a:solidFill>
              </a:rPr>
              <a:t>тез доповідей на міжнародних науково-практичних конференціях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2547938"/>
            <a:ext cx="8569325" cy="3976687"/>
          </a:xfrm>
        </p:spPr>
        <p:txBody>
          <a:bodyPr/>
          <a:lstStyle/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Поліщук В., Грабовська І. Typology of Contemporary English Discourse. Фахові мови й новітні підходи до їх викладання : матеріали ІІ Міжнародної онлайн-конф., 19 – 20 трав. 2021 р. Київ: Вид. НУБіП України, 2021. С. 195-196. 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Яник К. Грабовська І. Жанри письма сучасного американського дискурсу. Соціокомунікативний простір України: історія та сьогодення: зб. матеріалів IV Міжнародної очно-дистанц. наук.-практ. конф. до 150-річчя від Дня народження Лесі Українки. Київ, 25 – 26 лют. 2021 р. Київ: Міленіум. С. 68-69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Примак Т., Грабовська І. Контактопідтримувальні метакомунікативи в сучасному англійськомовному дискурсі: семантика і прагматика. Міжнародна науково-практична конференція «Україна між Сходом і Заходом: проблеми і перспективи міжкультурної комунікації» (до 150-річчя від дня народження Агатангела Кримського). Київ: Міленіум, 2021. С. 40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Сисман Д., Грабовська І. Способи творення термінів у сучасному англомовному дискурсі. Міжнародна науково-практична конференція «Україна між Сходом і Заходом: проблеми і перспективи міжкультурної комунікації» (до 150-річчя від дня народження Агатангела Кримського). Київ: Міленіум, 2021. С. 41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Бугайов А., Грабовська І. Особливості перекладу українською мовою термінології садівництва й виноградарства англійськомовного аграрного дискурсу. Міжнародна науково-практична конференція «Україна між Сходом і Заходом: проблеми і перспективи міжкультурної комунікації» (до 150-річчя від дня народження Агатангела Кримського). Київ: Міленіум, 2021. С. 124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Бугайов А., Грабовська І.В. Міжнародна науково-практична конференція «Громадсько-політична та наукова діяльність М.С. Грушевського в міжнародному вимірі (до 155-річчя від дня народження)». Київ: Міленіум, 2021. С. 129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Сисман Д., Грабовська І.В. The Role of English in the Globalizing World. Міжнародний науково-практичний семінар «Міжкультурна комунікація в контексті глобалізацій них процесів», НУБіП України, 27.10.2021 року </a:t>
            </a:r>
            <a:endParaRPr lang="uk-UA" sz="1000" smtClean="0">
              <a:solidFill>
                <a:schemeClr val="tx1"/>
              </a:solidFill>
              <a:latin typeface="Times New Roman" pitchFamily="18" charset="0"/>
              <a:hlinkClick r:id="rId2"/>
            </a:endParaRPr>
          </a:p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Сисман Д., Грабовська І.В. Пріоритетні напрями наукових досліджень сучасного англомовного дискурсу.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Сисман Д., Грабовська І.В. Термінологія сучасного англомовного дискурсу.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  <a:buFont typeface="Wingdings 2" pitchFamily="18" charset="2"/>
              <a:buChar char=""/>
            </a:pPr>
            <a:r>
              <a:rPr lang="uk-UA" sz="1000" smtClean="0">
                <a:solidFill>
                  <a:schemeClr val="tx1"/>
                </a:solidFill>
                <a:latin typeface="Times New Roman" pitchFamily="18" charset="0"/>
              </a:rPr>
              <a:t>Примак Т., Грабовська І.В. Метакомунікативи сучасного англомовного дискурсу. «Віртуальна наукова школа». Департамент освіти і науки Київської обласної державної адміністрації, 27.10.2021 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2313" y="952500"/>
            <a:ext cx="7772400" cy="136207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Досягнуті результати роботи гуртка:</a:t>
            </a:r>
            <a:r>
              <a:rPr lang="ru-RU" sz="3000" smtClean="0">
                <a:solidFill>
                  <a:schemeClr val="tx1"/>
                </a:solidFill>
              </a:rPr>
              <a:t/>
            </a:r>
            <a:br>
              <a:rPr lang="ru-RU" sz="3000" smtClean="0">
                <a:solidFill>
                  <a:schemeClr val="tx1"/>
                </a:solidFill>
              </a:rPr>
            </a:br>
            <a:r>
              <a:rPr lang="en-US" sz="3000" smtClean="0">
                <a:solidFill>
                  <a:schemeClr val="tx1"/>
                </a:solidFill>
                <a:latin typeface="Calibri" pitchFamily="34" charset="0"/>
              </a:rPr>
              <a:t>20 </a:t>
            </a:r>
            <a:r>
              <a:rPr lang="ru-RU" sz="3000" smtClean="0">
                <a:solidFill>
                  <a:schemeClr val="tx1"/>
                </a:solidFill>
              </a:rPr>
              <a:t>тез доповідей на міжнародних науково-практичних конференціях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0825" y="2547938"/>
            <a:ext cx="8569325" cy="3976687"/>
          </a:xfrm>
        </p:spPr>
        <p:txBody>
          <a:bodyPr/>
          <a:lstStyle/>
          <a:p>
            <a:pPr marL="495300" indent="-495300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Бугайов А., Грабовська І.В. Сучасні наукові розвідки у сфері лінгвістики.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Яник К., Грабовська І.В. Сучасні наукові розвідки у сфері філології.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Шушківська А., Грабовська І.В. Пріоритетні напрями досліджень сучасного англійськомовного дискурсу.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Кочієр В., Грабовська І.В. Термінологія захисту рослин у сучасному англійськомовному аграрному дискурсі.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Кочієр В., Грабовська І.В. Термінологія захисту рослин у сучасному англійськомовному аграрному дискурсі.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Торовчик С., Грабовська І.В. Термінологія карантину рослин у сучасному англійськомовному аграрному дискурсі.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Шкребтій В., Грабовська І.В. Термінологія садово-паркового господарства у сучасному англійськомовному аграрному дискурсі.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</a:pPr>
            <a:r>
              <a:rPr lang="en-US" sz="1200" smtClean="0">
                <a:latin typeface="Times New Roman" pitchFamily="18" charset="0"/>
              </a:rPr>
              <a:t>C</a:t>
            </a:r>
            <a:r>
              <a:rPr lang="uk-UA" sz="1200" smtClean="0">
                <a:latin typeface="Times New Roman" pitchFamily="18" charset="0"/>
              </a:rPr>
              <a:t>тороженко О., Грабовська І.В. Термінологія автоматизації АПК у сучасному англійськомовному аграрному дискурсі.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Поліщук О., Грабовська І.В. Термінологія лісового господарства у сучасному англійськомовному аграрному дискурсі. «Віртуальна наукова школа». Департамент освіти і науки Київської обласної державної адміністрації, 27.10.2021 року</a:t>
            </a:r>
          </a:p>
          <a:p>
            <a:pPr marL="495300" indent="-495300"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</a:rPr>
              <a:t>Шушківська А., Грабовська І.В. Термінологія землевпорядкування у сучасному англійськомовному аграрному дискурсі. «Віртуальна наукова школа». Департамент освіти і науки Київської обласної державної адміністрації, 27.10.2021 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Дякуємо за увагу!</a:t>
            </a:r>
            <a:endParaRPr lang="ru-RU" b="1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068638"/>
            <a:ext cx="48974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600" b="1" smtClean="0">
                <a:solidFill>
                  <a:schemeClr val="tx1"/>
                </a:solidFill>
              </a:rPr>
              <a:t>Засідання гуртка на тему:</a:t>
            </a:r>
            <a:br>
              <a:rPr lang="uk-UA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«Обізнаність про Covid-19 врятує життя»</a:t>
            </a:r>
          </a:p>
        </p:txBody>
      </p:sp>
      <p:pic>
        <p:nvPicPr>
          <p:cNvPr id="14338" name="Picture 5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357563"/>
            <a:ext cx="387667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36838"/>
            <a:ext cx="394493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ind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149725"/>
            <a:ext cx="367188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7650" y="115888"/>
            <a:ext cx="8637588" cy="2127250"/>
          </a:xfrm>
        </p:spPr>
        <p:txBody>
          <a:bodyPr/>
          <a:lstStyle/>
          <a:p>
            <a:pPr algn="ctr" eaLnBrk="1" hangingPunct="1"/>
            <a:r>
              <a:rPr lang="uk-UA" sz="2800" b="1" smtClean="0">
                <a:solidFill>
                  <a:schemeClr val="tx1"/>
                </a:solidFill>
                <a:latin typeface="Times New Roman" pitchFamily="18" charset="0"/>
              </a:rPr>
              <a:t>Організація Міжнародного науково-практичного семінару «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Міжкультурна комунікація в контексті глобалізаційних процесів».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 Запрошеним спікером була </a:t>
            </a:r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</a:rPr>
              <a:t>Софія Елізабет Тідона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офіційний представник Британської Ради в Аргентині</a:t>
            </a:r>
          </a:p>
        </p:txBody>
      </p:sp>
      <p:pic>
        <p:nvPicPr>
          <p:cNvPr id="15362" name="Picture 5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68638"/>
            <a:ext cx="38592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068638"/>
            <a:ext cx="38528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47650" y="115888"/>
            <a:ext cx="8637588" cy="2127250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solidFill>
                  <a:schemeClr val="tx1"/>
                </a:solidFill>
              </a:rPr>
              <a:t>Організація Міжнародного науково-практичного семінару «</a:t>
            </a:r>
            <a:r>
              <a:rPr lang="ru-RU" sz="2400" b="1" smtClean="0">
                <a:solidFill>
                  <a:schemeClr val="tx1"/>
                </a:solidFill>
              </a:rPr>
              <a:t>Переосмислюючи проблему захисту навколишнього середовища, зважаємо на виклики мінливого світу». </a:t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Запрошеним спікером була </a:t>
            </a:r>
            <a:r>
              <a:rPr lang="en-US" sz="2400" b="1" smtClean="0">
                <a:solidFill>
                  <a:schemeClr val="tx1"/>
                </a:solidFill>
              </a:rPr>
              <a:t>Brooke Alexander Manning, </a:t>
            </a:r>
            <a:r>
              <a:rPr lang="ru-RU" sz="2400" b="1" smtClean="0">
                <a:solidFill>
                  <a:schemeClr val="tx1"/>
                </a:solidFill>
              </a:rPr>
              <a:t>волонтерка Корпусу Миру зі США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2924175"/>
            <a:ext cx="41275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924175"/>
            <a:ext cx="4530725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chemeClr val="tx1"/>
                </a:solidFill>
              </a:rPr>
              <a:t>Гуртківці ознайомилися з онлайн-ресурсами Британської Ради</a:t>
            </a:r>
            <a:endParaRPr lang="ru-RU" b="1" smtClean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08275"/>
            <a:ext cx="22320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843213"/>
            <a:ext cx="6096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000" b="1" smtClean="0">
                <a:solidFill>
                  <a:schemeClr val="tx1"/>
                </a:solidFill>
              </a:rPr>
              <a:t>Участь у </a:t>
            </a:r>
            <a:r>
              <a:rPr lang="ru-RU" sz="3000" b="1" smtClean="0">
                <a:solidFill>
                  <a:schemeClr val="tx1"/>
                </a:solidFill>
              </a:rPr>
              <a:t>Міжнародній міждисциплінарній науково-практичній конференціії «Мова, бізнес і право, міжкультурна комунікація: виклики сьогодення», НУБіП України</a:t>
            </a:r>
          </a:p>
        </p:txBody>
      </p:sp>
      <p:pic>
        <p:nvPicPr>
          <p:cNvPr id="19458" name="Picture 2" descr="https://nubip.edu.ua/sites/default/files/u138/image0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565400"/>
            <a:ext cx="6096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2313" y="952500"/>
            <a:ext cx="7772400" cy="1362075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Участь гуртківців у міжнародній науково-практичній конференції “Соціокомунікативний простір України: історія та сьогодення (до 150-річчя від Дня народження Лесі Українки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),</a:t>
            </a: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НУБіП України</a:t>
            </a:r>
          </a:p>
        </p:txBody>
      </p:sp>
      <p:pic>
        <p:nvPicPr>
          <p:cNvPr id="20482" name="Picture 4" descr="dsc_4509_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68638"/>
            <a:ext cx="3600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dsc_4558_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068638"/>
            <a:ext cx="3924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2313" y="952500"/>
            <a:ext cx="7772400" cy="1362075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Участь гуртківців у міжнародній науково-практичній конференції «Україна між Сходом і Заходом: проблеми і перспективи міжкультурної комунікації» (до 150-річчя від дня народження Агатангела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Кримського)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НУБіП України</a:t>
            </a:r>
          </a:p>
        </p:txBody>
      </p:sp>
      <p:pic>
        <p:nvPicPr>
          <p:cNvPr id="27653" name="Picture 5" descr="on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84538"/>
            <a:ext cx="4321175" cy="3071812"/>
          </a:xfrm>
          <a:prstGeom prst="rect">
            <a:avLst/>
          </a:prstGeom>
          <a:noFill/>
        </p:spPr>
      </p:pic>
      <p:pic>
        <p:nvPicPr>
          <p:cNvPr id="27654" name="Picture 6" descr="onl8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4538"/>
            <a:ext cx="4103687" cy="307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2313" y="952500"/>
            <a:ext cx="7772400" cy="1362075"/>
          </a:xfrm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</a:rPr>
              <a:t>Участь гуртківців у міжнародній науково-практичній конференції «Громадсько-політична та наукова діяльність М.С. Грушевського в міжнародному вимірі (до 155-річчя від дня народження)»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НУБіП України</a:t>
            </a:r>
          </a:p>
        </p:txBody>
      </p:sp>
      <p:pic>
        <p:nvPicPr>
          <p:cNvPr id="28677" name="Picture 5" descr="photo_2021-09-23_21-36-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68638"/>
            <a:ext cx="3816350" cy="2881312"/>
          </a:xfrm>
          <a:prstGeom prst="rect">
            <a:avLst/>
          </a:prstGeom>
          <a:noFill/>
        </p:spPr>
      </p:pic>
      <p:pic>
        <p:nvPicPr>
          <p:cNvPr id="28678" name="Picture 6" descr="photo_2021-09-23_21-36-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068638"/>
            <a:ext cx="4319587" cy="287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</TotalTime>
  <Words>753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</vt:lpstr>
      <vt:lpstr>Wingdings 2</vt:lpstr>
      <vt:lpstr>Perpetua</vt:lpstr>
      <vt:lpstr>Times New Roman</vt:lpstr>
      <vt:lpstr>Franklin Gothic Book</vt:lpstr>
      <vt:lpstr>Справедливость</vt:lpstr>
      <vt:lpstr>Справедливость</vt:lpstr>
      <vt:lpstr>Справедливость</vt:lpstr>
      <vt:lpstr>Справедливость</vt:lpstr>
      <vt:lpstr>Справедливость</vt:lpstr>
      <vt:lpstr>Студентський науковий гурток «Англійська мова в сучасному світі» 2020 – 2021 н. р. </vt:lpstr>
      <vt:lpstr>Засідання гуртка на тему: «Обізнаність про Covid-19 врятує життя»</vt:lpstr>
      <vt:lpstr>Організація Міжнародного науково-практичного семінару «Міжкультурна комунікація в контексті глобалізаційних процесів». Запрошеним спікером була Софія Елізабет Тідона, офіційний представник Британської Ради в Аргентині</vt:lpstr>
      <vt:lpstr>Організація Міжнародного науково-практичного семінару «Переосмислюючи проблему захисту навколишнього середовища, зважаємо на виклики мінливого світу».  Запрошеним спікером була Brooke Alexander Manning, волонтерка Корпусу Миру зі США</vt:lpstr>
      <vt:lpstr>Гуртківці ознайомилися з онлайн-ресурсами Британської Ради</vt:lpstr>
      <vt:lpstr>Участь у Міжнародній міждисциплінарній науково-практичній конференціії «Мова, бізнес і право, міжкультурна комунікація: виклики сьогодення», НУБіП України</vt:lpstr>
      <vt:lpstr>Участь гуртківців у міжнародній науково-практичній конференції “Соціокомунікативний простір України: історія та сьогодення (до 150-річчя від Дня народження Лесі Українки), НУБіП України</vt:lpstr>
      <vt:lpstr>Участь гуртківців у міжнародній науково-практичній конференції «Україна між Сходом і Заходом: проблеми і перспективи міжкультурної комунікації» (до 150-річчя від дня народження Агатангела Кримського), НУБіП України</vt:lpstr>
      <vt:lpstr>Участь гуртківців у міжнародній науково-практичній конференції «Громадсько-політична та наукова діяльність М.С. Грушевського в міжнародному вимірі (до 155-річчя від дня народження)», НУБіП України</vt:lpstr>
      <vt:lpstr>Участь гуртківців у «Віртуальній науковій школі», Департамент освіти і науки Київської обласної державної адміністрації</vt:lpstr>
      <vt:lpstr>Засідання гуртка у дистанційній формі</vt:lpstr>
      <vt:lpstr>Досягнуті результати роботи гуртка: 20 тез доповідей на міжнародних науково-практичних конференціях</vt:lpstr>
      <vt:lpstr>Досягнуті результати роботи гуртка: 20 тез доповідей на міжнародних науково-практичних конференціях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науковий гурток «Англійська мова в сучасному світі» 2019 – 2020 н. р. </dc:title>
  <dc:creator>PRETTY GIRL</dc:creator>
  <cp:lastModifiedBy>User</cp:lastModifiedBy>
  <cp:revision>13</cp:revision>
  <dcterms:created xsi:type="dcterms:W3CDTF">2020-05-14T17:22:34Z</dcterms:created>
  <dcterms:modified xsi:type="dcterms:W3CDTF">2021-12-28T13:20:25Z</dcterms:modified>
</cp:coreProperties>
</file>