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4C772-0F4D-46CE-9249-1CA2DF64BB3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541EC-9CBF-4660-A88D-3BDA18766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9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34E8-E775-436A-9D07-DBBD6A656985}" type="datetime1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27FA575-4167-47DD-A74C-CB652EF67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1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A234-5AFA-4FDB-837F-D4AAC97F196C}" type="datetime1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7FA575-4167-47DD-A74C-CB652EF67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983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82C1-6385-4A87-933D-95CC9E175162}" type="datetime1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7FA575-4167-47DD-A74C-CB652EF6714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4136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E8FF-A1A0-4B93-BD80-18D6F7634C92}" type="datetime1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7FA575-4167-47DD-A74C-CB652EF67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031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6CB3-8AE9-4930-A756-B549DA785D1D}" type="datetime1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7FA575-4167-47DD-A74C-CB652EF6714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3076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565D-C66C-4A12-A545-7B7B7D2C635A}" type="datetime1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7FA575-4167-47DD-A74C-CB652EF67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073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5C15-2DD3-44CC-A4C3-764F03EB3EC7}" type="datetime1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A575-4167-47DD-A74C-CB652EF67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974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5CD8-2148-4FF0-BB84-AF20028BE48B}" type="datetime1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A575-4167-47DD-A74C-CB652EF67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8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4B5F-3A70-4E8F-A57F-36BA90C79B43}" type="datetime1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A575-4167-47DD-A74C-CB652EF67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6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186E-C9EE-458C-A117-B68A4F7B1C8F}" type="datetime1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7FA575-4167-47DD-A74C-CB652EF67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42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AE2B-530E-44E6-B4F2-6B1CE6CA9862}" type="datetime1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7FA575-4167-47DD-A74C-CB652EF67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2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A9EB-5698-46F5-9BA6-BEEC77A1D059}" type="datetime1">
              <a:rPr lang="ru-RU" smtClean="0"/>
              <a:t>14.11.2021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7FA575-4167-47DD-A74C-CB652EF67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6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FF6A-31ED-4499-89F6-2A9B47AFE8B6}" type="datetime1">
              <a:rPr lang="ru-RU" smtClean="0"/>
              <a:t>14.11.2021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A575-4167-47DD-A74C-CB652EF67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63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043A-26E4-48A9-BC23-5A48FF105C89}" type="datetime1">
              <a:rPr lang="ru-RU" smtClean="0"/>
              <a:t>14.11.2021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A575-4167-47DD-A74C-CB652EF67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38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FDAC-E455-4214-AC9D-7FC835E5EDBA}" type="datetime1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A575-4167-47DD-A74C-CB652EF67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44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1C27-E4C7-4E88-8650-65E284FD1EE4}" type="datetime1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7FA575-4167-47DD-A74C-CB652EF67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8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79AB9-694B-49B8-B3D2-0CF7EDEF6B93}" type="datetime1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27FA575-4167-47DD-A74C-CB652EF67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30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FC7A6-41B6-4610-8736-279BFD7E9B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296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A6C88-7486-4BDF-861D-A2098A4C2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ЗВІТ </a:t>
            </a:r>
            <a:br>
              <a:rPr lang="ru-RU" dirty="0"/>
            </a:br>
            <a:r>
              <a:rPr lang="ru-RU" dirty="0"/>
              <a:t>Про роботу </a:t>
            </a:r>
            <a:r>
              <a:rPr lang="ru-RU" dirty="0" err="1"/>
              <a:t>студентського</a:t>
            </a:r>
            <a:r>
              <a:rPr lang="ru-RU" dirty="0"/>
              <a:t>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гуртка</a:t>
            </a:r>
            <a:r>
              <a:rPr lang="ru-RU" dirty="0"/>
              <a:t> «</a:t>
            </a:r>
            <a:r>
              <a:rPr lang="ru-RU" dirty="0" err="1"/>
              <a:t>Комп’ютерно-інтегровані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8CA5F9-1031-4502-9E94-E70655119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>
            <a:normAutofit/>
          </a:bodyPr>
          <a:lstStyle/>
          <a:p>
            <a:r>
              <a:rPr lang="ru-RU" dirty="0" err="1"/>
              <a:t>Керівник</a:t>
            </a:r>
            <a:r>
              <a:rPr lang="ru-RU" dirty="0"/>
              <a:t>: доц. к.т.н. Лендєл Т.І.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5753F1-EEE2-45ED-88A1-ECB4A495D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3E3E7343-7B0A-4265-B9DA-56CE35551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608D2FF5-E7CA-448D-8B61-42FAA7A0C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29">
              <a:extLst>
                <a:ext uri="{FF2B5EF4-FFF2-40B4-BE49-F238E27FC236}">
                  <a16:creationId xmlns:a16="http://schemas.microsoft.com/office/drawing/2014/main" id="{DC186DC7-6F76-40B7-8268-20660160E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4C8DDEC4-2C9A-4271-BBB3-577233F2E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id="{D8DB0C2B-A79C-421F-88AB-DC7B12527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2">
              <a:extLst>
                <a:ext uri="{FF2B5EF4-FFF2-40B4-BE49-F238E27FC236}">
                  <a16:creationId xmlns:a16="http://schemas.microsoft.com/office/drawing/2014/main" id="{B3BC96E3-7FEF-4BFD-8E2C-028CB3772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3">
              <a:extLst>
                <a:ext uri="{FF2B5EF4-FFF2-40B4-BE49-F238E27FC236}">
                  <a16:creationId xmlns:a16="http://schemas.microsoft.com/office/drawing/2014/main" id="{E7ED35DB-BAAE-4771-A0A0-65647ACC5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4">
              <a:extLst>
                <a:ext uri="{FF2B5EF4-FFF2-40B4-BE49-F238E27FC236}">
                  <a16:creationId xmlns:a16="http://schemas.microsoft.com/office/drawing/2014/main" id="{4407B080-4ED5-43EB-8CCE-B43B336EF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8C10C675-F599-45D3-8177-D7F7DEC16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E2566A74-B9B1-469F-A373-3B3C60175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" name="Freeform 37">
              <a:extLst>
                <a:ext uri="{FF2B5EF4-FFF2-40B4-BE49-F238E27FC236}">
                  <a16:creationId xmlns:a16="http://schemas.microsoft.com/office/drawing/2014/main" id="{D108E5CB-8D77-4568-B6FF-2C3032134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38">
              <a:extLst>
                <a:ext uri="{FF2B5EF4-FFF2-40B4-BE49-F238E27FC236}">
                  <a16:creationId xmlns:a16="http://schemas.microsoft.com/office/drawing/2014/main" id="{7D8349D8-2AE2-4C78-84ED-22125F147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888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DAF70-C5B7-433F-A5F1-69EE2907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E29629-8653-4F71-BB56-71677A0AC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Метою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гуртка</a:t>
            </a:r>
            <a:r>
              <a:rPr lang="ru-RU" dirty="0"/>
              <a:t> є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студенам</a:t>
            </a:r>
            <a:r>
              <a:rPr lang="ru-RU" dirty="0"/>
              <a:t> </a:t>
            </a:r>
            <a:r>
              <a:rPr lang="ru-RU" dirty="0" err="1"/>
              <a:t>компетенцій</a:t>
            </a:r>
            <a:r>
              <a:rPr lang="ru-RU" dirty="0"/>
              <a:t>, </a:t>
            </a:r>
            <a:r>
              <a:rPr lang="ru-RU" dirty="0" err="1"/>
              <a:t>пов’язаних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розробленням</a:t>
            </a:r>
            <a:r>
              <a:rPr lang="ru-RU" dirty="0"/>
              <a:t> </a:t>
            </a:r>
            <a:r>
              <a:rPr lang="ru-RU" dirty="0" err="1"/>
              <a:t>комп’ютерно-інтегрованих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комплексу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засобіів</a:t>
            </a:r>
            <a:r>
              <a:rPr lang="ru-RU" dirty="0"/>
              <a:t> </a:t>
            </a:r>
            <a:r>
              <a:rPr lang="en-US" dirty="0"/>
              <a:t>Arduino </a:t>
            </a:r>
            <a:r>
              <a:rPr lang="ru-RU" dirty="0"/>
              <a:t>та </a:t>
            </a:r>
            <a:r>
              <a:rPr lang="ru-RU" dirty="0" err="1"/>
              <a:t>програмого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en-US" dirty="0"/>
              <a:t>LabVIEW.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E6F1AB-912A-4710-952F-460BDA5F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A575-4167-47DD-A74C-CB652EF6714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520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8264D-9FFF-43E8-B9F8-CC263BE1D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E2341D-E11A-4D56-A9C5-45E2EB43A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Наукова</a:t>
            </a:r>
            <a:r>
              <a:rPr lang="ru-RU" dirty="0"/>
              <a:t> </a:t>
            </a:r>
            <a:r>
              <a:rPr lang="ru-RU" dirty="0" err="1"/>
              <a:t>спрямованість</a:t>
            </a:r>
            <a:r>
              <a:rPr lang="ru-RU" dirty="0"/>
              <a:t> </a:t>
            </a:r>
            <a:r>
              <a:rPr lang="ru-RU" dirty="0" err="1"/>
              <a:t>гуртка</a:t>
            </a:r>
            <a:r>
              <a:rPr lang="ru-RU" dirty="0"/>
              <a:t> </a:t>
            </a:r>
            <a:r>
              <a:rPr lang="ru-RU" dirty="0" err="1"/>
              <a:t>науково-дослідна</a:t>
            </a:r>
            <a:r>
              <a:rPr lang="ru-RU" dirty="0"/>
              <a:t>. У 2020-2021 </a:t>
            </a:r>
            <a:r>
              <a:rPr lang="ru-RU" dirty="0" err="1"/>
              <a:t>навчальному</a:t>
            </a:r>
            <a:r>
              <a:rPr lang="ru-RU" dirty="0"/>
              <a:t>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планом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проведено 8 </a:t>
            </a:r>
            <a:r>
              <a:rPr lang="ru-RU" dirty="0" err="1"/>
              <a:t>засідань</a:t>
            </a:r>
            <a:r>
              <a:rPr lang="ru-RU" dirty="0"/>
              <a:t> </a:t>
            </a:r>
            <a:r>
              <a:rPr lang="ru-RU" dirty="0" err="1"/>
              <a:t>студентського</a:t>
            </a:r>
            <a:r>
              <a:rPr lang="ru-RU" dirty="0"/>
              <a:t>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гуртка</a:t>
            </a:r>
            <a:r>
              <a:rPr lang="ru-RU" dirty="0"/>
              <a:t> за тематикою: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E20529-F491-4F8F-A828-413C32A29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A575-4167-47DD-A74C-CB652EF6714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3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1C5D2-36CC-437C-B6F2-923DFA605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32D66C9-BAF4-4CDF-AD69-249C71A27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602995"/>
              </p:ext>
            </p:extLst>
          </p:nvPr>
        </p:nvGraphicFramePr>
        <p:xfrm>
          <a:off x="3594565" y="2108542"/>
          <a:ext cx="7603318" cy="38862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507593">
                  <a:extLst>
                    <a:ext uri="{9D8B030D-6E8A-4147-A177-3AD203B41FA5}">
                      <a16:colId xmlns:a16="http://schemas.microsoft.com/office/drawing/2014/main" val="3220900256"/>
                    </a:ext>
                  </a:extLst>
                </a:gridCol>
                <a:gridCol w="2093821">
                  <a:extLst>
                    <a:ext uri="{9D8B030D-6E8A-4147-A177-3AD203B41FA5}">
                      <a16:colId xmlns:a16="http://schemas.microsoft.com/office/drawing/2014/main" val="1382273455"/>
                    </a:ext>
                  </a:extLst>
                </a:gridCol>
                <a:gridCol w="1385305">
                  <a:extLst>
                    <a:ext uri="{9D8B030D-6E8A-4147-A177-3AD203B41FA5}">
                      <a16:colId xmlns:a16="http://schemas.microsoft.com/office/drawing/2014/main" val="3419752826"/>
                    </a:ext>
                  </a:extLst>
                </a:gridCol>
                <a:gridCol w="1829449">
                  <a:extLst>
                    <a:ext uri="{9D8B030D-6E8A-4147-A177-3AD203B41FA5}">
                      <a16:colId xmlns:a16="http://schemas.microsoft.com/office/drawing/2014/main" val="3553900842"/>
                    </a:ext>
                  </a:extLst>
                </a:gridCol>
                <a:gridCol w="1787150">
                  <a:extLst>
                    <a:ext uri="{9D8B030D-6E8A-4147-A177-3AD203B41FA5}">
                      <a16:colId xmlns:a16="http://schemas.microsoft.com/office/drawing/2014/main" val="2232631939"/>
                    </a:ext>
                  </a:extLst>
                </a:gridCol>
              </a:tblGrid>
              <a:tr h="1616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№</a:t>
                      </a:r>
                      <a:endParaRPr lang="ru-RU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Заходи</a:t>
                      </a:r>
                      <a:endParaRPr lang="ru-RU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Дата проведення</a:t>
                      </a:r>
                      <a:endParaRPr lang="ru-RU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Місце проведення</a:t>
                      </a:r>
                      <a:endParaRPr lang="ru-RU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Відповідальний</a:t>
                      </a:r>
                      <a:endParaRPr lang="ru-RU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extLst>
                  <a:ext uri="{0D108BD9-81ED-4DB2-BD59-A6C34878D82A}">
                    <a16:rowId xmlns:a16="http://schemas.microsoft.com/office/drawing/2014/main" val="3211931724"/>
                  </a:ext>
                </a:extLst>
              </a:tr>
              <a:tr h="6155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Програмні засоби для розробки інтелектуальних систем управління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20 вересня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К.11 332 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Лендєл Т.І.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extLst>
                  <a:ext uri="{0D108BD9-81ED-4DB2-BD59-A6C34878D82A}">
                    <a16:rowId xmlns:a16="http://schemas.microsoft.com/office/drawing/2014/main" val="2683581904"/>
                  </a:ext>
                </a:extLst>
              </a:tr>
              <a:tr h="5285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Передача даних в Serial (COM) порт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20 жовтня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К.11 332 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Лендєл Т.І.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extLst>
                  <a:ext uri="{0D108BD9-81ED-4DB2-BD59-A6C34878D82A}">
                    <a16:rowId xmlns:a16="http://schemas.microsoft.com/office/drawing/2014/main" val="1964882726"/>
                  </a:ext>
                </a:extLst>
              </a:tr>
              <a:tr h="478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Використання апаратної опчислювальної платформи Arduino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21 листопада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К.11 332 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Лендєл Т.І.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extLst>
                  <a:ext uri="{0D108BD9-81ED-4DB2-BD59-A6C34878D82A}">
                    <a16:rowId xmlns:a16="http://schemas.microsoft.com/office/drawing/2014/main" val="4216057319"/>
                  </a:ext>
                </a:extLst>
              </a:tr>
              <a:tr h="3233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Читання та збереження даних з датчика температури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20 грудня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К.11 332 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Лендєл Т.І.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extLst>
                  <a:ext uri="{0D108BD9-81ED-4DB2-BD59-A6C34878D82A}">
                    <a16:rowId xmlns:a16="http://schemas.microsoft.com/office/drawing/2014/main" val="1806800075"/>
                  </a:ext>
                </a:extLst>
              </a:tr>
              <a:tr h="789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Реалізація програми керування виконавчим механізмом з використанням апаратної обчислювальної платформи </a:t>
                      </a:r>
                      <a:r>
                        <a:rPr lang="en-US" sz="900" u="none" strike="noStrike">
                          <a:effectLst/>
                        </a:rPr>
                        <a:t>Arduino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21 лютого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К.11 332 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Лендєл Т.І.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extLst>
                  <a:ext uri="{0D108BD9-81ED-4DB2-BD59-A6C34878D82A}">
                    <a16:rowId xmlns:a16="http://schemas.microsoft.com/office/drawing/2014/main" val="2683916084"/>
                  </a:ext>
                </a:extLst>
              </a:tr>
              <a:tr h="1678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СКАДА-системи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20 березня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К.11 332 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Лендєл Т.І.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extLst>
                  <a:ext uri="{0D108BD9-81ED-4DB2-BD59-A6C34878D82A}">
                    <a16:rowId xmlns:a16="http://schemas.microsoft.com/office/drawing/2014/main" val="2654933456"/>
                  </a:ext>
                </a:extLst>
              </a:tr>
              <a:tr h="4849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Реалізація комп’ютерноінтегрованої системи машинного зору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11 квітня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К.11 332 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Лендєл Т.І.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extLst>
                  <a:ext uri="{0D108BD9-81ED-4DB2-BD59-A6C34878D82A}">
                    <a16:rowId xmlns:a16="http://schemas.microsoft.com/office/drawing/2014/main" val="4154078655"/>
                  </a:ext>
                </a:extLst>
              </a:tr>
              <a:tr h="335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Технологія ІоТ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21 травня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К.11 332 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</a:rPr>
                        <a:t>Лендєл Т.І.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8" marR="6218" marT="6218" marB="0" anchor="ctr"/>
                </a:tc>
                <a:extLst>
                  <a:ext uri="{0D108BD9-81ED-4DB2-BD59-A6C34878D82A}">
                    <a16:rowId xmlns:a16="http://schemas.microsoft.com/office/drawing/2014/main" val="3879047431"/>
                  </a:ext>
                </a:extLst>
              </a:tr>
            </a:tbl>
          </a:graphicData>
        </a:graphic>
      </p:graphicFrame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BD8A6EE-2D28-4BAE-9E2A-6D882A38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A575-4167-47DD-A74C-CB652EF6714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154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0B64-6B25-4962-AA00-066FCBE00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9F619F-E309-48BB-9715-2A5813A95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070" y="2014330"/>
            <a:ext cx="9980612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гуртка</a:t>
            </a:r>
            <a:r>
              <a:rPr lang="ru-RU" dirty="0"/>
              <a:t> </a:t>
            </a:r>
            <a:r>
              <a:rPr lang="ru-RU" dirty="0" err="1"/>
              <a:t>приймало</a:t>
            </a:r>
            <a:r>
              <a:rPr lang="ru-RU" dirty="0"/>
              <a:t> участь 14 </a:t>
            </a:r>
            <a:r>
              <a:rPr lang="ru-RU" dirty="0" err="1"/>
              <a:t>студентів</a:t>
            </a:r>
            <a:r>
              <a:rPr lang="ru-RU" dirty="0"/>
              <a:t> ННІ </a:t>
            </a:r>
            <a:r>
              <a:rPr lang="ru-RU" dirty="0" err="1"/>
              <a:t>енергетики</a:t>
            </a:r>
            <a:r>
              <a:rPr lang="ru-RU" dirty="0"/>
              <a:t>, автоматики і </a:t>
            </a:r>
            <a:r>
              <a:rPr lang="ru-RU" dirty="0" err="1"/>
              <a:t>енергозбереження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err="1"/>
              <a:t>Учасниками</a:t>
            </a:r>
            <a:r>
              <a:rPr lang="ru-RU" dirty="0"/>
              <a:t> </a:t>
            </a:r>
            <a:r>
              <a:rPr lang="ru-RU" dirty="0" err="1"/>
              <a:t>гуртка</a:t>
            </a:r>
            <a:r>
              <a:rPr lang="ru-RU" dirty="0"/>
              <a:t> </a:t>
            </a:r>
            <a:r>
              <a:rPr lang="ru-RU" dirty="0" err="1"/>
              <a:t>підготовлено</a:t>
            </a:r>
            <a:r>
              <a:rPr lang="ru-RU" dirty="0"/>
              <a:t> 2 </a:t>
            </a:r>
            <a:r>
              <a:rPr lang="ru-RU" dirty="0" err="1"/>
              <a:t>доповіді</a:t>
            </a:r>
            <a:r>
              <a:rPr lang="ru-RU" dirty="0"/>
              <a:t> на </a:t>
            </a:r>
            <a:r>
              <a:rPr lang="ru-RU" dirty="0" err="1"/>
              <a:t>студентську</a:t>
            </a:r>
            <a:r>
              <a:rPr lang="ru-RU" dirty="0"/>
              <a:t> </a:t>
            </a:r>
            <a:r>
              <a:rPr lang="ru-RU" dirty="0" err="1"/>
              <a:t>науково-практичну</a:t>
            </a:r>
            <a:r>
              <a:rPr lang="ru-RU" dirty="0"/>
              <a:t> </a:t>
            </a:r>
            <a:r>
              <a:rPr lang="ru-RU" dirty="0" err="1"/>
              <a:t>конференцію</a:t>
            </a:r>
            <a:r>
              <a:rPr lang="ru-RU" dirty="0"/>
              <a:t> ННІ </a:t>
            </a:r>
            <a:r>
              <a:rPr lang="ru-RU" dirty="0" err="1"/>
              <a:t>енергетики</a:t>
            </a:r>
            <a:r>
              <a:rPr lang="ru-RU" dirty="0"/>
              <a:t>, автоматики та </a:t>
            </a:r>
            <a:r>
              <a:rPr lang="ru-RU" dirty="0" err="1"/>
              <a:t>енергозбереження</a:t>
            </a:r>
            <a:r>
              <a:rPr lang="ru-RU" dirty="0"/>
              <a:t>:</a:t>
            </a:r>
          </a:p>
          <a:p>
            <a:r>
              <a:rPr lang="ru-RU" dirty="0" err="1"/>
              <a:t>Корець</a:t>
            </a:r>
            <a:r>
              <a:rPr lang="ru-RU" dirty="0"/>
              <a:t> Р. М., Лендєл Т. І. </a:t>
            </a:r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комп’ютерно-інтегрованої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 температурою в </a:t>
            </a:r>
            <a:r>
              <a:rPr lang="ru-RU" dirty="0" err="1"/>
              <a:t>шахтній</a:t>
            </a:r>
            <a:r>
              <a:rPr lang="ru-RU" dirty="0"/>
              <a:t> </a:t>
            </a:r>
            <a:r>
              <a:rPr lang="ru-RU" dirty="0" err="1"/>
              <a:t>зерносушарці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комплексу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“А</a:t>
            </a:r>
            <a:r>
              <a:rPr lang="en-US" dirty="0"/>
              <a:t>RDUINO”</a:t>
            </a:r>
            <a:r>
              <a:rPr lang="uk-UA" dirty="0"/>
              <a:t>, Матеріали конференції «СУЧАСНІ ТЕНДЕНЦІЇ РОЗВИТКУ ЕЛЕКТРОЕНЕРГЕТИКИ», К. 20 – 21 квітня 2021, с.</a:t>
            </a:r>
            <a:r>
              <a:rPr lang="en-US" dirty="0"/>
              <a:t> 66</a:t>
            </a:r>
            <a:r>
              <a:rPr lang="uk-UA" dirty="0"/>
              <a:t>-68.</a:t>
            </a:r>
          </a:p>
          <a:p>
            <a:r>
              <a:rPr lang="ru-RU" dirty="0" err="1"/>
              <a:t>Голота</a:t>
            </a:r>
            <a:r>
              <a:rPr lang="ru-RU" dirty="0"/>
              <a:t> А. Ю., Лендєл Т. І. </a:t>
            </a:r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комп’ютерно-інтегрованої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</a:t>
            </a:r>
            <a:r>
              <a:rPr lang="ru-RU" dirty="0" err="1"/>
              <a:t>мікроклімату</a:t>
            </a:r>
            <a:r>
              <a:rPr lang="ru-RU" dirty="0"/>
              <a:t> в </a:t>
            </a:r>
            <a:r>
              <a:rPr lang="ru-RU" dirty="0" err="1"/>
              <a:t>теплиці</a:t>
            </a:r>
            <a:r>
              <a:rPr lang="ru-RU" dirty="0"/>
              <a:t>. </a:t>
            </a:r>
            <a:r>
              <a:rPr lang="uk-UA" dirty="0"/>
              <a:t>Матеріали конференції «СУЧАСНІ ТЕНДЕНЦІЇ РОЗВИТКУ ЕЛЕКТРОЕНЕРГЕТИКИ», К. 20 – 21 квітня 2021, с</a:t>
            </a:r>
            <a:r>
              <a:rPr lang="ru-RU" dirty="0"/>
              <a:t>. 45-47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529970-3A51-4C54-9D64-4813A6D8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A575-4167-47DD-A74C-CB652EF6714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755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8732A-39C0-4B57-960D-FD45054D8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2DC70827-B116-412C-A87C-839165F2F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8691" y="1447110"/>
            <a:ext cx="3078106" cy="54721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93D5F-5DCE-4806-AE80-594FB22BD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288" y="1530050"/>
            <a:ext cx="2979273" cy="52964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C4D7C2-E9D9-452F-B82D-6F71CC9E5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480" y="1447110"/>
            <a:ext cx="3025927" cy="5379426"/>
          </a:xfrm>
          <a:prstGeom prst="rect">
            <a:avLst/>
          </a:prstGeom>
        </p:spPr>
      </p:pic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B39A84D0-C29E-44F0-9AE6-099B021A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A575-4167-47DD-A74C-CB652EF6714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1870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</TotalTime>
  <Words>354</Words>
  <Application>Microsoft Office PowerPoint</Application>
  <PresentationFormat>Широкоэкранный</PresentationFormat>
  <Paragraphs>59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Легкий дым</vt:lpstr>
      <vt:lpstr>ЗВІТ  Про роботу студентського наукового гуртка «Комп’ютерно-інтегровані технології»</vt:lpstr>
      <vt:lpstr>Мета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 Про роботу студентського наукового гуртка «Комп’ютерно-інтегровані технології»</dc:title>
  <dc:creator>Тарас Іванович Лендєл</dc:creator>
  <cp:lastModifiedBy>Тарас Іванович Лендєл</cp:lastModifiedBy>
  <cp:revision>4</cp:revision>
  <dcterms:created xsi:type="dcterms:W3CDTF">2021-11-14T01:18:55Z</dcterms:created>
  <dcterms:modified xsi:type="dcterms:W3CDTF">2021-11-14T01:57:23Z</dcterms:modified>
</cp:coreProperties>
</file>