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</p:sldMasterIdLst>
  <p:sldIdLst>
    <p:sldId id="256" r:id="rId2"/>
    <p:sldId id="282" r:id="rId3"/>
    <p:sldId id="275" r:id="rId4"/>
    <p:sldId id="278" r:id="rId5"/>
    <p:sldId id="269" r:id="rId6"/>
    <p:sldId id="270" r:id="rId7"/>
    <p:sldId id="267" r:id="rId8"/>
    <p:sldId id="273" r:id="rId9"/>
    <p:sldId id="274" r:id="rId10"/>
    <p:sldId id="276" r:id="rId11"/>
    <p:sldId id="277" r:id="rId12"/>
    <p:sldId id="259" r:id="rId13"/>
    <p:sldId id="281" r:id="rId14"/>
    <p:sldId id="262" r:id="rId15"/>
    <p:sldId id="257" r:id="rId16"/>
    <p:sldId id="264" r:id="rId17"/>
    <p:sldId id="265" r:id="rId18"/>
    <p:sldId id="266" r:id="rId19"/>
    <p:sldId id="258" r:id="rId20"/>
    <p:sldId id="268" r:id="rId21"/>
    <p:sldId id="272" r:id="rId22"/>
    <p:sldId id="261" r:id="rId23"/>
    <p:sldId id="260" r:id="rId24"/>
    <p:sldId id="279" r:id="rId25"/>
    <p:sldId id="263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ina Vershnyak" initials="AV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Помірний стиль 2 –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91" autoAdjust="0"/>
    <p:restoredTop sz="94660"/>
  </p:normalViewPr>
  <p:slideViewPr>
    <p:cSldViewPr snapToGrid="0">
      <p:cViewPr>
        <p:scale>
          <a:sx n="75" d="100"/>
          <a:sy n="75" d="100"/>
        </p:scale>
        <p:origin x="1380" y="8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9-08T15:42:36.213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55D5-A53E-4392-981E-0351355CC216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ED7A382-35DC-4C44-9A2D-9051343B4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934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55D5-A53E-4392-981E-0351355CC216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D7A382-35DC-4C44-9A2D-9051343B4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83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55D5-A53E-4392-981E-0351355CC216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D7A382-35DC-4C44-9A2D-9051343B487B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2213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55D5-A53E-4392-981E-0351355CC216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D7A382-35DC-4C44-9A2D-9051343B4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964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55D5-A53E-4392-981E-0351355CC216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D7A382-35DC-4C44-9A2D-9051343B487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68864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55D5-A53E-4392-981E-0351355CC216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D7A382-35DC-4C44-9A2D-9051343B4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019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55D5-A53E-4392-981E-0351355CC216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7A382-35DC-4C44-9A2D-9051343B4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251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55D5-A53E-4392-981E-0351355CC216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7A382-35DC-4C44-9A2D-9051343B4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810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55D5-A53E-4392-981E-0351355CC216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7A382-35DC-4C44-9A2D-9051343B4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386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55D5-A53E-4392-981E-0351355CC216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ED7A382-35DC-4C44-9A2D-9051343B4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281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55D5-A53E-4392-981E-0351355CC216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D7A382-35DC-4C44-9A2D-9051343B4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99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55D5-A53E-4392-981E-0351355CC216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ED7A382-35DC-4C44-9A2D-9051343B4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941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55D5-A53E-4392-981E-0351355CC216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7A382-35DC-4C44-9A2D-9051343B4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947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55D5-A53E-4392-981E-0351355CC216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7A382-35DC-4C44-9A2D-9051343B4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357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55D5-A53E-4392-981E-0351355CC216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7A382-35DC-4C44-9A2D-9051343B4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733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855D5-A53E-4392-981E-0351355CC216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ED7A382-35DC-4C44-9A2D-9051343B4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203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855D5-A53E-4392-981E-0351355CC216}" type="datetimeFigureOut">
              <a:rPr lang="ru-RU" smtClean="0"/>
              <a:t>15.08.2023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ED7A382-35DC-4C44-9A2D-9051343B48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242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nubip.edu.ua/node/23920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t.me/nnieaie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s://www.facebook.com/groups/764022737276362/?ref=share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stagram.com/energy.nubip?igshid=1dy8ad9e0tkt4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hyperlink" Target="https://vm.tiktok.com/ZS5dPLBg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nubip.edu.ua/node/78642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03700" y="546932"/>
            <a:ext cx="8791575" cy="738020"/>
          </a:xfrm>
        </p:spPr>
        <p:txBody>
          <a:bodyPr>
            <a:normAutofit/>
          </a:bodyPr>
          <a:lstStyle/>
          <a:p>
            <a:pPr algn="ctr"/>
            <a:r>
              <a:rPr lang="uk-UA" sz="1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НАВЧАЛЬНО-НАУКОВИЙ ІНСТИТУТ </a:t>
            </a:r>
            <a:br>
              <a:rPr lang="uk-UA" sz="16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ЕНЕРГЕТИКИ, АВТОМАТИКИ ТА ЕНЕРГОЗБЕРЕЖЕННЯ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71" y="3962245"/>
            <a:ext cx="5403056" cy="2895755"/>
          </a:xfrm>
          <a:prstGeom prst="rect">
            <a:avLst/>
          </a:prstGeom>
        </p:spPr>
      </p:pic>
      <p:pic>
        <p:nvPicPr>
          <p:cNvPr id="1026" name="Picture 2" descr="NUBIP_LOGO_NEW_2020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71" y="197860"/>
            <a:ext cx="1309023" cy="156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https://nubip.edu.ua/sites/default/files/imagecache/logo/logotip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241" y="197860"/>
            <a:ext cx="1327531" cy="156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233012" y="1765810"/>
            <a:ext cx="8791575" cy="17622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ШКОЛА ПЕРШОКОРУСНИКА</a:t>
            </a: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31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633" y="381586"/>
            <a:ext cx="96560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accent1">
                    <a:lumMod val="50000"/>
                  </a:schemeClr>
                </a:solidFill>
              </a:rPr>
              <a:t>Болонська система оцінювання </a:t>
            </a:r>
          </a:p>
          <a:p>
            <a:pPr algn="ctr"/>
            <a:r>
              <a:rPr lang="uk-UA" sz="3200" dirty="0" smtClean="0">
                <a:solidFill>
                  <a:schemeClr val="accent1">
                    <a:lumMod val="50000"/>
                  </a:schemeClr>
                </a:solidFill>
              </a:rPr>
              <a:t>успішності навчання </a:t>
            </a:r>
            <a:endParaRPr lang="uk-UA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86046" y="1573220"/>
            <a:ext cx="4673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Шкала нарахування підсумкових балів</a:t>
            </a:r>
            <a:endParaRPr lang="uk-UA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504742"/>
              </p:ext>
            </p:extLst>
          </p:nvPr>
        </p:nvGraphicFramePr>
        <p:xfrm>
          <a:off x="2001770" y="2052273"/>
          <a:ext cx="8041627" cy="34909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8144">
                  <a:extLst>
                    <a:ext uri="{9D8B030D-6E8A-4147-A177-3AD203B41FA5}">
                      <a16:colId xmlns:a16="http://schemas.microsoft.com/office/drawing/2014/main" xmlns="" val="3101040685"/>
                    </a:ext>
                  </a:extLst>
                </a:gridCol>
                <a:gridCol w="3973483">
                  <a:extLst>
                    <a:ext uri="{9D8B030D-6E8A-4147-A177-3AD203B41FA5}">
                      <a16:colId xmlns:a16="http://schemas.microsoft.com/office/drawing/2014/main" xmlns="" val="2113036373"/>
                    </a:ext>
                  </a:extLst>
                </a:gridCol>
              </a:tblGrid>
              <a:tr h="574549"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Оцінка,</a:t>
                      </a:r>
                      <a:r>
                        <a:rPr lang="uk-UA" baseline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балів</a:t>
                      </a:r>
                      <a:endParaRPr lang="uk-UA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Зміст оцінки</a:t>
                      </a:r>
                      <a:endParaRPr lang="uk-UA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196305249"/>
                  </a:ext>
                </a:extLst>
              </a:tr>
              <a:tr h="51538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90-100</a:t>
                      </a:r>
                      <a:endParaRPr lang="uk-UA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«відмінно» (5)</a:t>
                      </a:r>
                      <a:endParaRPr lang="uk-UA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1154531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82-89</a:t>
                      </a:r>
                      <a:endParaRPr lang="uk-UA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«дуже добре»</a:t>
                      </a:r>
                      <a:r>
                        <a:rPr lang="uk-UA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(4+)</a:t>
                      </a:r>
                      <a:endParaRPr lang="uk-UA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61012356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75-81</a:t>
                      </a:r>
                      <a:endParaRPr lang="uk-UA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«добре» (4)</a:t>
                      </a:r>
                      <a:endParaRPr lang="uk-UA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18865095"/>
                  </a:ext>
                </a:extLst>
              </a:tr>
              <a:tr h="29094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67-74</a:t>
                      </a:r>
                      <a:endParaRPr lang="uk-UA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«задовільно»</a:t>
                      </a:r>
                      <a:br>
                        <a:rPr lang="uk-UA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</a:br>
                      <a:r>
                        <a:rPr lang="uk-UA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(3)</a:t>
                      </a:r>
                      <a:endParaRPr lang="uk-UA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10815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60-66</a:t>
                      </a:r>
                      <a:endParaRPr lang="uk-UA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6453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35-59</a:t>
                      </a:r>
                      <a:endParaRPr lang="uk-UA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uk-UA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«не зараховано»</a:t>
                      </a:r>
                      <a:endParaRPr lang="uk-UA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3111045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1-34</a:t>
                      </a:r>
                      <a:endParaRPr lang="uk-UA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603246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57633" y="5928083"/>
            <a:ext cx="8594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Посилання на сайт з розкладом занять</a:t>
            </a:r>
            <a:r>
              <a:rPr lang="uk-UA" dirty="0" smtClean="0"/>
              <a:t>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nubip.edu.ua/node/23920</a:t>
            </a:r>
            <a:r>
              <a:rPr lang="uk-UA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564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6929" y="84090"/>
            <a:ext cx="109776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Рейтинг успішності та призначення стипендії</a:t>
            </a:r>
            <a:endParaRPr lang="uk-UA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2286" y="855811"/>
            <a:ext cx="1018697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Рейтинговий бал студента 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визначається за 100-бальною</a:t>
            </a:r>
          </a:p>
          <a:p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шкалою як сума двох складових:</a:t>
            </a:r>
          </a:p>
          <a:p>
            <a:endParaRPr lang="uk-UA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середнє арифметичне значення рейтингів 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</a:rPr>
              <a:t>усіх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видів атестації</a:t>
            </a:r>
          </a:p>
          <a:p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за 100-бальною шкалою − складання заліків, екзаменів, захисту курсових</a:t>
            </a:r>
          </a:p>
          <a:p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робіт чи проектів, звітів за навчальну чи виробничу практику − за</a:t>
            </a:r>
          </a:p>
          <a:p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результатами навчання в останньому семестрі та складання</a:t>
            </a:r>
          </a:p>
          <a:p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екзаменаційної сесії (складає 90 % рейтингового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</a:rPr>
              <a:t>бала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 студента);</a:t>
            </a:r>
          </a:p>
          <a:p>
            <a:endParaRPr lang="uk-UA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додаткові бали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за участь у науковій, науково-технічній</a:t>
            </a:r>
          </a:p>
          <a:p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діяльності, громадському житті, творчій та спортивній діяльності (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</a:rPr>
              <a:t>складає 10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% рейтингового </a:t>
            </a:r>
            <a:r>
              <a:rPr lang="uk-UA" sz="2000" dirty="0" err="1">
                <a:solidFill>
                  <a:schemeClr val="accent1">
                    <a:lumMod val="50000"/>
                  </a:schemeClr>
                </a:solidFill>
              </a:rPr>
              <a:t>бала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2000">
                <a:solidFill>
                  <a:schemeClr val="accent1">
                    <a:lumMod val="50000"/>
                  </a:schemeClr>
                </a:solidFill>
              </a:rPr>
              <a:t>студента</a:t>
            </a:r>
            <a:r>
              <a:rPr lang="uk-UA" sz="2000" smtClean="0">
                <a:solidFill>
                  <a:schemeClr val="accent1">
                    <a:lumMod val="50000"/>
                  </a:schemeClr>
                </a:solidFill>
              </a:rPr>
              <a:t>).</a:t>
            </a:r>
            <a:endParaRPr lang="uk-UA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Визначений рейтинговий бал студента 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округлюється до сотих</a:t>
            </a:r>
          </a:p>
          <a:p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значень числа (другого знаку після коми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</a:rPr>
              <a:t>).</a:t>
            </a:r>
          </a:p>
          <a:p>
            <a:endParaRPr lang="uk-UA" sz="2000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uk-UA" sz="2000" smtClean="0">
                <a:solidFill>
                  <a:schemeClr val="accent1">
                    <a:lumMod val="50000"/>
                  </a:schemeClr>
                </a:solidFill>
              </a:rPr>
              <a:t>Загальний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ліміт стипендіатів встановлюється у відсотках (у діапазоні від 40 до 45) фактичної кількості студентів денної форми навчання, які навчаються за державним замовленням на певному факультеті (ННІ), курсі за певною спеціальністю</a:t>
            </a:r>
          </a:p>
        </p:txBody>
      </p:sp>
    </p:spTree>
    <p:extLst>
      <p:ext uri="{BB962C8B-B14F-4D97-AF65-F5344CB8AC3E}">
        <p14:creationId xmlns:p14="http://schemas.microsoft.com/office/powerpoint/2010/main" val="330297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9185" y="2506127"/>
            <a:ext cx="5477854" cy="83061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b="1" dirty="0" smtClean="0">
                <a:solidFill>
                  <a:schemeClr val="accent1">
                    <a:lumMod val="50000"/>
                  </a:schemeClr>
                </a:solidFill>
              </a:rPr>
              <a:t>Університетський </a:t>
            </a:r>
            <a:r>
              <a:rPr lang="uk-UA" sz="4400" b="1" dirty="0" err="1" smtClean="0">
                <a:solidFill>
                  <a:schemeClr val="accent1">
                    <a:lumMod val="50000"/>
                  </a:schemeClr>
                </a:solidFill>
              </a:rPr>
              <a:t>кампус</a:t>
            </a:r>
            <a:endParaRPr lang="ru-RU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708" y="-3541"/>
            <a:ext cx="4760007" cy="68615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9047" y="4929446"/>
            <a:ext cx="1902953" cy="192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3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385" y="55662"/>
            <a:ext cx="9638079" cy="674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06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1324" y="619179"/>
            <a:ext cx="10084953" cy="1028536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chemeClr val="accent1">
                    <a:lumMod val="50000"/>
                  </a:schemeClr>
                </a:solidFill>
              </a:rPr>
              <a:t>Корпуси, в яких проходять наші пари</a:t>
            </a:r>
            <a:br>
              <a:rPr lang="uk-UA" sz="4000" b="1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115" y="3254779"/>
            <a:ext cx="2061557" cy="15711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3730" r="1379" b="5807"/>
          <a:stretch/>
        </p:blipFill>
        <p:spPr>
          <a:xfrm>
            <a:off x="4612674" y="3254779"/>
            <a:ext cx="2079072" cy="15427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082" y="3254779"/>
            <a:ext cx="2028736" cy="15427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1048" t="2619" r="-1048" b="6351"/>
          <a:stretch/>
        </p:blipFill>
        <p:spPr>
          <a:xfrm>
            <a:off x="9917572" y="3210445"/>
            <a:ext cx="1743421" cy="1587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70115" y="4918111"/>
            <a:ext cx="2061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</a:rPr>
              <a:t>Героїв Оборони, 12 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6282" y="2808609"/>
            <a:ext cx="2061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</a:rPr>
              <a:t>Корпус №8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2673" y="2841113"/>
            <a:ext cx="2079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</a:rPr>
              <a:t>Корпус №11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56580" y="2808609"/>
            <a:ext cx="2095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</a:rPr>
              <a:t>Корпус №2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83154" y="2808609"/>
            <a:ext cx="1587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</a:rPr>
              <a:t>Корпус №4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12672" y="4918111"/>
            <a:ext cx="2261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</a:rPr>
              <a:t>Героїв Оборони, 12к11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23082" y="4890149"/>
            <a:ext cx="19285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</a:rPr>
              <a:t>Героїв Оборони, 17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12286" y="4890149"/>
            <a:ext cx="19539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smtClean="0">
                <a:solidFill>
                  <a:schemeClr val="accent1">
                    <a:lumMod val="50000"/>
                  </a:schemeClr>
                </a:solidFill>
              </a:rPr>
              <a:t>Героїв Оборони, </a:t>
            </a:r>
            <a:r>
              <a:rPr lang="uk-UA" sz="1400" dirty="0" smtClean="0">
                <a:solidFill>
                  <a:schemeClr val="accent1">
                    <a:lumMod val="50000"/>
                  </a:schemeClr>
                </a:solidFill>
              </a:rPr>
              <a:t>13</a:t>
            </a:r>
            <a:endParaRPr lang="ru-RU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01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6196" y="382384"/>
            <a:ext cx="4332113" cy="807259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Наш гуртожиток № 7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2592" y="1486876"/>
            <a:ext cx="1559128" cy="2351473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68158" y="382384"/>
            <a:ext cx="4878389" cy="5486401"/>
          </a:xfrm>
        </p:spPr>
        <p:txBody>
          <a:bodyPr>
            <a:normAutofit fontScale="92500" lnSpcReduction="10000"/>
          </a:bodyPr>
          <a:lstStyle/>
          <a:p>
            <a:r>
              <a:rPr lang="uk-UA" sz="1900" b="1" dirty="0" smtClean="0">
                <a:solidFill>
                  <a:schemeClr val="accent1">
                    <a:lumMod val="50000"/>
                  </a:schemeClr>
                </a:solidFill>
              </a:rPr>
              <a:t>Документи необхідні для поселення:</a:t>
            </a:r>
          </a:p>
          <a:p>
            <a:r>
              <a:rPr lang="uk-UA" sz="1800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uk-UA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копія паспорта та ідентифікаційного номеру;</a:t>
            </a:r>
          </a:p>
          <a:p>
            <a:r>
              <a:rPr lang="uk-UA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 фотокартки розміром 3х4;</a:t>
            </a:r>
          </a:p>
          <a:p>
            <a:r>
              <a:rPr lang="uk-UA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довідку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проходження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флюорографії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довідку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 стан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санітарно-епідеміологічного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оточення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дитини</a:t>
            </a:r>
            <a:r>
              <a:rPr lang="uk-UA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uk-UA" sz="18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довідка про зняття з місця реєстрації Ф-13;</a:t>
            </a:r>
          </a:p>
          <a:p>
            <a:r>
              <a:rPr lang="uk-UA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хлопцям приписне посвідчення з військкомату про зняття з обліку за попереднім місцем проживання;</a:t>
            </a:r>
          </a:p>
          <a:p>
            <a:r>
              <a:rPr lang="uk-UA" sz="18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реквізити для оплати (див. слайд 16</a:t>
            </a:r>
            <a:r>
              <a:rPr lang="uk-UA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Адреса гуртожитку №7: </a:t>
            </a:r>
          </a:p>
          <a:p>
            <a:r>
              <a:rPr lang="uk-UA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Вул. </a:t>
            </a:r>
            <a:r>
              <a:rPr lang="uk-UA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Юлії </a:t>
            </a:r>
            <a:r>
              <a:rPr lang="uk-UA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Здановської</a:t>
            </a:r>
            <a:r>
              <a:rPr lang="uk-UA" dirty="0">
                <a:solidFill>
                  <a:srgbClr val="FF0000"/>
                </a:solidFill>
                <a:latin typeface="Arial Black" panose="020B0A04020102020204" pitchFamily="34" charset="0"/>
              </a:rPr>
              <a:t>, </a:t>
            </a:r>
            <a:r>
              <a:rPr lang="uk-UA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67</a:t>
            </a:r>
            <a:endParaRPr lang="uk-UA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4576" r="23817" b="1237"/>
          <a:stretch/>
        </p:blipFill>
        <p:spPr>
          <a:xfrm>
            <a:off x="4321569" y="2293513"/>
            <a:ext cx="1646740" cy="26458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6173" r="9546"/>
          <a:stretch/>
        </p:blipFill>
        <p:spPr>
          <a:xfrm>
            <a:off x="1762298" y="4151233"/>
            <a:ext cx="2277688" cy="15666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1942" y="3838349"/>
            <a:ext cx="3180116" cy="279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6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3848" y="436892"/>
            <a:ext cx="10294121" cy="1384663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chemeClr val="accent1">
                    <a:lumMod val="50000"/>
                  </a:schemeClr>
                </a:solidFill>
              </a:rPr>
              <a:t>Правила </a:t>
            </a:r>
            <a:r>
              <a:rPr lang="uk-UA" sz="4000" dirty="0">
                <a:solidFill>
                  <a:schemeClr val="accent1">
                    <a:lumMod val="50000"/>
                  </a:schemeClr>
                </a:solidFill>
              </a:rPr>
              <a:t>к</a:t>
            </a:r>
            <a:r>
              <a:rPr lang="uk-UA" sz="4000" dirty="0" smtClean="0">
                <a:solidFill>
                  <a:schemeClr val="accent1">
                    <a:lumMod val="50000"/>
                  </a:schemeClr>
                </a:solidFill>
              </a:rPr>
              <a:t>ористування </a:t>
            </a:r>
            <a:r>
              <a:rPr lang="uk-UA" sz="4000" dirty="0">
                <a:solidFill>
                  <a:schemeClr val="accent1">
                    <a:lumMod val="50000"/>
                  </a:schemeClr>
                </a:solidFill>
              </a:rPr>
              <a:t>гуртожитками. </a:t>
            </a:r>
            <a:r>
              <a:rPr lang="uk-UA" sz="40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uk-UA" sz="40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uk-UA" sz="4000" dirty="0" smtClean="0">
                <a:solidFill>
                  <a:schemeClr val="accent1">
                    <a:lumMod val="50000"/>
                  </a:schemeClr>
                </a:solidFill>
              </a:rPr>
              <a:t>Умови </a:t>
            </a:r>
            <a:r>
              <a:rPr lang="uk-UA" sz="4000" dirty="0">
                <a:solidFill>
                  <a:schemeClr val="accent1">
                    <a:lumMod val="50000"/>
                  </a:schemeClr>
                </a:solidFill>
              </a:rPr>
              <a:t>проживання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37209" y="2316480"/>
            <a:ext cx="9867401" cy="3640182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   -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Вхід до гуртожитку дозволяється на підставі перепусток для осіб, що поселені у</a:t>
            </a:r>
          </a:p>
          <a:p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цей гуртожиток до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24-00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години вільно, а з 24-00 до 6-00 - вхід і вихід з гуртожитків</a:t>
            </a:r>
          </a:p>
          <a:p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здійснюється безперешкодно, але із записом у спеціальному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журналі (зверніть увагу на вимоги комендантської години!).</a:t>
            </a: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   -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Відвідувачі мають право перебувати в гуртожитку з 10-00 до 22-00. </a:t>
            </a:r>
          </a:p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Особа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, яка проживає в гуртожитку, зобов'язана особисто зустріти та провести відвідувача , залишивши перепустку черговому гуртожитку. </a:t>
            </a: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   -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У кожній кімнаті з числа осіб, які проживають у ній, обирається староста.</a:t>
            </a: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   -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Усі особи, які проживають у гуртожитку, повинні  підтримувати порядок і чистоту в місцях проживання та загального користування.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4490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71302" y="1550126"/>
            <a:ext cx="10607629" cy="530787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uk-UA" sz="45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uk-UA" sz="4500" dirty="0" smtClean="0">
                <a:solidFill>
                  <a:schemeClr val="accent1">
                    <a:lumMod val="50000"/>
                  </a:schemeClr>
                </a:solidFill>
              </a:rPr>
              <a:t>    - </a:t>
            </a:r>
            <a:r>
              <a:rPr lang="uk-UA" sz="4500" dirty="0">
                <a:solidFill>
                  <a:schemeClr val="accent1">
                    <a:lumMod val="50000"/>
                  </a:schemeClr>
                </a:solidFill>
              </a:rPr>
              <a:t>дотримуватись загальновизнаних етичних та естетичних норм поведінки у</a:t>
            </a:r>
          </a:p>
          <a:p>
            <a:pPr marL="0" indent="0">
              <a:buNone/>
            </a:pPr>
            <a:r>
              <a:rPr lang="uk-UA" sz="4500" dirty="0">
                <a:solidFill>
                  <a:schemeClr val="accent1">
                    <a:lumMod val="50000"/>
                  </a:schemeClr>
                </a:solidFill>
              </a:rPr>
              <a:t>гуртожитку;</a:t>
            </a:r>
          </a:p>
          <a:p>
            <a:pPr marL="0" indent="0">
              <a:buNone/>
            </a:pPr>
            <a:r>
              <a:rPr lang="uk-UA" sz="4500" dirty="0" smtClean="0">
                <a:solidFill>
                  <a:schemeClr val="accent1">
                    <a:lumMod val="50000"/>
                  </a:schemeClr>
                </a:solidFill>
              </a:rPr>
              <a:t>   - </a:t>
            </a:r>
            <a:r>
              <a:rPr lang="uk-UA" sz="4500" dirty="0">
                <a:solidFill>
                  <a:schemeClr val="accent1">
                    <a:lumMod val="50000"/>
                  </a:schemeClr>
                </a:solidFill>
              </a:rPr>
              <a:t>підтримувати чистоту і порядок у своїх кімнатах та місцях загального</a:t>
            </a:r>
          </a:p>
          <a:p>
            <a:pPr marL="0" indent="0">
              <a:buNone/>
            </a:pPr>
            <a:r>
              <a:rPr lang="uk-UA" sz="4500" dirty="0">
                <a:solidFill>
                  <a:schemeClr val="accent1">
                    <a:lumMod val="50000"/>
                  </a:schemeClr>
                </a:solidFill>
              </a:rPr>
              <a:t>користування, брати участь у всіх видах робіт, пов'язаних із самообслуговуванням;</a:t>
            </a:r>
          </a:p>
          <a:p>
            <a:pPr marL="0" indent="0">
              <a:buNone/>
            </a:pPr>
            <a:r>
              <a:rPr lang="uk-UA" sz="4500" dirty="0" smtClean="0">
                <a:solidFill>
                  <a:schemeClr val="accent1">
                    <a:lumMod val="50000"/>
                  </a:schemeClr>
                </a:solidFill>
              </a:rPr>
              <a:t>   - </a:t>
            </a:r>
            <a:r>
              <a:rPr lang="uk-UA" sz="4500" dirty="0">
                <a:solidFill>
                  <a:schemeClr val="accent1">
                    <a:lumMod val="50000"/>
                  </a:schemeClr>
                </a:solidFill>
              </a:rPr>
              <a:t>забезпечити наявність дублікатів ключів від кімнати в завідувача гуртожитку, а в</a:t>
            </a:r>
          </a:p>
          <a:p>
            <a:pPr marL="0" indent="0">
              <a:buNone/>
            </a:pPr>
            <a:r>
              <a:rPr lang="uk-UA" sz="4500" dirty="0">
                <a:solidFill>
                  <a:schemeClr val="accent1">
                    <a:lumMod val="50000"/>
                  </a:schemeClr>
                </a:solidFill>
              </a:rPr>
              <a:t>разі заміни замка у дверях - здати йому відповідний дублікат ключів;</a:t>
            </a:r>
          </a:p>
          <a:p>
            <a:pPr marL="0" indent="0">
              <a:buNone/>
            </a:pPr>
            <a:r>
              <a:rPr lang="uk-UA" sz="4500" dirty="0" smtClean="0">
                <a:solidFill>
                  <a:schemeClr val="accent1">
                    <a:lumMod val="50000"/>
                  </a:schemeClr>
                </a:solidFill>
              </a:rPr>
              <a:t>   - </a:t>
            </a:r>
            <a:r>
              <a:rPr lang="uk-UA" sz="4500" dirty="0">
                <a:solidFill>
                  <a:schemeClr val="accent1">
                    <a:lumMod val="50000"/>
                  </a:schemeClr>
                </a:solidFill>
              </a:rPr>
              <a:t>своєчасно подавати заявки на ремонт електричного, сантехнічного обладнання і</a:t>
            </a:r>
          </a:p>
          <a:p>
            <a:pPr marL="0" indent="0">
              <a:buNone/>
            </a:pPr>
            <a:r>
              <a:rPr lang="uk-UA" sz="4500" dirty="0">
                <a:solidFill>
                  <a:schemeClr val="accent1">
                    <a:lumMod val="50000"/>
                  </a:schemeClr>
                </a:solidFill>
              </a:rPr>
              <a:t>меблів;</a:t>
            </a:r>
          </a:p>
          <a:p>
            <a:pPr marL="0" indent="0">
              <a:buNone/>
            </a:pPr>
            <a:r>
              <a:rPr lang="uk-UA" sz="4500" dirty="0" smtClean="0">
                <a:solidFill>
                  <a:schemeClr val="accent1">
                    <a:lumMod val="50000"/>
                  </a:schemeClr>
                </a:solidFill>
              </a:rPr>
              <a:t>   - </a:t>
            </a:r>
            <a:r>
              <a:rPr lang="uk-UA" sz="4500" dirty="0">
                <a:solidFill>
                  <a:schemeClr val="accent1">
                    <a:lumMod val="50000"/>
                  </a:schemeClr>
                </a:solidFill>
              </a:rPr>
              <a:t>про всі надзвичайні події в гуртожитку терміново повідомляти завідувача</a:t>
            </a:r>
          </a:p>
          <a:p>
            <a:pPr marL="0" indent="0">
              <a:buNone/>
            </a:pPr>
            <a:r>
              <a:rPr lang="uk-UA" sz="4500" dirty="0">
                <a:solidFill>
                  <a:schemeClr val="accent1">
                    <a:lumMod val="50000"/>
                  </a:schemeClr>
                </a:solidFill>
              </a:rPr>
              <a:t>гуртожитку (чергового вахтера) та органи студентського самоврядування гуртожитку;</a:t>
            </a:r>
          </a:p>
          <a:p>
            <a:pPr marL="0" indent="0">
              <a:buNone/>
            </a:pPr>
            <a:r>
              <a:rPr lang="uk-UA" sz="4500" dirty="0" smtClean="0">
                <a:solidFill>
                  <a:schemeClr val="accent1">
                    <a:lumMod val="50000"/>
                  </a:schemeClr>
                </a:solidFill>
              </a:rPr>
              <a:t>   - </a:t>
            </a:r>
            <a:r>
              <a:rPr lang="uk-UA" sz="4500" dirty="0">
                <a:solidFill>
                  <a:schemeClr val="accent1">
                    <a:lumMod val="50000"/>
                  </a:schemeClr>
                </a:solidFill>
              </a:rPr>
              <a:t>відшкодовувати заподіяні матеріальні збитки завдані ним відповідно до</a:t>
            </a:r>
          </a:p>
          <a:p>
            <a:pPr marL="0" indent="0">
              <a:buNone/>
            </a:pPr>
            <a:r>
              <a:rPr lang="uk-UA" sz="4500" dirty="0">
                <a:solidFill>
                  <a:schemeClr val="accent1">
                    <a:lumMod val="50000"/>
                  </a:schemeClr>
                </a:solidFill>
              </a:rPr>
              <a:t>законодавства;</a:t>
            </a:r>
          </a:p>
          <a:p>
            <a:pPr marL="0" indent="0">
              <a:buNone/>
            </a:pPr>
            <a:r>
              <a:rPr lang="uk-UA" sz="4500" dirty="0" smtClean="0">
                <a:solidFill>
                  <a:schemeClr val="accent1">
                    <a:lumMod val="50000"/>
                  </a:schemeClr>
                </a:solidFill>
              </a:rPr>
              <a:t>   - </a:t>
            </a:r>
            <a:r>
              <a:rPr lang="uk-UA" sz="4500" dirty="0">
                <a:solidFill>
                  <a:schemeClr val="accent1">
                    <a:lumMod val="50000"/>
                  </a:schemeClr>
                </a:solidFill>
              </a:rPr>
              <a:t>дотримуватися правил техніки безпеки та пожежної безпеки;</a:t>
            </a:r>
          </a:p>
          <a:p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1637506" y="426720"/>
            <a:ext cx="967522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solidFill>
                  <a:schemeClr val="accent1">
                    <a:lumMod val="50000"/>
                  </a:schemeClr>
                </a:solidFill>
              </a:rPr>
              <a:t>Особа, яка проживає у гуртожитку, зобов'язана: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5912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9130" y="1777746"/>
            <a:ext cx="96839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самовільно переселятися з однієї кімнати в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іншу;</a:t>
            </a:r>
            <a:endParaRPr lang="uk-UA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   -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переробляти чи переносити інвентар і меблі з одного приміщення до іншого або</a:t>
            </a:r>
          </a:p>
          <a:p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виносити їх з гуртожитку без дозволу завідувача гуртожитку;</a:t>
            </a: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   -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проводити електромонтажні роботи в кімнатах та в гуртожитку, переробляти і</a:t>
            </a:r>
          </a:p>
          <a:p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ремонтувати електроустаткування;</a:t>
            </a: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   -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користуватися електрообігрівачами, </a:t>
            </a:r>
            <a:r>
              <a:rPr lang="uk-UA" dirty="0" err="1">
                <a:solidFill>
                  <a:schemeClr val="accent1">
                    <a:lumMod val="50000"/>
                  </a:schemeClr>
                </a:solidFill>
              </a:rPr>
              <a:t>електрочайниками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uk-UA" dirty="0" err="1">
                <a:solidFill>
                  <a:schemeClr val="accent1">
                    <a:lumMod val="50000"/>
                  </a:schemeClr>
                </a:solidFill>
              </a:rPr>
              <a:t>мікрохвильовками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,</a:t>
            </a:r>
          </a:p>
          <a:p>
            <a:r>
              <a:rPr lang="uk-UA" dirty="0" err="1">
                <a:solidFill>
                  <a:schemeClr val="accent1">
                    <a:lumMod val="50000"/>
                  </a:schemeClr>
                </a:solidFill>
              </a:rPr>
              <a:t>мультиварками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 та електроплитами в жилих кімнатах;</a:t>
            </a: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   -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залишати сторонніх осіб у гуртожитку та мешканців інших кімнат цього ж</a:t>
            </a:r>
          </a:p>
          <a:p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гуртожитку після 22:00 год. без письмового дозволу завідувача гуртожитку;</a:t>
            </a: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   -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палити в гуртожитку сигарети, в тому числі електронні сигарети та кальян;</a:t>
            </a:r>
          </a:p>
          <a:p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зберігати в гуртожитку електронні сигарети та кальян;</a:t>
            </a:r>
          </a:p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вживати та зберігати спиртні напої, наркотичні або токсичні речовини;</a:t>
            </a:r>
          </a:p>
          <a:p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   -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перебувати в гуртожитку в стані алкогольного, токсичного або наркотичного</a:t>
            </a:r>
          </a:p>
          <a:p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сп'яніння;</a:t>
            </a:r>
          </a:p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порушувати тишу з 22-00 до 7-00 год.;</a:t>
            </a:r>
          </a:p>
          <a:p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-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тримати в гуртожитку тварин.</a:t>
            </a:r>
          </a:p>
          <a:p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2534194" y="191587"/>
            <a:ext cx="813380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>
                <a:solidFill>
                  <a:schemeClr val="accent1">
                    <a:lumMod val="50000"/>
                  </a:schemeClr>
                </a:solidFill>
              </a:rPr>
              <a:t>Особі, яка проживає у гуртожитку, забороняється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9322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2347" y="386178"/>
            <a:ext cx="3505199" cy="1203470"/>
          </a:xfrm>
        </p:spPr>
        <p:txBody>
          <a:bodyPr>
            <a:noAutofit/>
          </a:bodyPr>
          <a:lstStyle/>
          <a:p>
            <a:pPr algn="ctr"/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Реквізити для оплати за проживання в гуртожитку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7593" y="386178"/>
            <a:ext cx="6247058" cy="5004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79898" y="5704051"/>
            <a:ext cx="3442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</a:rPr>
              <a:t>Вартість за проживання: 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</a:rPr>
              <a:t>800 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</a:rPr>
              <a:t>грн. 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</a:rPr>
              <a:t>за 1 місяць</a:t>
            </a:r>
            <a:endParaRPr lang="uk-UA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3" name="Таблиця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285215"/>
              </p:ext>
            </p:extLst>
          </p:nvPr>
        </p:nvGraphicFramePr>
        <p:xfrm>
          <a:off x="912053" y="1589648"/>
          <a:ext cx="4665786" cy="4379364"/>
        </p:xfrm>
        <a:graphic>
          <a:graphicData uri="http://schemas.openxmlformats.org/drawingml/2006/table">
            <a:tbl>
              <a:tblPr/>
              <a:tblGrid>
                <a:gridCol w="4665786">
                  <a:extLst>
                    <a:ext uri="{9D8B030D-6E8A-4147-A177-3AD203B41FA5}">
                      <a16:colId xmlns:a16="http://schemas.microsoft.com/office/drawing/2014/main" xmlns="" val="266880908"/>
                    </a:ext>
                  </a:extLst>
                </a:gridCol>
              </a:tblGrid>
              <a:tr h="415348">
                <a:tc>
                  <a:txBody>
                    <a:bodyPr/>
                    <a:lstStyle/>
                    <a:p>
                      <a:pPr fontAlgn="base"/>
                      <a:r>
                        <a:rPr lang="ru-RU" sz="18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Одержувач: </a:t>
                      </a:r>
                      <a:r>
                        <a:rPr lang="ru-RU" sz="18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Національний університет </a:t>
                      </a:r>
                      <a:r>
                        <a:rPr lang="ru-RU" sz="1800" kern="120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біоресурсів</a:t>
                      </a:r>
                      <a:r>
                        <a:rPr lang="ru-RU" sz="1800" kern="1200" baseline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і природокористування України</a:t>
                      </a:r>
                      <a:endParaRPr lang="ru-RU" sz="1800" kern="120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61898856"/>
                  </a:ext>
                </a:extLst>
              </a:tr>
              <a:tr h="304111">
                <a:tc>
                  <a:txBody>
                    <a:bodyPr/>
                    <a:lstStyle/>
                    <a:p>
                      <a:pPr fontAlgn="base"/>
                      <a:r>
                        <a:rPr lang="ru-RU" sz="18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Адреса: </a:t>
                      </a:r>
                      <a:r>
                        <a:rPr lang="ru-RU" sz="18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03041, м. Київ, вул. Героїв Оборони, 15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6867870"/>
                  </a:ext>
                </a:extLst>
              </a:tr>
              <a:tr h="315883">
                <a:tc>
                  <a:txBody>
                    <a:bodyPr/>
                    <a:lstStyle/>
                    <a:p>
                      <a:pPr fontAlgn="base"/>
                      <a:r>
                        <a:rPr lang="uk-UA" sz="18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Телефон:</a:t>
                      </a:r>
                      <a:r>
                        <a:rPr lang="uk-UA" sz="18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527-81-92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8642674"/>
                  </a:ext>
                </a:extLst>
              </a:tr>
              <a:tr h="266008"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IBAN: </a:t>
                      </a:r>
                      <a:r>
                        <a:rPr lang="en-US" sz="18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UA338201720313281002202016289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5127215"/>
                  </a:ext>
                </a:extLst>
              </a:tr>
              <a:tr h="299258">
                <a:tc>
                  <a:txBody>
                    <a:bodyPr/>
                    <a:lstStyle/>
                    <a:p>
                      <a:pPr fontAlgn="base"/>
                      <a:r>
                        <a:rPr lang="uk-UA" sz="18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Банк:</a:t>
                      </a:r>
                      <a:r>
                        <a:rPr lang="uk-UA" sz="18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ДКСУ м. Київ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5993267"/>
                  </a:ext>
                </a:extLst>
              </a:tr>
              <a:tr h="315884">
                <a:tc>
                  <a:txBody>
                    <a:bodyPr/>
                    <a:lstStyle/>
                    <a:p>
                      <a:pPr fontAlgn="base"/>
                      <a:r>
                        <a:rPr lang="uk-UA" sz="18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ЄДРПОУ:</a:t>
                      </a:r>
                      <a:r>
                        <a:rPr lang="uk-UA" sz="18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00493706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92985664"/>
                  </a:ext>
                </a:extLst>
              </a:tr>
              <a:tr h="830696">
                <a:tc>
                  <a:txBody>
                    <a:bodyPr/>
                    <a:lstStyle/>
                    <a:p>
                      <a:pPr fontAlgn="base"/>
                      <a:r>
                        <a:rPr lang="ru-RU" sz="1800" b="1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Призначення платежу:</a:t>
                      </a:r>
                      <a:r>
                        <a:rPr lang="ru-RU" sz="18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за проживання в гуртожитку № ___ (вказати гурт. в якому буде проживати)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4524571"/>
                  </a:ext>
                </a:extLst>
              </a:tr>
              <a:tr h="1246043">
                <a:tc>
                  <a:txBody>
                    <a:bodyPr/>
                    <a:lstStyle/>
                    <a:p>
                      <a:pPr fontAlgn="base"/>
                      <a:r>
                        <a:rPr lang="ru-RU" sz="18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П.І.П. (вказувати повністю ініціали студента який проживатиме в гурт.)</a:t>
                      </a:r>
                    </a:p>
                    <a:p>
                      <a:pPr fontAlgn="base"/>
                      <a:r>
                        <a:rPr lang="ru-RU" sz="1800" kern="120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ННІ/факультет (на якому навчається студент)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16375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992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nubip.edu.ua/sites/default/files/u274/20200918_16092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536" y="136000"/>
            <a:ext cx="4702588" cy="660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707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4408" y="527900"/>
            <a:ext cx="8305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solidFill>
                  <a:schemeClr val="accent1">
                    <a:lumMod val="50000"/>
                  </a:schemeClr>
                </a:solidFill>
              </a:rPr>
              <a:t>Найближчі відділення Приватбанку:</a:t>
            </a:r>
            <a:endParaRPr lang="uk-UA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4856" y="1051120"/>
            <a:ext cx="8154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u="sng" dirty="0" smtClean="0">
                <a:solidFill>
                  <a:srgbClr val="C00000"/>
                </a:solidFill>
              </a:rPr>
              <a:t>Необхідні документи для отримання стипендіальної карти : паспорт, ідентифікаційний код</a:t>
            </a:r>
            <a:endParaRPr lang="uk-UA" b="1" u="sng" dirty="0">
              <a:solidFill>
                <a:srgbClr val="C0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5312" y="1781541"/>
            <a:ext cx="3823730" cy="464739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67732" y="1984551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-  Відділення Приватбанку на ВДНХ:</a:t>
            </a:r>
          </a:p>
          <a:p>
            <a:pPr algn="ctr"/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    (Голосіївський проспект, 130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/57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321" y="2917982"/>
            <a:ext cx="5263594" cy="286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2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47912" y="627651"/>
            <a:ext cx="94770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- 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Відділення Приватбанку по дорозі з гуртожитку до університету:</a:t>
            </a:r>
          </a:p>
          <a:p>
            <a:pPr algn="ctr"/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(Голосіївський проспект 118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1)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011" y="2270941"/>
            <a:ext cx="4957186" cy="38376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" b="1"/>
          <a:stretch/>
        </p:blipFill>
        <p:spPr>
          <a:xfrm>
            <a:off x="954865" y="2270941"/>
            <a:ext cx="5455270" cy="383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2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231421" y="358103"/>
            <a:ext cx="8911687" cy="1221315"/>
          </a:xfrm>
        </p:spPr>
        <p:txBody>
          <a:bodyPr>
            <a:normAutofit/>
          </a:bodyPr>
          <a:lstStyle/>
          <a:p>
            <a:pPr algn="ctr"/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</a:rPr>
              <a:t>Шлях від </a:t>
            </a: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</a:rPr>
              <a:t>Залізничного </a:t>
            </a: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</a:rPr>
              <a:t>Вокзалу до 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</a:rPr>
              <a:t>Виставкового центру</a:t>
            </a:r>
            <a:r>
              <a:rPr lang="en-US" b="1" i="1" dirty="0" smtClean="0">
                <a:solidFill>
                  <a:schemeClr val="accent1">
                    <a:lumMod val="50000"/>
                  </a:schemeClr>
                </a:solidFill>
              </a:rPr>
              <a:t>”</a:t>
            </a:r>
            <a:endParaRPr lang="ru-RU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3504" y="1803862"/>
            <a:ext cx="1087369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uk-UA" sz="2000" i="1" dirty="0" smtClean="0"/>
          </a:p>
          <a:p>
            <a:pPr algn="ctr"/>
            <a:r>
              <a:rPr lang="uk-UA" sz="2000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 № 1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</a:rPr>
              <a:t>Тролейбус №12 на виході з центрального вокзалу ( їхати 25 зупинок)</a:t>
            </a:r>
          </a:p>
          <a:p>
            <a:pPr algn="ctr"/>
            <a:endParaRPr lang="uk-UA" i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  №2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</a:rPr>
              <a:t>Маршрутне таксі № 825, посадка біля 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McDonald’s (</a:t>
            </a:r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</a:rPr>
              <a:t>їхати 17 зупинок)</a:t>
            </a:r>
          </a:p>
          <a:p>
            <a:pPr algn="ctr"/>
            <a:endParaRPr lang="uk-UA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 №3</a:t>
            </a:r>
          </a:p>
          <a:p>
            <a:pPr marL="285750" indent="-285750" algn="ctr">
              <a:buFont typeface="Courier New" panose="02070309020205020404" pitchFamily="49" charset="0"/>
              <a:buChar char="o"/>
            </a:pPr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</a:rPr>
              <a:t>Станція метро 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</a:rPr>
              <a:t>Вокзальна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”</a:t>
            </a:r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</a:rPr>
              <a:t> їхати до станції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 “</a:t>
            </a:r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</a:rPr>
              <a:t>Хрещатик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”</a:t>
            </a:r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</a:rPr>
              <a:t>;</a:t>
            </a:r>
            <a:endParaRPr lang="uk-UA" i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</a:rPr>
              <a:t>Перехід на станцію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 ”</a:t>
            </a:r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</a:rPr>
              <a:t>Майдан незалежності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”</a:t>
            </a:r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</a:rPr>
              <a:t> їхати до станції 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uk-UA" i="1" dirty="0" smtClean="0">
                <a:solidFill>
                  <a:schemeClr val="accent1">
                    <a:lumMod val="50000"/>
                  </a:schemeClr>
                </a:solidFill>
              </a:rPr>
              <a:t>Виставковий центр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”</a:t>
            </a:r>
            <a:endParaRPr lang="uk-UA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uk-UA" sz="2000" b="1" dirty="0" smtClean="0">
              <a:solidFill>
                <a:schemeClr val="accent1">
                  <a:lumMod val="50000"/>
                </a:schemeClr>
              </a:solidFill>
              <a:sym typeface="Symbol" panose="05050102010706020507" pitchFamily="18" charset="2"/>
            </a:endParaRPr>
          </a:p>
          <a:p>
            <a:pPr algn="ctr"/>
            <a:endParaRPr lang="uk-UA" sz="2000" b="1" dirty="0">
              <a:solidFill>
                <a:schemeClr val="accent1">
                  <a:lumMod val="50000"/>
                </a:schemeClr>
              </a:solidFill>
              <a:sym typeface="Symbol" panose="05050102010706020507" pitchFamily="18" charset="2"/>
            </a:endParaRPr>
          </a:p>
          <a:p>
            <a:pPr algn="ctr"/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Шлях від Виставкового центру до гуртожитку №7</a:t>
            </a:r>
          </a:p>
          <a:p>
            <a:pPr algn="ctr"/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sym typeface="Symbol" panose="05050102010706020507" pitchFamily="18" charset="2"/>
              </a:rPr>
              <a:t>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43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1273" t="9873" r="46" b="8794"/>
          <a:stretch/>
        </p:blipFill>
        <p:spPr>
          <a:xfrm>
            <a:off x="0" y="1"/>
            <a:ext cx="12192000" cy="685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31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4416" y="463296"/>
            <a:ext cx="96926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chemeClr val="accent1">
                    <a:lumMod val="50000"/>
                  </a:schemeClr>
                </a:solidFill>
              </a:rPr>
              <a:t>Посилання  на сторінки, де є вся актуальна інформація про життя та новини інституту: </a:t>
            </a:r>
            <a:endParaRPr lang="uk-UA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675" y="1714691"/>
            <a:ext cx="1016318" cy="10163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7675" y="3020603"/>
            <a:ext cx="1016318" cy="10163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675" y="4326515"/>
            <a:ext cx="1016318" cy="10163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7675" y="5632427"/>
            <a:ext cx="1085365" cy="10853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1840" y="2072640"/>
            <a:ext cx="6861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/>
              </a:rPr>
              <a:t>https://instagram.com/energy.nubip?igshid=1dy8ad9e0tkt4</a:t>
            </a:r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3291840" y="3344096"/>
            <a:ext cx="7484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/>
              </a:rPr>
              <a:t>https://www.facebook.com/groups/764022737276362/?ref=share</a:t>
            </a:r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3291840" y="4615552"/>
            <a:ext cx="24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8"/>
              </a:rPr>
              <a:t>https://t.me/nnieaie</a:t>
            </a:r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3291840" y="5887008"/>
            <a:ext cx="3817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9"/>
              </a:rPr>
              <a:t>https://vm.tiktok.com/ZS5dPLBg/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4762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саалоооооооооооооооооооооооооооооооо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38528" y="646176"/>
            <a:ext cx="55561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Обов‘язки студента:</a:t>
            </a:r>
          </a:p>
          <a:p>
            <a:endParaRPr lang="uk-UA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94560" y="1682496"/>
            <a:ext cx="92415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Виконувати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вимоги освітньої (наукової) програми (індивідуального навчального плану (за наявності), дотримуючись академічної доброчесності, та досягати визначених для відповідного рівня вищої освіти результатів навчання.</a:t>
            </a:r>
            <a:endParaRPr lang="uk-UA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Відвідувати всі лекційні, практичні та лабораторні заняття.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иконувати </a:t>
            </a:r>
            <a:r>
              <a:rPr lang="uk-UA" dirty="0">
                <a:solidFill>
                  <a:schemeClr val="accent1">
                    <a:lumMod val="50000"/>
                  </a:schemeClr>
                </a:solidFill>
              </a:rPr>
              <a:t>вимоги освітньої (наукової) програми (індивідуального навчального плану (за наявності), дотримуючись академічної доброчесності, та досягати визначених для відповідного рівня вищої освіти результатів навчання</a:t>
            </a: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Дотримуватись техніки безпеки та правил внутрішнього розпорядку.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0686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97295" y="565428"/>
            <a:ext cx="8461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 smtClean="0">
                <a:solidFill>
                  <a:schemeClr val="accent1">
                    <a:lumMod val="50000"/>
                  </a:schemeClr>
                </a:solidFill>
              </a:rPr>
              <a:t>Ваш помічник - наставник групи</a:t>
            </a:r>
            <a:endParaRPr lang="uk-UA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2502" y="1756720"/>
            <a:ext cx="101315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</a:rPr>
              <a:t>Наставник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</a:rPr>
              <a:t> - це науково-педагогічний працівник інституту, який допоможе вирішити питання будь- якого характеру. Саме до нього ви маєте подзвонити в разі виникнення неприємних ситуацій, таких як: погіршення самопочуття, вирішення конфліктних питань під час навчання, в гуртожитку.</a:t>
            </a:r>
            <a:endParaRPr lang="uk-UA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4715" y="4217532"/>
            <a:ext cx="9875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Діяльність </a:t>
            </a:r>
            <a:r>
              <a:rPr lang="uk-UA" sz="2000" dirty="0" smtClean="0">
                <a:solidFill>
                  <a:schemeClr val="accent1">
                    <a:lumMod val="50000"/>
                  </a:schemeClr>
                </a:solidFill>
              </a:rPr>
              <a:t>наставника групи спрямована </a:t>
            </a:r>
            <a:r>
              <a:rPr lang="uk-UA" sz="2000" dirty="0">
                <a:solidFill>
                  <a:schemeClr val="accent1">
                    <a:lumMod val="50000"/>
                  </a:schemeClr>
                </a:solidFill>
              </a:rPr>
              <a:t>на здобуття молодою людиною соціального досвіду поведінки, формування національної самосвідомості, ціннісних орієнтацій та розвиток індивідуальних якостей майбутнього фахівця.</a:t>
            </a:r>
          </a:p>
        </p:txBody>
      </p:sp>
    </p:spTree>
    <p:extLst>
      <p:ext uri="{BB962C8B-B14F-4D97-AF65-F5344CB8AC3E}">
        <p14:creationId xmlns:p14="http://schemas.microsoft.com/office/powerpoint/2010/main" val="30572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5680" y="537326"/>
            <a:ext cx="100112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>
                <a:solidFill>
                  <a:schemeClr val="accent1">
                    <a:lumMod val="50000"/>
                  </a:schemeClr>
                </a:solidFill>
              </a:rPr>
              <a:t>Вартість навчання на 2023-2024 навчальний рік для випускників шкіл</a:t>
            </a:r>
            <a:endParaRPr lang="uk-UA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680810"/>
              </p:ext>
            </p:extLst>
          </p:nvPr>
        </p:nvGraphicFramePr>
        <p:xfrm>
          <a:off x="2318540" y="1981170"/>
          <a:ext cx="8805546" cy="41643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5265">
                  <a:extLst>
                    <a:ext uri="{9D8B030D-6E8A-4147-A177-3AD203B41FA5}">
                      <a16:colId xmlns:a16="http://schemas.microsoft.com/office/drawing/2014/main" xmlns="" val="365196952"/>
                    </a:ext>
                  </a:extLst>
                </a:gridCol>
                <a:gridCol w="2826712">
                  <a:extLst>
                    <a:ext uri="{9D8B030D-6E8A-4147-A177-3AD203B41FA5}">
                      <a16:colId xmlns:a16="http://schemas.microsoft.com/office/drawing/2014/main" xmlns="" val="346776111"/>
                    </a:ext>
                  </a:extLst>
                </a:gridCol>
                <a:gridCol w="1743243">
                  <a:extLst>
                    <a:ext uri="{9D8B030D-6E8A-4147-A177-3AD203B41FA5}">
                      <a16:colId xmlns:a16="http://schemas.microsoft.com/office/drawing/2014/main" xmlns="" val="3444967162"/>
                    </a:ext>
                  </a:extLst>
                </a:gridCol>
                <a:gridCol w="1835163">
                  <a:extLst>
                    <a:ext uri="{9D8B030D-6E8A-4147-A177-3AD203B41FA5}">
                      <a16:colId xmlns:a16="http://schemas.microsoft.com/office/drawing/2014/main" xmlns="" val="602480756"/>
                    </a:ext>
                  </a:extLst>
                </a:gridCol>
                <a:gridCol w="1835163">
                  <a:extLst>
                    <a:ext uri="{9D8B030D-6E8A-4147-A177-3AD203B41FA5}">
                      <a16:colId xmlns:a16="http://schemas.microsoft.com/office/drawing/2014/main" xmlns="" val="2818591802"/>
                    </a:ext>
                  </a:extLst>
                </a:gridCol>
              </a:tblGrid>
              <a:tr h="7286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 </a:t>
                      </a:r>
                      <a:r>
                        <a:rPr lang="uk-UA" sz="1400" dirty="0" err="1">
                          <a:effectLst/>
                        </a:rPr>
                        <a:t>п.п</a:t>
                      </a:r>
                      <a:r>
                        <a:rPr lang="uk-UA" sz="1400" dirty="0">
                          <a:effectLst/>
                        </a:rPr>
                        <a:t>.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Спеціальність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Термін навчання,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н.р.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Вартість одного н.р., грн.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Загальна вартість,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грн.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42497846"/>
                  </a:ext>
                </a:extLst>
              </a:tr>
              <a:tr h="9343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141 - Електроенергетика, електротехніка та електромеханіка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4</a:t>
                      </a:r>
                      <a:endParaRPr lang="uk-UA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22 340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89 360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04778965"/>
                  </a:ext>
                </a:extLst>
              </a:tr>
              <a:tr h="588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144 - Теплоенергетика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4</a:t>
                      </a:r>
                      <a:endParaRPr lang="uk-UA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22 340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89 360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94423575"/>
                  </a:ext>
                </a:extLst>
              </a:tr>
              <a:tr h="8691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effectLst/>
                        </a:rPr>
                        <a:t>163 - </a:t>
                      </a:r>
                      <a:r>
                        <a:rPr lang="uk-UA" sz="1600" dirty="0" err="1" smtClean="0">
                          <a:effectLst/>
                        </a:rPr>
                        <a:t>Біомедична</a:t>
                      </a:r>
                      <a:r>
                        <a:rPr lang="uk-UA" sz="1600" dirty="0" smtClean="0">
                          <a:effectLst/>
                        </a:rPr>
                        <a:t> інженерія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4</a:t>
                      </a:r>
                      <a:endParaRPr lang="uk-UA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25 710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102 840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53069525"/>
                  </a:ext>
                </a:extLst>
              </a:tr>
              <a:tr h="39284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174 -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Автоматизація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комп'ютерно-інтегровані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технології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та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робототехніка</a:t>
                      </a:r>
                      <a:endParaRPr lang="uk-UA" sz="16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ase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25 710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ase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102 840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776967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451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7336" y="556181"/>
            <a:ext cx="96059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>
                <a:solidFill>
                  <a:schemeClr val="accent1">
                    <a:lumMod val="50000"/>
                  </a:schemeClr>
                </a:solidFill>
              </a:rPr>
              <a:t>Вартість навчання </a:t>
            </a:r>
            <a:r>
              <a:rPr lang="uk-UA" sz="3200" dirty="0" smtClean="0">
                <a:solidFill>
                  <a:schemeClr val="accent1">
                    <a:lumMod val="50000"/>
                  </a:schemeClr>
                </a:solidFill>
              </a:rPr>
              <a:t>на 2023-2024 навчальний </a:t>
            </a:r>
            <a:r>
              <a:rPr lang="uk-UA" sz="3200" dirty="0">
                <a:solidFill>
                  <a:schemeClr val="accent1">
                    <a:lumMod val="50000"/>
                  </a:schemeClr>
                </a:solidFill>
              </a:rPr>
              <a:t>рік </a:t>
            </a:r>
            <a:r>
              <a:rPr lang="uk-UA" sz="3200" dirty="0" smtClean="0">
                <a:solidFill>
                  <a:schemeClr val="accent1">
                    <a:lumMod val="50000"/>
                  </a:schemeClr>
                </a:solidFill>
              </a:rPr>
              <a:t>для випускників технікумів та коледжів</a:t>
            </a:r>
            <a:endParaRPr lang="uk-UA" sz="32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uk-UA" dirty="0"/>
          </a:p>
        </p:txBody>
      </p:sp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922248"/>
              </p:ext>
            </p:extLst>
          </p:nvPr>
        </p:nvGraphicFramePr>
        <p:xfrm>
          <a:off x="2331023" y="2211386"/>
          <a:ext cx="8978537" cy="29508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4370">
                  <a:extLst>
                    <a:ext uri="{9D8B030D-6E8A-4147-A177-3AD203B41FA5}">
                      <a16:colId xmlns:a16="http://schemas.microsoft.com/office/drawing/2014/main" xmlns="" val="1901378838"/>
                    </a:ext>
                  </a:extLst>
                </a:gridCol>
                <a:gridCol w="2884245">
                  <a:extLst>
                    <a:ext uri="{9D8B030D-6E8A-4147-A177-3AD203B41FA5}">
                      <a16:colId xmlns:a16="http://schemas.microsoft.com/office/drawing/2014/main" xmlns="" val="1931640832"/>
                    </a:ext>
                  </a:extLst>
                </a:gridCol>
                <a:gridCol w="1777490">
                  <a:extLst>
                    <a:ext uri="{9D8B030D-6E8A-4147-A177-3AD203B41FA5}">
                      <a16:colId xmlns:a16="http://schemas.microsoft.com/office/drawing/2014/main" xmlns="" val="669107982"/>
                    </a:ext>
                  </a:extLst>
                </a:gridCol>
                <a:gridCol w="1871216">
                  <a:extLst>
                    <a:ext uri="{9D8B030D-6E8A-4147-A177-3AD203B41FA5}">
                      <a16:colId xmlns:a16="http://schemas.microsoft.com/office/drawing/2014/main" xmlns="" val="69582209"/>
                    </a:ext>
                  </a:extLst>
                </a:gridCol>
                <a:gridCol w="1871216">
                  <a:extLst>
                    <a:ext uri="{9D8B030D-6E8A-4147-A177-3AD203B41FA5}">
                      <a16:colId xmlns:a16="http://schemas.microsoft.com/office/drawing/2014/main" xmlns="" val="2577295777"/>
                    </a:ext>
                  </a:extLst>
                </a:gridCol>
              </a:tblGrid>
              <a:tr h="6324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№ </a:t>
                      </a:r>
                      <a:r>
                        <a:rPr lang="uk-UA" sz="1400" dirty="0" err="1">
                          <a:effectLst/>
                        </a:rPr>
                        <a:t>п.п</a:t>
                      </a:r>
                      <a:r>
                        <a:rPr lang="uk-UA" sz="1400" dirty="0">
                          <a:effectLst/>
                        </a:rPr>
                        <a:t>.</a:t>
                      </a:r>
                      <a:endParaRPr lang="uk-UA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Спеціальність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Термін навчання,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н.р.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Вартість одного н.р., грн.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Загальна вартість,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грн.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33703044"/>
                  </a:ext>
                </a:extLst>
              </a:tr>
              <a:tr h="9612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141 - Електроенергетика, електротехніка та електромеханіка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3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ase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22 340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ase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67 020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697910612"/>
                  </a:ext>
                </a:extLst>
              </a:tr>
              <a:tr h="5191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144 - Теплоенергетика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3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ase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22 340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ase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67 020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963242778"/>
                  </a:ext>
                </a:extLst>
              </a:tr>
              <a:tr h="8378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uk-UA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151 - Автоматизація та комп’ютерно-інтегровані технології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 smtClean="0">
                          <a:effectLst/>
                        </a:rPr>
                        <a:t>3</a:t>
                      </a:r>
                      <a:endParaRPr lang="uk-UA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ase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25 710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base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77 130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410531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38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6277" y="657200"/>
            <a:ext cx="5024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accent1">
                    <a:lumMod val="50000"/>
                  </a:schemeClr>
                </a:solidFill>
              </a:rPr>
              <a:t>Реквізити для оплати за </a:t>
            </a:r>
            <a:r>
              <a:rPr lang="uk-UA" sz="2000" b="1">
                <a:solidFill>
                  <a:schemeClr val="accent1">
                    <a:lumMod val="50000"/>
                  </a:schemeClr>
                </a:solidFill>
              </a:rPr>
              <a:t>навчання 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64267" y="1334308"/>
            <a:ext cx="42428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Одержувач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Національний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університет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біоресурсів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природокористування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ЄДРПОУ 00493706</a:t>
            </a:r>
          </a:p>
          <a:p>
            <a:pPr fontAlgn="base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/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Рахунок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UA088201720313211002201016289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одержувача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Державна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казначейська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служба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України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м.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Київ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Код банку(МФО): 820172</a:t>
            </a:r>
          </a:p>
          <a:p>
            <a:pPr fontAlgn="base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/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Призначення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платежу: за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навчання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П.І.П студента, факультет, курс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050" y="810525"/>
            <a:ext cx="4818744" cy="3614057"/>
          </a:xfrm>
          <a:prstGeom prst="rect">
            <a:avLst/>
          </a:prstGeom>
        </p:spPr>
      </p:pic>
      <p:sp>
        <p:nvSpPr>
          <p:cNvPr id="5" name="Прямокутник 4"/>
          <p:cNvSpPr/>
          <p:nvPr/>
        </p:nvSpPr>
        <p:spPr>
          <a:xfrm>
            <a:off x="6648602" y="4789886"/>
            <a:ext cx="51876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400" b="1">
                <a:solidFill>
                  <a:schemeClr val="accent1">
                    <a:lumMod val="50000"/>
                  </a:schemeClr>
                </a:solidFill>
              </a:rPr>
              <a:t>Посилання для оплати</a:t>
            </a:r>
          </a:p>
          <a:p>
            <a:r>
              <a:rPr lang="en-US" sz="2400">
                <a:solidFill>
                  <a:schemeClr val="accent1">
                    <a:lumMod val="50000"/>
                  </a:schemeClr>
                </a:solidFill>
                <a:hlinkClick r:id="rId3"/>
              </a:rPr>
              <a:t>https://nubip.edu.ua/node/78642</a:t>
            </a:r>
            <a:endParaRPr lang="uk-UA" sz="240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523187"/>
              </p:ext>
            </p:extLst>
          </p:nvPr>
        </p:nvGraphicFramePr>
        <p:xfrm>
          <a:off x="2340524" y="1664720"/>
          <a:ext cx="8585782" cy="3778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0000">
                  <a:extLst>
                    <a:ext uri="{9D8B030D-6E8A-4147-A177-3AD203B41FA5}">
                      <a16:colId xmlns:a16="http://schemas.microsoft.com/office/drawing/2014/main" xmlns="" val="3232089861"/>
                    </a:ext>
                  </a:extLst>
                </a:gridCol>
                <a:gridCol w="2892891">
                  <a:extLst>
                    <a:ext uri="{9D8B030D-6E8A-4147-A177-3AD203B41FA5}">
                      <a16:colId xmlns:a16="http://schemas.microsoft.com/office/drawing/2014/main" xmlns="" val="1332585668"/>
                    </a:ext>
                  </a:extLst>
                </a:gridCol>
                <a:gridCol w="2892891">
                  <a:extLst>
                    <a:ext uri="{9D8B030D-6E8A-4147-A177-3AD203B41FA5}">
                      <a16:colId xmlns:a16="http://schemas.microsoft.com/office/drawing/2014/main" xmlns="" val="3821782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Курс навчання, освітній ступінь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Період аудиторного навчання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Зимова екзаменаційна сесія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45275057"/>
                  </a:ext>
                </a:extLst>
              </a:tr>
              <a:tr h="140135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 </a:t>
                      </a:r>
                      <a:r>
                        <a:rPr lang="uk-UA" smtClean="0"/>
                        <a:t>курс бакалаври</a:t>
                      </a:r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14.08-25.11.2023</a:t>
                      </a:r>
                    </a:p>
                    <a:p>
                      <a:pPr algn="ctr"/>
                      <a:r>
                        <a:rPr lang="uk-UA" dirty="0" smtClean="0"/>
                        <a:t>(5</a:t>
                      </a:r>
                      <a:r>
                        <a:rPr lang="uk-UA" baseline="0" dirty="0" smtClean="0"/>
                        <a:t> тижнів)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27.11-09.12.2023</a:t>
                      </a:r>
                    </a:p>
                    <a:p>
                      <a:pPr algn="ctr"/>
                      <a:r>
                        <a:rPr lang="uk-UA" dirty="0" smtClean="0"/>
                        <a:t>(3 тижні)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956415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 </a:t>
                      </a:r>
                      <a:r>
                        <a:rPr lang="uk-UA" dirty="0" smtClean="0"/>
                        <a:t>курс</a:t>
                      </a:r>
                      <a:r>
                        <a:rPr lang="uk-UA" baseline="0" dirty="0" smtClean="0"/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 smtClean="0"/>
                        <a:t>бакалаври</a:t>
                      </a:r>
                    </a:p>
                    <a:p>
                      <a:pPr algn="ctr"/>
                      <a:r>
                        <a:rPr lang="uk-UA" baseline="0" dirty="0" smtClean="0"/>
                        <a:t>(скорочений термін на базі ОС «Молодший спеціаліст»)</a:t>
                      </a:r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14.08-25.11.2023</a:t>
                      </a:r>
                    </a:p>
                    <a:p>
                      <a:pPr algn="ctr"/>
                      <a:r>
                        <a:rPr lang="uk-UA" dirty="0" smtClean="0"/>
                        <a:t>(5</a:t>
                      </a:r>
                      <a:r>
                        <a:rPr lang="uk-UA" baseline="0" dirty="0" smtClean="0"/>
                        <a:t> тижнів)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27.11-09.12.2023</a:t>
                      </a:r>
                    </a:p>
                    <a:p>
                      <a:pPr algn="ctr"/>
                      <a:r>
                        <a:rPr lang="uk-UA" dirty="0" smtClean="0"/>
                        <a:t>(3 тижні)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58248645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98709" y="384875"/>
            <a:ext cx="7927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/>
              <a:t>Графік навчання у першому семестрі 2023-2024 навчального року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92771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6461" y="399616"/>
            <a:ext cx="8339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err="1"/>
              <a:t>Розклад</a:t>
            </a:r>
            <a:r>
              <a:rPr lang="ru-RU" sz="2800" dirty="0"/>
              <a:t> початку та </a:t>
            </a:r>
            <a:r>
              <a:rPr lang="ru-RU" sz="2800" dirty="0" err="1"/>
              <a:t>закінчення</a:t>
            </a:r>
            <a:r>
              <a:rPr lang="ru-RU" sz="2800" dirty="0"/>
              <a:t> </a:t>
            </a:r>
            <a:r>
              <a:rPr lang="ru-RU" sz="2800" dirty="0" err="1"/>
              <a:t>навчальних</a:t>
            </a:r>
            <a:r>
              <a:rPr lang="ru-RU" sz="2800" dirty="0"/>
              <a:t> занять (пар)</a:t>
            </a:r>
            <a:endParaRPr lang="uk-UA" sz="28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78254"/>
              </p:ext>
            </p:extLst>
          </p:nvPr>
        </p:nvGraphicFramePr>
        <p:xfrm>
          <a:off x="2612178" y="1679760"/>
          <a:ext cx="8127999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158532115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301988629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1150423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Номер пари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Початок заняття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Закінчення</a:t>
                      </a:r>
                      <a:r>
                        <a:rPr lang="uk-UA" baseline="0" dirty="0" smtClean="0"/>
                        <a:t> заняття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94883687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 зміна</a:t>
                      </a:r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94904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 пара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8.30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9.50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8310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 пара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10.10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11.30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7459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 пара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11.50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13.10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5168602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 зміна</a:t>
                      </a:r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192371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 пара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13.30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14.50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84630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5 пара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15.10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16.30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289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6 пара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16.50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18.10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6551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7 пара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18.30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19.50</a:t>
                      </a:r>
                      <a:endParaRPr lang="uk-U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18389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3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TM02892315[[fn=Легкий дым]]</Template>
  <TotalTime>4980</TotalTime>
  <Words>1350</Words>
  <Application>Microsoft Office PowerPoint</Application>
  <PresentationFormat>Широкоэкранный</PresentationFormat>
  <Paragraphs>253</Paragraphs>
  <Slides>25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Arial Black</vt:lpstr>
      <vt:lpstr>Calibri</vt:lpstr>
      <vt:lpstr>Century Gothic</vt:lpstr>
      <vt:lpstr>Courier New</vt:lpstr>
      <vt:lpstr>Symbol</vt:lpstr>
      <vt:lpstr>Times New Roman</vt:lpstr>
      <vt:lpstr>Wingdings 3</vt:lpstr>
      <vt:lpstr>Легкий дым</vt:lpstr>
      <vt:lpstr>НАВЧАЛЬНО-НАУКОВИЙ ІНСТИТУТ  ЕНЕРГЕТИКИ, АВТОМАТИКИ ТА ЕНЕРГОЗБЕРЕЖЕННЯ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Університетський кампус</vt:lpstr>
      <vt:lpstr>Презентация PowerPoint</vt:lpstr>
      <vt:lpstr>Корпуси, в яких проходять наші пари </vt:lpstr>
      <vt:lpstr>Наш гуртожиток № 7</vt:lpstr>
      <vt:lpstr>Правила користування гуртожитками.  Умови проживання</vt:lpstr>
      <vt:lpstr>Презентация PowerPoint</vt:lpstr>
      <vt:lpstr>Презентация PowerPoint</vt:lpstr>
      <vt:lpstr>Реквізити для оплати за проживання в гуртожитку </vt:lpstr>
      <vt:lpstr>Презентация PowerPoint</vt:lpstr>
      <vt:lpstr>Презентация PowerPoint</vt:lpstr>
      <vt:lpstr>Шлях від Залізничного Вокзалу до “Виставкового центру”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Навчально-науковий інститут енергетики, автоматики та енергозбереження</dc:title>
  <dc:creator>RePack by Diakov</dc:creator>
  <cp:lastModifiedBy>SVV</cp:lastModifiedBy>
  <cp:revision>93</cp:revision>
  <dcterms:created xsi:type="dcterms:W3CDTF">2020-09-07T16:41:18Z</dcterms:created>
  <dcterms:modified xsi:type="dcterms:W3CDTF">2023-08-15T06:11:25Z</dcterms:modified>
</cp:coreProperties>
</file>