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2"/>
  </p:notesMasterIdLst>
  <p:sldIdLst>
    <p:sldId id="256" r:id="rId3"/>
    <p:sldId id="266" r:id="rId4"/>
    <p:sldId id="273" r:id="rId5"/>
    <p:sldId id="259" r:id="rId6"/>
    <p:sldId id="261" r:id="rId7"/>
    <p:sldId id="278" r:id="rId8"/>
    <p:sldId id="280" r:id="rId9"/>
    <p:sldId id="275" r:id="rId10"/>
    <p:sldId id="265" r:id="rId11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A94"/>
    <a:srgbClr val="0158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4660"/>
  </p:normalViewPr>
  <p:slideViewPr>
    <p:cSldViewPr snapToGrid="0">
      <p:cViewPr>
        <p:scale>
          <a:sx n="30" d="100"/>
          <a:sy n="30" d="100"/>
        </p:scale>
        <p:origin x="2549" y="11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D9819-8602-4805-A4AC-37E63555D194}" type="datetimeFigureOut">
              <a:rPr lang="uk-UA" smtClean="0"/>
              <a:t>27.04.2023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3AB0C-F4AB-4D6C-80F8-B99A036BEB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2773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3AB0C-F4AB-4D6C-80F8-B99A036BEB8D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0521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1" y="2381250"/>
            <a:ext cx="50419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501" y="3343276"/>
            <a:ext cx="5041900" cy="485775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</p:spTree>
    <p:extLst>
      <p:ext uri="{BB962C8B-B14F-4D97-AF65-F5344CB8AC3E}">
        <p14:creationId xmlns:p14="http://schemas.microsoft.com/office/powerpoint/2010/main" val="298338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370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369300" y="28576"/>
            <a:ext cx="2768600" cy="56864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3500" y="28576"/>
            <a:ext cx="8102600" cy="56864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191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B20A-489A-4B64-82FB-ABC97539EACA}" type="datetimeFigureOut">
              <a:rPr lang="uk-U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27.04.2023</a:t>
            </a:fld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9C1-A898-4E4A-BF88-4135A23D1BFD}" type="slidenum">
              <a:rPr lang="uk-U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B20A-489A-4B64-82FB-ABC97539EACA}" type="datetimeFigureOut">
              <a:rPr lang="uk-U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27.04.2023</a:t>
            </a:fld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9C1-A898-4E4A-BF88-4135A23D1BFD}" type="slidenum">
              <a:rPr lang="uk-U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212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B20A-489A-4B64-82FB-ABC97539EACA}" type="datetimeFigureOut">
              <a:rPr lang="uk-U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27.04.2023</a:t>
            </a:fld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9C1-A898-4E4A-BF88-4135A23D1BFD}" type="slidenum">
              <a:rPr lang="uk-U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466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B20A-489A-4B64-82FB-ABC97539EACA}" type="datetimeFigureOut">
              <a:rPr lang="uk-U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27.04.2023</a:t>
            </a:fld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9C1-A898-4E4A-BF88-4135A23D1BFD}" type="slidenum">
              <a:rPr lang="uk-U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037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B20A-489A-4B64-82FB-ABC97539EACA}" type="datetimeFigureOut">
              <a:rPr lang="uk-U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27.04.2023</a:t>
            </a:fld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9C1-A898-4E4A-BF88-4135A23D1BFD}" type="slidenum">
              <a:rPr lang="uk-U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200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B20A-489A-4B64-82FB-ABC97539EACA}" type="datetimeFigureOut">
              <a:rPr lang="uk-U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27.04.2023</a:t>
            </a:fld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9C1-A898-4E4A-BF88-4135A23D1BFD}" type="slidenum">
              <a:rPr lang="uk-U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474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B20A-489A-4B64-82FB-ABC97539EACA}" type="datetimeFigureOut">
              <a:rPr lang="uk-U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27.04.2023</a:t>
            </a:fld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9C1-A898-4E4A-BF88-4135A23D1BFD}" type="slidenum">
              <a:rPr lang="uk-U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359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1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B20A-489A-4B64-82FB-ABC97539EACA}" type="datetimeFigureOut">
              <a:rPr lang="uk-U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27.04.2023</a:t>
            </a:fld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9C1-A898-4E4A-BF88-4135A23D1BFD}" type="slidenum">
              <a:rPr lang="uk-U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36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96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535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B20A-489A-4B64-82FB-ABC97539EACA}" type="datetimeFigureOut">
              <a:rPr lang="uk-U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27.04.2023</a:t>
            </a:fld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9C1-A898-4E4A-BF88-4135A23D1BFD}" type="slidenum">
              <a:rPr lang="uk-U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357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B20A-489A-4B64-82FB-ABC97539EACA}" type="datetimeFigureOut">
              <a:rPr lang="uk-U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27.04.2023</a:t>
            </a:fld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9C1-A898-4E4A-BF88-4135A23D1BFD}" type="slidenum">
              <a:rPr lang="uk-U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755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2"/>
            <a:ext cx="24384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B20A-489A-4B64-82FB-ABC97539EACA}" type="datetimeFigureOut">
              <a:rPr lang="uk-U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27.04.2023</a:t>
            </a:fld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9C1-A898-4E4A-BF88-4135A23D1BFD}" type="slidenum">
              <a:rPr lang="uk-U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039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0350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5400" y="1447800"/>
            <a:ext cx="4775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3800" y="1447800"/>
            <a:ext cx="4775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7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410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126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808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51620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46131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" y="28576"/>
            <a:ext cx="110744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447800"/>
            <a:ext cx="97536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73671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80A9B20A-489A-4B64-82FB-ABC97539EACA}" type="datetimeFigureOut">
              <a:rPr lang="uk-U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27.04.2023</a:t>
            </a:fld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5999" y="6208777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69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08109C1-A898-4E4A-BF88-4135A23D1BFD}" type="slidenum">
              <a:rPr lang="uk-U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440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48715" y="1951631"/>
            <a:ext cx="5041900" cy="2620368"/>
          </a:xfrm>
        </p:spPr>
        <p:txBody>
          <a:bodyPr/>
          <a:lstStyle/>
          <a:p>
            <a:r>
              <a:rPr lang="uk-UA" sz="4000" dirty="0" smtClean="0">
                <a:latin typeface="Calibri" panose="020F0502020204030204" pitchFamily="34" charset="0"/>
              </a:rPr>
              <a:t>Звіт про </a:t>
            </a:r>
            <a:r>
              <a:rPr lang="uk-UA" sz="4000" dirty="0">
                <a:latin typeface="Calibri" panose="020F0502020204030204" pitchFamily="34" charset="0"/>
              </a:rPr>
              <a:t>роботу наукового </a:t>
            </a:r>
            <a:r>
              <a:rPr lang="uk-UA" sz="4000" dirty="0" smtClean="0">
                <a:latin typeface="Calibri" panose="020F0502020204030204" pitchFamily="34" charset="0"/>
              </a:rPr>
              <a:t>гуртка «</a:t>
            </a:r>
            <a:r>
              <a:rPr lang="ru-RU" sz="4000" dirty="0" err="1" smtClean="0">
                <a:latin typeface="Calibri" panose="020F0502020204030204" pitchFamily="34" charset="0"/>
              </a:rPr>
              <a:t>Соціальний</a:t>
            </a:r>
            <a:r>
              <a:rPr lang="ru-RU" sz="4000" dirty="0" smtClean="0">
                <a:latin typeface="Calibri" panose="020F0502020204030204" pitchFamily="34" charset="0"/>
              </a:rPr>
              <a:t> пульс»</a:t>
            </a:r>
            <a:endParaRPr lang="ru-RU" sz="4000" dirty="0">
              <a:latin typeface="Calibri" panose="020F050202020403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008302"/>
            <a:ext cx="6763407" cy="1406146"/>
          </a:xfrm>
        </p:spPr>
        <p:txBody>
          <a:bodyPr/>
          <a:lstStyle/>
          <a:p>
            <a:r>
              <a:rPr lang="uk-UA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керівник гуртка доцент кафедри </a:t>
            </a:r>
            <a:r>
              <a:rPr lang="uk-UA" sz="2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економіки, </a:t>
            </a:r>
            <a:r>
              <a:rPr lang="uk-UA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економічних </a:t>
            </a:r>
            <a:r>
              <a:rPr lang="uk-UA" sz="2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 </a:t>
            </a:r>
            <a:r>
              <a:rPr lang="uk-UA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 </a:t>
            </a:r>
            <a:r>
              <a:rPr lang="uk-UA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 </a:t>
            </a:r>
            <a:r>
              <a:rPr lang="uk-UA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Дмитрович</a:t>
            </a:r>
          </a:p>
          <a:p>
            <a:r>
              <a:rPr lang="uk-UA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Староста </a:t>
            </a:r>
            <a:r>
              <a:rPr lang="uk-UA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 </a:t>
            </a:r>
            <a:r>
              <a:rPr lang="uk-UA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гуртка </a:t>
            </a:r>
            <a:r>
              <a:rPr lang="uk-UA" sz="2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економічного </a:t>
            </a:r>
            <a:r>
              <a:rPr lang="uk-UA" sz="2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факультету </a:t>
            </a:r>
            <a:r>
              <a:rPr lang="uk-UA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Андрійчук </a:t>
            </a:r>
            <a:r>
              <a:rPr lang="uk-UA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Аліна Миколаївна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69669" y="5896303"/>
            <a:ext cx="1403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Київ - </a:t>
            </a:r>
            <a:r>
              <a:rPr lang="uk-UA" dirty="0" smtClean="0"/>
              <a:t>2023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758965" y="63062"/>
            <a:ext cx="7646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Економічний факультет</a:t>
            </a:r>
          </a:p>
          <a:p>
            <a:pPr algn="ctr"/>
            <a:r>
              <a:rPr lang="uk-UA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економіки</a:t>
            </a:r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2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latin typeface="Calibri" panose="020F0502020204030204" pitchFamily="34" charset="0"/>
              </a:rPr>
              <a:t>День науки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uk-UA" sz="3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Проведення Всесвітнього дня науки з метою підвищення усвідомлення громадськістю </a:t>
            </a:r>
            <a:r>
              <a:rPr lang="uk-UA" sz="3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у всьому </a:t>
            </a:r>
            <a:r>
              <a:rPr lang="uk-UA" sz="3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світі користі науки було рекомендовано в 1999 році на проведені у Будапешті Всесвітній науковій конференції, де була висловлена необхідність більше щільної взаємодії між наукою й </a:t>
            </a:r>
            <a:r>
              <a:rPr lang="uk-UA" sz="3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суспільством. </a:t>
            </a:r>
            <a:r>
              <a:rPr lang="uk-UA" sz="3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Услід конференції 1999 року, ЮНЕСКО офіційно заснувала Всесвітній день науки. В Україні в третю суботу травня відзначають професійне свято працівників науки – День науки</a:t>
            </a:r>
            <a:r>
              <a:rPr lang="uk-UA" sz="3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  <a:endParaRPr lang="ru-RU" sz="3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89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7436" y="0"/>
            <a:ext cx="10177131" cy="3060192"/>
          </a:xfrm>
          <a:gradFill>
            <a:gsLst>
              <a:gs pos="77100">
                <a:srgbClr val="92D050"/>
              </a:gs>
              <a:gs pos="0">
                <a:schemeClr val="accent1">
                  <a:tint val="66000"/>
                  <a:satMod val="160000"/>
                </a:schemeClr>
              </a:gs>
              <a:gs pos="78000">
                <a:srgbClr val="92D050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pPr algn="ctr" defTabSz="0">
              <a:spcBef>
                <a:spcPts val="0"/>
              </a:spcBef>
            </a:pPr>
            <a:r>
              <a:rPr lang="uk-UA" sz="3600" dirty="0" smtClean="0"/>
              <a:t>Науковий гурток</a:t>
            </a:r>
            <a:br>
              <a:rPr lang="uk-UA" sz="3600" dirty="0" smtClean="0"/>
            </a:br>
            <a:r>
              <a:rPr lang="uk-UA" sz="3600" b="1" dirty="0" smtClean="0"/>
              <a:t>«Соціальний </a:t>
            </a:r>
            <a:r>
              <a:rPr lang="uk-UA" sz="3600" b="1" dirty="0"/>
              <a:t>пульс»</a:t>
            </a:r>
            <a:r>
              <a:rPr lang="uk-UA" sz="3600" b="1"/>
              <a:t/>
            </a:r>
            <a:br>
              <a:rPr lang="uk-UA" sz="3600" b="1"/>
            </a:br>
            <a:r>
              <a:rPr lang="uk-UA" sz="3600" smtClean="0"/>
              <a:t>існує </a:t>
            </a:r>
            <a:r>
              <a:rPr lang="uk-UA" sz="3600"/>
              <a:t>вже </a:t>
            </a:r>
            <a:r>
              <a:rPr lang="uk-UA" sz="3600" smtClean="0"/>
              <a:t>понад </a:t>
            </a:r>
            <a:r>
              <a:rPr lang="uk-UA" sz="3600" smtClean="0">
                <a:solidFill>
                  <a:srgbClr val="FF0000"/>
                </a:solidFill>
              </a:rPr>
              <a:t>25</a:t>
            </a:r>
            <a:r>
              <a:rPr lang="uk-UA" sz="3600" smtClean="0"/>
              <a:t> </a:t>
            </a:r>
            <a:r>
              <a:rPr lang="uk-UA" sz="3600" dirty="0" smtClean="0"/>
              <a:t>років</a:t>
            </a:r>
            <a:endParaRPr lang="uk-UA" sz="3600" b="1" dirty="0">
              <a:latin typeface="+mn-lt"/>
            </a:endParaRPr>
          </a:p>
        </p:txBody>
      </p:sp>
      <p:pic>
        <p:nvPicPr>
          <p:cNvPr id="3" name="Picture 2" descr="C:\Users\Alex\Documents\гурток\Новая папка\DSC_09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" y="3364230"/>
            <a:ext cx="3230881" cy="181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lex\Documents\гурток\Новая папка\img_20181121_130528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192" y="3407637"/>
            <a:ext cx="2791968" cy="184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nubip.edu.ua/sites/default/files/u191/img_94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392" y="3389955"/>
            <a:ext cx="4123399" cy="186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0" y="1618830"/>
            <a:ext cx="758969" cy="1088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68" y="-40643"/>
            <a:ext cx="665387" cy="87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C:\Users\Alex\Desktop\viber image 2019-04-16 , 16.03.4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" r="4252"/>
          <a:stretch/>
        </p:blipFill>
        <p:spPr bwMode="auto">
          <a:xfrm>
            <a:off x="712996" y="959341"/>
            <a:ext cx="726559" cy="96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lex\Desktop\viber image 2019-04-16 , 16.03.5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" r="6859"/>
          <a:stretch/>
        </p:blipFill>
        <p:spPr bwMode="auto">
          <a:xfrm>
            <a:off x="-20754" y="351211"/>
            <a:ext cx="794923" cy="109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060" y="5319313"/>
            <a:ext cx="12170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На даний час науковий гурток налічує </a:t>
            </a:r>
            <a:r>
              <a:rPr lang="uk-UA" sz="2400" dirty="0" smtClean="0"/>
              <a:t>23 </a:t>
            </a:r>
            <a:r>
              <a:rPr lang="uk-UA" sz="2400" dirty="0" smtClean="0"/>
              <a:t>студентів економічного факультету,</a:t>
            </a:r>
          </a:p>
          <a:p>
            <a:pPr algn="ctr"/>
            <a:r>
              <a:rPr lang="uk-UA" sz="2400" dirty="0" smtClean="0"/>
              <a:t>з них </a:t>
            </a:r>
            <a:r>
              <a:rPr lang="uk-UA" sz="2400" dirty="0" smtClean="0"/>
              <a:t>12 </a:t>
            </a:r>
            <a:r>
              <a:rPr lang="uk-UA" sz="2400" dirty="0" smtClean="0"/>
              <a:t>– бакалаврів та </a:t>
            </a:r>
            <a:r>
              <a:rPr lang="uk-UA" sz="2400" dirty="0" smtClean="0"/>
              <a:t>11 </a:t>
            </a:r>
            <a:r>
              <a:rPr lang="uk-UA" sz="2400" dirty="0" smtClean="0"/>
              <a:t>магістрів.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87622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память с посл. доступом 3"/>
          <p:cNvSpPr/>
          <p:nvPr/>
        </p:nvSpPr>
        <p:spPr>
          <a:xfrm>
            <a:off x="146304" y="260648"/>
            <a:ext cx="5011304" cy="3888432"/>
          </a:xfrm>
          <a:prstGeom prst="flowChartMagneticTape">
            <a:avLst/>
          </a:prstGeom>
          <a:solidFill>
            <a:srgbClr val="FFC5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200" b="1" i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Мета</a:t>
            </a:r>
          </a:p>
          <a:p>
            <a:pPr algn="ctr"/>
            <a:r>
              <a:rPr lang="ru-RU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популяризація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наукової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студентської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молоді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ознайомлення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сучасними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дослідженням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економічної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науки 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перспективами 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таких </a:t>
            </a:r>
            <a:r>
              <a:rPr lang="ru-RU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досліджень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Блок-схема: карточка 4"/>
          <p:cNvSpPr/>
          <p:nvPr/>
        </p:nvSpPr>
        <p:spPr>
          <a:xfrm>
            <a:off x="5157608" y="146909"/>
            <a:ext cx="7034392" cy="4308008"/>
          </a:xfrm>
          <a:prstGeom prst="flowChartPunchedCard">
            <a:avLst/>
          </a:prstGeom>
          <a:solidFill>
            <a:srgbClr val="E8B54D">
              <a:lumMod val="75000"/>
            </a:srgbClr>
          </a:solidFill>
          <a:ln w="25400" cap="flat" cmpd="sng" algn="ctr">
            <a:solidFill>
              <a:srgbClr val="93A29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1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Основними</a:t>
            </a:r>
            <a:r>
              <a:rPr kumimoji="0" lang="ru-RU" sz="1900" b="1" i="1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1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завданнями</a:t>
            </a:r>
            <a:r>
              <a:rPr kumimoji="0" lang="ru-RU" sz="1900" b="1" i="1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1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наукового</a:t>
            </a:r>
            <a:r>
              <a:rPr kumimoji="0" lang="ru-RU" sz="1900" b="1" i="1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1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гуртка</a:t>
            </a:r>
            <a:r>
              <a:rPr kumimoji="0" lang="ru-RU" sz="1900" b="1" i="1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є</a:t>
            </a:r>
            <a:r>
              <a:rPr kumimoji="0" lang="ru-RU" sz="1900" b="1" i="1" strike="noStrike" kern="0" cap="none" spc="0" normalizeH="0" baseline="0" noProof="0" dirty="0" smtClean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uk-UA" sz="1900" b="1" kern="0" dirty="0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створення умов для розкриття наукового та творчого потенціалу студентів, їх участі у конференціях, </a:t>
            </a:r>
            <a:r>
              <a:rPr lang="uk-UA" sz="1900" b="1" kern="0" dirty="0" smtClean="0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конкурсах;</a:t>
            </a:r>
            <a:endParaRPr lang="uk-UA" sz="1900" b="1" kern="0" dirty="0">
              <a:solidFill>
                <a:srgbClr val="564B3C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9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поглиблення</a:t>
            </a:r>
            <a:r>
              <a:rPr kumimoji="0" lang="ru-RU" sz="1900" b="1" i="0" u="none" strike="noStrike" kern="0" cap="none" spc="0" normalizeH="0" baseline="0" noProof="0" dirty="0" smtClean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знань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із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дисциплін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творчого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розширення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наукового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кругозору та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наукового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світогляду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членів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гуртка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набуття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ними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навичок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науково-дослідницької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умінь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використовувати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теоретичні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знання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практичній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1900" b="1" kern="0" dirty="0" smtClean="0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algn="just">
              <a:buFontTx/>
              <a:buChar char="-"/>
            </a:pPr>
            <a:r>
              <a:rPr lang="uk-UA" sz="1900" b="1" kern="0" dirty="0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формування високих моральних принципів;</a:t>
            </a:r>
          </a:p>
          <a:p>
            <a:pPr marL="285750" indent="-285750" algn="just">
              <a:buFontTx/>
              <a:buChar char="-"/>
            </a:pPr>
            <a:r>
              <a:rPr lang="uk-UA" sz="1900" b="1" kern="0" dirty="0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участь у громадському житті факультету та університету</a:t>
            </a:r>
            <a:endParaRPr lang="ru-RU" sz="1900" b="1" kern="0" dirty="0">
              <a:solidFill>
                <a:srgbClr val="564B3C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endParaRPr lang="uk-UA" sz="1900" dirty="0">
              <a:solidFill>
                <a:srgbClr val="01588E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900" b="1" i="0" u="none" strike="noStrike" kern="0" cap="none" spc="0" normalizeH="0" baseline="0" noProof="0" dirty="0">
              <a:ln>
                <a:noFill/>
              </a:ln>
              <a:solidFill>
                <a:srgbClr val="564B3C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лок-схема: узел 8"/>
          <p:cNvSpPr/>
          <p:nvPr/>
        </p:nvSpPr>
        <p:spPr>
          <a:xfrm>
            <a:off x="146304" y="4418209"/>
            <a:ext cx="2320099" cy="2091447"/>
          </a:xfrm>
          <a:prstGeom prst="flowChartConnector">
            <a:avLst/>
          </a:prstGeom>
          <a:solidFill>
            <a:srgbClr val="85D00A"/>
          </a:solidFill>
          <a:ln w="25400" cap="flat" cmpd="sng" algn="ctr">
            <a:solidFill>
              <a:srgbClr val="93A29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sng" strike="noStrike" kern="0" cap="none" spc="0" normalizeH="0" baseline="0" noProof="0" dirty="0" smtClean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Основні  цілі гуртка</a:t>
            </a:r>
            <a:endParaRPr kumimoji="0" lang="ru-RU" sz="1800" b="1" i="0" u="sng" strike="noStrike" kern="0" cap="none" spc="0" normalizeH="0" baseline="0" noProof="0" dirty="0">
              <a:ln>
                <a:noFill/>
              </a:ln>
              <a:solidFill>
                <a:srgbClr val="564B3C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 стрелкой 9"/>
          <p:cNvCxnSpPr>
            <a:endCxn id="15" idx="1"/>
          </p:cNvCxnSpPr>
          <p:nvPr/>
        </p:nvCxnSpPr>
        <p:spPr>
          <a:xfrm flipV="1">
            <a:off x="2466403" y="4818258"/>
            <a:ext cx="1871138" cy="569476"/>
          </a:xfrm>
          <a:prstGeom prst="straightConnector1">
            <a:avLst/>
          </a:prstGeom>
          <a:noFill/>
          <a:ln w="63500" cap="flat" cmpd="sng" algn="ctr">
            <a:solidFill>
              <a:srgbClr val="E8B54D">
                <a:lumMod val="50000"/>
              </a:srgbClr>
            </a:solidFill>
            <a:prstDash val="solid"/>
            <a:tailEnd type="stealth" w="lg" len="lg"/>
          </a:ln>
          <a:effectLst/>
        </p:spPr>
      </p:cxnSp>
      <p:cxnSp>
        <p:nvCxnSpPr>
          <p:cNvPr id="11" name="Прямая со стрелкой 10"/>
          <p:cNvCxnSpPr>
            <a:endCxn id="13" idx="1"/>
          </p:cNvCxnSpPr>
          <p:nvPr/>
        </p:nvCxnSpPr>
        <p:spPr>
          <a:xfrm>
            <a:off x="2466402" y="5515585"/>
            <a:ext cx="2015633" cy="125307"/>
          </a:xfrm>
          <a:prstGeom prst="straightConnector1">
            <a:avLst/>
          </a:prstGeom>
          <a:noFill/>
          <a:ln w="63500" cap="flat" cmpd="sng" algn="ctr">
            <a:solidFill>
              <a:srgbClr val="E8B54D">
                <a:lumMod val="50000"/>
              </a:srgbClr>
            </a:solidFill>
            <a:prstDash val="solid"/>
            <a:tailEnd type="stealth" w="lg" len="lg"/>
          </a:ln>
          <a:effectLst/>
        </p:spPr>
      </p:cxnSp>
      <p:cxnSp>
        <p:nvCxnSpPr>
          <p:cNvPr id="12" name="Прямая со стрелкой 11"/>
          <p:cNvCxnSpPr/>
          <p:nvPr/>
        </p:nvCxnSpPr>
        <p:spPr>
          <a:xfrm>
            <a:off x="2466403" y="5589240"/>
            <a:ext cx="1666685" cy="920416"/>
          </a:xfrm>
          <a:prstGeom prst="straightConnector1">
            <a:avLst/>
          </a:prstGeom>
          <a:noFill/>
          <a:ln w="63500" cap="flat" cmpd="sng" algn="ctr">
            <a:solidFill>
              <a:srgbClr val="E8B54D">
                <a:lumMod val="50000"/>
              </a:srgbClr>
            </a:solidFill>
            <a:prstDash val="solid"/>
            <a:tailEnd type="stealth" w="lg" len="lg"/>
          </a:ln>
          <a:effectLst/>
        </p:spPr>
      </p:cxnSp>
      <p:sp>
        <p:nvSpPr>
          <p:cNvPr id="13" name="Скругленный прямоугольник 12"/>
          <p:cNvSpPr/>
          <p:nvPr/>
        </p:nvSpPr>
        <p:spPr>
          <a:xfrm>
            <a:off x="4482035" y="5277551"/>
            <a:ext cx="5003339" cy="726681"/>
          </a:xfrm>
          <a:prstGeom prst="roundRect">
            <a:avLst/>
          </a:prstGeom>
          <a:solidFill>
            <a:srgbClr val="DEF220"/>
          </a:solidFill>
          <a:ln w="25400" cap="flat" cmpd="sng" algn="ctr">
            <a:solidFill>
              <a:srgbClr val="93A29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у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студентів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інтересу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й потреби до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наукової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творчості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564B3C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37541" y="4454917"/>
            <a:ext cx="4337264" cy="726681"/>
          </a:xfrm>
          <a:prstGeom prst="roundRect">
            <a:avLst/>
          </a:prstGeom>
          <a:solidFill>
            <a:srgbClr val="DEF220"/>
          </a:solidFill>
          <a:ln w="25400" cap="flat" cmpd="sng" algn="ctr">
            <a:solidFill>
              <a:srgbClr val="93A29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just"/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сприяння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підвищенні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рівня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наукової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підготовки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студентів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564B3C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133088" y="6066776"/>
            <a:ext cx="7888224" cy="726681"/>
          </a:xfrm>
          <a:prstGeom prst="roundRect">
            <a:avLst/>
          </a:prstGeom>
          <a:solidFill>
            <a:srgbClr val="DEF220"/>
          </a:solidFill>
          <a:ln w="25400" cap="flat" cmpd="sng" algn="ctr">
            <a:solidFill>
              <a:srgbClr val="93A29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just"/>
            <a:r>
              <a:rPr lang="ru-RU" kern="0" dirty="0" err="1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kern="0" dirty="0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kern="0" dirty="0" err="1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творчого</a:t>
            </a:r>
            <a:r>
              <a:rPr lang="ru-RU" kern="0" dirty="0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kern="0" dirty="0" err="1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kern="0" dirty="0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kern="0" dirty="0" err="1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наукової</a:t>
            </a:r>
            <a:r>
              <a:rPr lang="ru-RU" kern="0" dirty="0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kern="0" dirty="0" err="1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самостійності</a:t>
            </a:r>
            <a:r>
              <a:rPr lang="ru-RU" kern="0" dirty="0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kern="0" dirty="0" err="1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підвищення</a:t>
            </a:r>
            <a:r>
              <a:rPr lang="ru-RU" kern="0" dirty="0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kern="0" dirty="0" err="1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внутрішньої</a:t>
            </a:r>
            <a:r>
              <a:rPr lang="ru-RU" kern="0" dirty="0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kern="0" dirty="0" err="1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організованості</a:t>
            </a:r>
            <a:r>
              <a:rPr lang="ru-RU" kern="0" dirty="0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kern="0" dirty="0" err="1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свідомого</a:t>
            </a:r>
            <a:r>
              <a:rPr lang="ru-RU" kern="0" dirty="0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kern="0" dirty="0" err="1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відношення</a:t>
            </a:r>
            <a:r>
              <a:rPr lang="ru-RU" kern="0" dirty="0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kern="0" dirty="0" err="1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endParaRPr lang="ru-RU" kern="0" dirty="0">
              <a:solidFill>
                <a:srgbClr val="564B3C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69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6"/>
            <a:ext cx="12192000" cy="639763"/>
          </a:xfrm>
        </p:spPr>
        <p:txBody>
          <a:bodyPr/>
          <a:lstStyle/>
          <a:p>
            <a:pPr algn="ctr"/>
            <a:r>
              <a:rPr lang="uk-UA" sz="3500" b="1" dirty="0" smtClean="0">
                <a:latin typeface="Calibri" panose="020F0502020204030204" pitchFamily="34" charset="0"/>
              </a:rPr>
              <a:t>На засіданнях гуртка обговорювались наступні питання:</a:t>
            </a:r>
            <a:endParaRPr lang="ru-RU" sz="3500" b="1" dirty="0"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498" y="768306"/>
            <a:ext cx="11567160" cy="5547360"/>
          </a:xfrm>
        </p:spPr>
        <p:txBody>
          <a:bodyPr/>
          <a:lstStyle/>
          <a:p>
            <a:pPr marL="0" indent="0">
              <a:buNone/>
            </a:pPr>
            <a:r>
              <a:rPr lang="uk-UA" sz="2000" dirty="0"/>
              <a:t>1. СОЦІАЛЬНО-ЕКОНОМІЧНІ НАСЛІДКИ ТРУДОВОЇ МІГРАЦІЇ</a:t>
            </a:r>
          </a:p>
          <a:p>
            <a:pPr marL="0" indent="0">
              <a:buNone/>
            </a:pPr>
            <a:r>
              <a:rPr lang="ru-RU" sz="2000" dirty="0" err="1"/>
              <a:t>Бабюк</a:t>
            </a:r>
            <a:r>
              <a:rPr lang="ru-RU" sz="2000" dirty="0"/>
              <a:t> Д</a:t>
            </a:r>
            <a:r>
              <a:rPr lang="uk-UA" sz="2000" dirty="0"/>
              <a:t>.</a:t>
            </a:r>
            <a:r>
              <a:rPr lang="ru-RU" sz="2000" dirty="0"/>
              <a:t> М</a:t>
            </a:r>
            <a:r>
              <a:rPr lang="uk-UA" sz="2000" dirty="0"/>
              <a:t>. - студент економічного факультету, спеціальність економіка, магістр.</a:t>
            </a:r>
          </a:p>
          <a:p>
            <a:pPr marL="0" indent="0">
              <a:buNone/>
            </a:pPr>
            <a:r>
              <a:rPr lang="ru-RU" sz="2000" dirty="0"/>
              <a:t>3. ТЕНДЕНЦІЇ ЗАЙНЯТОСТІ НАСЕЛЕННЯ В СІЛЬСЬКІЙ МІСЦЕВОСТІ</a:t>
            </a:r>
            <a:endParaRPr lang="uk-UA" sz="2000" dirty="0"/>
          </a:p>
          <a:p>
            <a:pPr marL="0" indent="0">
              <a:buNone/>
            </a:pPr>
            <a:r>
              <a:rPr lang="ru-RU" sz="2000" dirty="0" err="1"/>
              <a:t>Басюк</a:t>
            </a:r>
            <a:r>
              <a:rPr lang="ru-RU" sz="2000" dirty="0"/>
              <a:t> Д</a:t>
            </a:r>
            <a:r>
              <a:rPr lang="uk-UA" sz="2000" dirty="0"/>
              <a:t>. </a:t>
            </a:r>
            <a:r>
              <a:rPr lang="ru-RU" sz="2000" dirty="0"/>
              <a:t>А</a:t>
            </a:r>
            <a:r>
              <a:rPr lang="uk-UA" sz="2000" dirty="0"/>
              <a:t>. - студентка економічного факультету, спеціальність економіка, 3 курс.</a:t>
            </a:r>
          </a:p>
          <a:p>
            <a:pPr marL="0" indent="0">
              <a:buNone/>
            </a:pPr>
            <a:r>
              <a:rPr lang="ru-RU" sz="2000" dirty="0"/>
              <a:t>4. МІГРАЦІЯ НАСЕЛЕННЯ, ЯК ОДНА ІЗ ПРИЧИН ЗМЕНШЕННЯ ТРУДОВОГО ПОТЕНЦІАЛУ УКРАЇНИ</a:t>
            </a:r>
            <a:endParaRPr lang="uk-UA" sz="2000" dirty="0"/>
          </a:p>
          <a:p>
            <a:pPr marL="0" indent="0">
              <a:buNone/>
            </a:pPr>
            <a:r>
              <a:rPr lang="ru-RU" sz="2000" dirty="0" err="1"/>
              <a:t>Соболевський</a:t>
            </a:r>
            <a:r>
              <a:rPr lang="ru-RU" sz="2000" dirty="0"/>
              <a:t> О</a:t>
            </a:r>
            <a:r>
              <a:rPr lang="uk-UA" sz="2000" dirty="0"/>
              <a:t>.</a:t>
            </a:r>
            <a:r>
              <a:rPr lang="ru-RU" sz="2000" dirty="0"/>
              <a:t> Ю</a:t>
            </a:r>
            <a:r>
              <a:rPr lang="uk-UA" sz="2000" dirty="0"/>
              <a:t>. - студент економічного факультету, спеціальність економіка, 3 курс.</a:t>
            </a:r>
          </a:p>
          <a:p>
            <a:pPr marL="0" indent="0">
              <a:buNone/>
            </a:pPr>
            <a:r>
              <a:rPr lang="ru-RU" sz="2000" dirty="0"/>
              <a:t>5. НОРМАТИВНО-ПРАВОВІ АСПЕКТИ РЕГУЛЮВАННЯ СОЦІАЛЬНО-ТРУДОВИХ ВІДНОСИН</a:t>
            </a:r>
            <a:endParaRPr lang="uk-UA" sz="2000" dirty="0"/>
          </a:p>
          <a:p>
            <a:pPr marL="0" indent="0">
              <a:buNone/>
            </a:pPr>
            <a:r>
              <a:rPr lang="ru-RU" sz="2000" dirty="0"/>
              <a:t>Куценко І</a:t>
            </a:r>
            <a:r>
              <a:rPr lang="uk-UA" sz="2000" dirty="0"/>
              <a:t>.</a:t>
            </a:r>
            <a:r>
              <a:rPr lang="ru-RU" sz="2000" dirty="0"/>
              <a:t> В</a:t>
            </a:r>
            <a:r>
              <a:rPr lang="uk-UA" sz="2000" dirty="0"/>
              <a:t>. - студентка економічного факультету, спеціальність економіка, магістр.</a:t>
            </a:r>
          </a:p>
          <a:p>
            <a:pPr marL="0" indent="0">
              <a:buNone/>
            </a:pPr>
            <a:r>
              <a:rPr lang="ru-RU" sz="2000" dirty="0"/>
              <a:t>6. СИСТЕМА СОЦІАЛЬНО-ТРУДОВИХ ВІДНОСИН ТА ХАРАКТЕРИСТИКА ЇЇ СКЛАДОВИХ</a:t>
            </a:r>
            <a:endParaRPr lang="uk-UA" sz="2000" dirty="0"/>
          </a:p>
          <a:p>
            <a:pPr marL="0" indent="0">
              <a:buNone/>
            </a:pPr>
            <a:r>
              <a:rPr lang="uk-UA" sz="2000" dirty="0"/>
              <a:t>Андрійчук А. М. - студентка економічного факультету, спеціальність економіка, 3 курс.</a:t>
            </a:r>
          </a:p>
          <a:p>
            <a:pPr marL="0" indent="0">
              <a:buNone/>
            </a:pPr>
            <a:r>
              <a:rPr lang="ru-RU" sz="2000" dirty="0"/>
              <a:t>7. МІЖНАРОДНА ОРГАНІЗАЦІЯ ПРАЦІ ТА ЇЇ ВПЛИВ НА СОЦІАЛЬНО-ТРУДОВІ ВІДНОСИНИ</a:t>
            </a:r>
            <a:endParaRPr lang="uk-UA" sz="2000" dirty="0"/>
          </a:p>
          <a:p>
            <a:pPr marL="0" indent="0">
              <a:buNone/>
            </a:pPr>
            <a:r>
              <a:rPr lang="uk-UA" sz="2000" dirty="0" err="1"/>
              <a:t>Губень</a:t>
            </a:r>
            <a:r>
              <a:rPr lang="uk-UA" sz="2000" dirty="0"/>
              <a:t> Д.О. - студент економічного факультету, спеціальність економіка, 3 курс.</a:t>
            </a:r>
          </a:p>
        </p:txBody>
      </p:sp>
    </p:spTree>
    <p:extLst>
      <p:ext uri="{BB962C8B-B14F-4D97-AF65-F5344CB8AC3E}">
        <p14:creationId xmlns:p14="http://schemas.microsoft.com/office/powerpoint/2010/main" val="320890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 smtClean="0">
                <a:ln>
                  <a:solidFill>
                    <a:prstClr val="black"/>
                  </a:solidFill>
                </a:ln>
                <a:solidFill>
                  <a:srgbClr val="F1412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Загалом за звітній період члени  </a:t>
            </a:r>
            <a:r>
              <a:rPr lang="uk-UA" sz="3200" b="1" dirty="0">
                <a:ln>
                  <a:solidFill>
                    <a:prstClr val="black"/>
                  </a:solidFill>
                </a:ln>
                <a:solidFill>
                  <a:srgbClr val="F1412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гуртка прийняли </a:t>
            </a:r>
            <a:r>
              <a:rPr lang="uk-UA" sz="3200" b="1" dirty="0" smtClean="0">
                <a:ln>
                  <a:solidFill>
                    <a:prstClr val="black"/>
                  </a:solidFill>
                </a:ln>
                <a:solidFill>
                  <a:srgbClr val="F1412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участь</a:t>
            </a:r>
            <a:endParaRPr lang="uk-UA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66700" y="704182"/>
            <a:ext cx="11811000" cy="914400"/>
          </a:xfrm>
          <a:prstGeom prst="roundRect">
            <a:avLst/>
          </a:prstGeom>
          <a:solidFill>
            <a:srgbClr val="DEF2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керівником проекту «Покращення сталого агровиробництва в Україні»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Омельяненко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Олексієм Анатолійовичем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857375"/>
            <a:ext cx="3770947" cy="28282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541" y="2704861"/>
            <a:ext cx="2971085" cy="3961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720" y="1857375"/>
            <a:ext cx="3825980" cy="286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5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 smtClean="0">
                <a:ln>
                  <a:solidFill>
                    <a:prstClr val="black"/>
                  </a:solidFill>
                </a:ln>
                <a:solidFill>
                  <a:srgbClr val="F1412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Загалом за звітній період члени  </a:t>
            </a:r>
            <a:r>
              <a:rPr lang="uk-UA" sz="3200" b="1" dirty="0">
                <a:ln>
                  <a:solidFill>
                    <a:prstClr val="black"/>
                  </a:solidFill>
                </a:ln>
                <a:solidFill>
                  <a:srgbClr val="F1412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гуртка прийняли </a:t>
            </a:r>
            <a:r>
              <a:rPr lang="uk-UA" sz="3200" b="1" dirty="0" smtClean="0">
                <a:ln>
                  <a:solidFill>
                    <a:prstClr val="black"/>
                  </a:solidFill>
                </a:ln>
                <a:solidFill>
                  <a:srgbClr val="F1412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участь</a:t>
            </a:r>
            <a:endParaRPr lang="uk-UA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2301" y="668339"/>
            <a:ext cx="5020197" cy="914400"/>
          </a:xfrm>
          <a:prstGeom prst="roundRect">
            <a:avLst/>
          </a:prstGeom>
          <a:solidFill>
            <a:srgbClr val="DEF2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Вікторина економічних знань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421" y="4236385"/>
            <a:ext cx="3326447" cy="24885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400" y="2429903"/>
            <a:ext cx="3406513" cy="25484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2387" y="776274"/>
            <a:ext cx="3288347" cy="24600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6058" y="4278675"/>
            <a:ext cx="3213389" cy="24040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0734" y="1994008"/>
            <a:ext cx="3321266" cy="24847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62" y="1737314"/>
            <a:ext cx="2736554" cy="204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8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4"/>
          <p:cNvSpPr txBox="1">
            <a:spLocks/>
          </p:cNvSpPr>
          <p:nvPr/>
        </p:nvSpPr>
        <p:spPr bwMode="auto">
          <a:xfrm>
            <a:off x="1" y="0"/>
            <a:ext cx="1208227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uk-UA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План роботи  та стратегія розвитку гуртка  на </a:t>
            </a:r>
            <a:r>
              <a:rPr lang="uk-UA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2023-2024 </a:t>
            </a:r>
            <a:r>
              <a:rPr lang="uk-UA" b="1" dirty="0" err="1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н.р</a:t>
            </a:r>
            <a:r>
              <a:rPr lang="uk-UA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uk-UA" b="1" dirty="0">
              <a:ln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Счетверенная стрелка 4"/>
          <p:cNvSpPr/>
          <p:nvPr/>
        </p:nvSpPr>
        <p:spPr>
          <a:xfrm>
            <a:off x="4663592" y="3429000"/>
            <a:ext cx="2688299" cy="1872208"/>
          </a:xfrm>
          <a:prstGeom prst="quad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15680" y="2178529"/>
            <a:ext cx="5559624" cy="914400"/>
          </a:xfrm>
          <a:prstGeom prst="roundRect">
            <a:avLst/>
          </a:prstGeom>
          <a:solidFill>
            <a:srgbClr val="DEF2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4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1 Всеукраїнській науково-практичній конференції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" y="3429000"/>
            <a:ext cx="4175787" cy="1455540"/>
          </a:xfrm>
          <a:prstGeom prst="roundRect">
            <a:avLst/>
          </a:prstGeom>
          <a:solidFill>
            <a:srgbClr val="DEF2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поглиблення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знань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дисипліни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вивчається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536161" y="3429000"/>
            <a:ext cx="4175787" cy="1455540"/>
          </a:xfrm>
          <a:prstGeom prst="roundRect">
            <a:avLst/>
          </a:prstGeom>
          <a:solidFill>
            <a:srgbClr val="DEF2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оволодіти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методами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інформаційного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пошуку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набути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навичок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комп'ютерної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обробки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даних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47597" y="1316736"/>
            <a:ext cx="7176457" cy="1968248"/>
          </a:xfrm>
          <a:prstGeom prst="roundRect">
            <a:avLst/>
          </a:prstGeom>
          <a:solidFill>
            <a:srgbClr val="DEF2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підготовка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доповідей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повідомлень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тез для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науково-практичних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заходах, 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участь у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наукових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науково-практичних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конференціях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семінарах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у конкурсах на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кращу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наукову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роботу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447597" y="5388864"/>
            <a:ext cx="7176457" cy="1280496"/>
          </a:xfrm>
          <a:prstGeom prst="roundRect">
            <a:avLst/>
          </a:prstGeom>
          <a:solidFill>
            <a:srgbClr val="DEF2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участь у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всеукраїнських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міжнародних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студентських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олімпіадах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заходах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наукового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характеру; робота з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поширення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економічних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знань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397238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285714"/>
            <a:ext cx="4722125" cy="1944664"/>
          </a:xfrm>
        </p:spPr>
        <p:txBody>
          <a:bodyPr/>
          <a:lstStyle/>
          <a:p>
            <a:r>
              <a:rPr lang="uk-UA" b="1" dirty="0" smtClean="0">
                <a:latin typeface="Calibri" panose="020F0502020204030204" pitchFamily="34" charset="0"/>
              </a:rPr>
              <a:t>Дякую за увагу!</a:t>
            </a:r>
            <a:endParaRPr lang="ru-RU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26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powerpoint-template-24">
  <a:themeElements>
    <a:clrScheme name="Другая 1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0E0F83"/>
        </a:lt2>
        <a:accent1>
          <a:srgbClr val="4049D2"/>
        </a:accent1>
        <a:accent2>
          <a:srgbClr val="494FD9"/>
        </a:accent2>
        <a:accent3>
          <a:srgbClr val="FFFFFF"/>
        </a:accent3>
        <a:accent4>
          <a:srgbClr val="404040"/>
        </a:accent4>
        <a:accent5>
          <a:srgbClr val="AFB1E5"/>
        </a:accent5>
        <a:accent6>
          <a:srgbClr val="4147C4"/>
        </a:accent6>
        <a:hlink>
          <a:srgbClr val="757DD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4B8ACD"/>
        </a:lt2>
        <a:accent1>
          <a:srgbClr val="5C98C2"/>
        </a:accent1>
        <a:accent2>
          <a:srgbClr val="93BAD6"/>
        </a:accent2>
        <a:accent3>
          <a:srgbClr val="FFFFFF"/>
        </a:accent3>
        <a:accent4>
          <a:srgbClr val="404040"/>
        </a:accent4>
        <a:accent5>
          <a:srgbClr val="B5CADD"/>
        </a:accent5>
        <a:accent6>
          <a:srgbClr val="85A8C2"/>
        </a:accent6>
        <a:hlink>
          <a:srgbClr val="AECDE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114682"/>
        </a:lt2>
        <a:accent1>
          <a:srgbClr val="295B99"/>
        </a:accent1>
        <a:accent2>
          <a:srgbClr val="406DA6"/>
        </a:accent2>
        <a:accent3>
          <a:srgbClr val="FFFFFF"/>
        </a:accent3>
        <a:accent4>
          <a:srgbClr val="404040"/>
        </a:accent4>
        <a:accent5>
          <a:srgbClr val="ACB5CA"/>
        </a:accent5>
        <a:accent6>
          <a:srgbClr val="396296"/>
        </a:accent6>
        <a:hlink>
          <a:srgbClr val="5F84B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1984CC"/>
        </a:lt2>
        <a:accent1>
          <a:srgbClr val="0960AF"/>
        </a:accent1>
        <a:accent2>
          <a:srgbClr val="05438C"/>
        </a:accent2>
        <a:accent3>
          <a:srgbClr val="FFFFFF"/>
        </a:accent3>
        <a:accent4>
          <a:srgbClr val="404040"/>
        </a:accent4>
        <a:accent5>
          <a:srgbClr val="AAB6D4"/>
        </a:accent5>
        <a:accent6>
          <a:srgbClr val="043C7E"/>
        </a:accent6>
        <a:hlink>
          <a:srgbClr val="0230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116DE4"/>
        </a:lt2>
        <a:accent1>
          <a:srgbClr val="235CAF"/>
        </a:accent1>
        <a:accent2>
          <a:srgbClr val="54A1EE"/>
        </a:accent2>
        <a:accent3>
          <a:srgbClr val="FFFFFF"/>
        </a:accent3>
        <a:accent4>
          <a:srgbClr val="404040"/>
        </a:accent4>
        <a:accent5>
          <a:srgbClr val="ACB5D4"/>
        </a:accent5>
        <a:accent6>
          <a:srgbClr val="4B91D8"/>
        </a:accent6>
        <a:hlink>
          <a:srgbClr val="1391E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4188D7"/>
        </a:lt2>
        <a:accent1>
          <a:srgbClr val="4C9CD2"/>
        </a:accent1>
        <a:accent2>
          <a:srgbClr val="84BEE6"/>
        </a:accent2>
        <a:accent3>
          <a:srgbClr val="FFFFFF"/>
        </a:accent3>
        <a:accent4>
          <a:srgbClr val="404040"/>
        </a:accent4>
        <a:accent5>
          <a:srgbClr val="B2CBE5"/>
        </a:accent5>
        <a:accent6>
          <a:srgbClr val="77ACD0"/>
        </a:accent6>
        <a:hlink>
          <a:srgbClr val="AECDE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0190F1"/>
        </a:lt2>
        <a:accent1>
          <a:srgbClr val="1FA4FF"/>
        </a:accent1>
        <a:accent2>
          <a:srgbClr val="21C5FF"/>
        </a:accent2>
        <a:accent3>
          <a:srgbClr val="FFFFFF"/>
        </a:accent3>
        <a:accent4>
          <a:srgbClr val="404040"/>
        </a:accent4>
        <a:accent5>
          <a:srgbClr val="ABCFFF"/>
        </a:accent5>
        <a:accent6>
          <a:srgbClr val="1DB2E7"/>
        </a:accent6>
        <a:hlink>
          <a:srgbClr val="21DA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05BE2"/>
        </a:lt2>
        <a:accent1>
          <a:srgbClr val="1F84FF"/>
        </a:accent1>
        <a:accent2>
          <a:srgbClr val="21AAFF"/>
        </a:accent2>
        <a:accent3>
          <a:srgbClr val="FFFFFF"/>
        </a:accent3>
        <a:accent4>
          <a:srgbClr val="404040"/>
        </a:accent4>
        <a:accent5>
          <a:srgbClr val="ABC2FF"/>
        </a:accent5>
        <a:accent6>
          <a:srgbClr val="1D9AE7"/>
        </a:accent6>
        <a:hlink>
          <a:srgbClr val="21CA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4A6E8"/>
        </a:lt2>
        <a:accent1>
          <a:srgbClr val="0C84F2"/>
        </a:accent1>
        <a:accent2>
          <a:srgbClr val="086BE2"/>
        </a:accent2>
        <a:accent3>
          <a:srgbClr val="FFFFFF"/>
        </a:accent3>
        <a:accent4>
          <a:srgbClr val="404040"/>
        </a:accent4>
        <a:accent5>
          <a:srgbClr val="AAC2F7"/>
        </a:accent5>
        <a:accent6>
          <a:srgbClr val="0660CD"/>
        </a:accent6>
        <a:hlink>
          <a:srgbClr val="0454B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4BDE8"/>
        </a:lt2>
        <a:accent1>
          <a:srgbClr val="0AA6F4"/>
        </a:accent1>
        <a:accent2>
          <a:srgbClr val="098FE1"/>
        </a:accent2>
        <a:accent3>
          <a:srgbClr val="FFFFFF"/>
        </a:accent3>
        <a:accent4>
          <a:srgbClr val="404040"/>
        </a:accent4>
        <a:accent5>
          <a:srgbClr val="AAD0F8"/>
        </a:accent5>
        <a:accent6>
          <a:srgbClr val="0781CC"/>
        </a:accent6>
        <a:hlink>
          <a:srgbClr val="0471B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ED1313"/>
        </a:lt2>
        <a:accent1>
          <a:srgbClr val="0AA6F4"/>
        </a:accent1>
        <a:accent2>
          <a:srgbClr val="098FE1"/>
        </a:accent2>
        <a:accent3>
          <a:srgbClr val="FFFFFF"/>
        </a:accent3>
        <a:accent4>
          <a:srgbClr val="404040"/>
        </a:accent4>
        <a:accent5>
          <a:srgbClr val="AAD0F8"/>
        </a:accent5>
        <a:accent6>
          <a:srgbClr val="0781CC"/>
        </a:accent6>
        <a:hlink>
          <a:srgbClr val="0471B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1534</TotalTime>
  <Words>523</Words>
  <Application>Microsoft Office PowerPoint</Application>
  <PresentationFormat>Широкоэкранный</PresentationFormat>
  <Paragraphs>52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Calibri</vt:lpstr>
      <vt:lpstr>Cambria Math</vt:lpstr>
      <vt:lpstr>Impact</vt:lpstr>
      <vt:lpstr>Microsoft Sans Serif</vt:lpstr>
      <vt:lpstr>Times New Roman</vt:lpstr>
      <vt:lpstr>powerpoint-template-24</vt:lpstr>
      <vt:lpstr>NewsPrint</vt:lpstr>
      <vt:lpstr>Звіт про роботу наукового гуртка «Соціальний пульс»</vt:lpstr>
      <vt:lpstr>День науки</vt:lpstr>
      <vt:lpstr>Науковий гурток «Соціальний пульс» існує вже понад 25 років</vt:lpstr>
      <vt:lpstr>Презентация PowerPoint</vt:lpstr>
      <vt:lpstr>На засіданнях гуртка обговорювались наступні питання:</vt:lpstr>
      <vt:lpstr>Загалом за звітній період члени  гуртка прийняли участь</vt:lpstr>
      <vt:lpstr>Загалом за звітній період члени  гуртка прийняли участь</vt:lpstr>
      <vt:lpstr>Презентация PowerPoint</vt:lpstr>
      <vt:lpstr>Дякую за увагу!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 Alenka</dc:creator>
  <cp:lastModifiedBy>admin</cp:lastModifiedBy>
  <cp:revision>77</cp:revision>
  <cp:lastPrinted>2019-04-16T14:56:56Z</cp:lastPrinted>
  <dcterms:created xsi:type="dcterms:W3CDTF">2016-05-16T18:57:51Z</dcterms:created>
  <dcterms:modified xsi:type="dcterms:W3CDTF">2023-04-27T17:10:58Z</dcterms:modified>
</cp:coreProperties>
</file>