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94" r:id="rId11"/>
    <p:sldId id="298" r:id="rId12"/>
    <p:sldId id="299" r:id="rId13"/>
    <p:sldId id="297" r:id="rId14"/>
    <p:sldId id="290" r:id="rId15"/>
    <p:sldId id="288" r:id="rId16"/>
    <p:sldId id="291" r:id="rId17"/>
    <p:sldId id="302" r:id="rId18"/>
    <p:sldId id="301" r:id="rId19"/>
    <p:sldId id="279" r:id="rId20"/>
    <p:sldId id="292" r:id="rId21"/>
    <p:sldId id="295" r:id="rId22"/>
    <p:sldId id="296" r:id="rId23"/>
    <p:sldId id="303" r:id="rId24"/>
    <p:sldId id="285" r:id="rId25"/>
    <p:sldId id="286" r:id="rId26"/>
    <p:sldId id="287" r:id="rId27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3" d="100"/>
          <a:sy n="53" d="100"/>
        </p:scale>
        <p:origin x="1339" y="43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5346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238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548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‹№›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90423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07751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39765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68773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24975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60069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5/17/2020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85749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rgbClr val="404040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5/17/2020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3844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1368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765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6031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0243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2016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0122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8367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6104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5/17/2020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192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3124200" y="3886200"/>
            <a:ext cx="5724144" cy="24018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6836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2400" y="685800"/>
            <a:ext cx="5257800" cy="59561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61" b="91156" l="4889" r="98889">
                        <a14:backgroundMark x1="52000" y1="88209" x2="52000" y2="882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00600" y="457200"/>
            <a:ext cx="3810000" cy="3733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331" y="260332"/>
            <a:ext cx="7773338" cy="1596177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Члени </a:t>
            </a:r>
            <a:r>
              <a:rPr lang="ru-RU" dirty="0" err="1" smtClean="0"/>
              <a:t>гуртка</a:t>
            </a:r>
            <a:r>
              <a:rPr lang="ru-RU" dirty="0" smtClean="0"/>
              <a:t> та </a:t>
            </a:r>
            <a:r>
              <a:rPr lang="ru-RU" dirty="0" err="1" smtClean="0"/>
              <a:t>колектив</a:t>
            </a:r>
            <a:r>
              <a:rPr lang="ru-RU" dirty="0" smtClean="0"/>
              <a:t> </a:t>
            </a:r>
            <a:r>
              <a:rPr lang="ru-RU" dirty="0" err="1" smtClean="0"/>
              <a:t>кафедри</a:t>
            </a:r>
            <a:r>
              <a:rPr lang="ru-RU" dirty="0" smtClean="0"/>
              <a:t> </a:t>
            </a:r>
            <a:r>
              <a:rPr lang="ru-RU" dirty="0" err="1" smtClean="0"/>
              <a:t>знайомилися</a:t>
            </a:r>
            <a:r>
              <a:rPr lang="ru-RU" dirty="0" smtClean="0"/>
              <a:t> з </a:t>
            </a:r>
            <a:r>
              <a:rPr lang="ru-RU" dirty="0" err="1" smtClean="0"/>
              <a:t>майбутніми</a:t>
            </a:r>
            <a:r>
              <a:rPr lang="ru-RU" dirty="0" smtClean="0"/>
              <a:t> студентами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828800"/>
            <a:ext cx="4826000" cy="36195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6730" y="3352800"/>
            <a:ext cx="4496269" cy="337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708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0000"/>
                </a:solidFill>
                <a:latin typeface="RobotoRegular"/>
              </a:rPr>
              <a:t>13 листопада 2019 року </a:t>
            </a:r>
            <a:r>
              <a:rPr lang="ru-RU" b="1" dirty="0" err="1">
                <a:solidFill>
                  <a:srgbClr val="000000"/>
                </a:solidFill>
                <a:latin typeface="RobotoRegular"/>
              </a:rPr>
              <a:t>магістри</a:t>
            </a:r>
            <a:r>
              <a:rPr lang="ru-RU" b="1" dirty="0">
                <a:solidFill>
                  <a:srgbClr val="000000"/>
                </a:solidFill>
                <a:latin typeface="RobotoRegular"/>
              </a:rPr>
              <a:t> 2-го року </a:t>
            </a:r>
            <a:r>
              <a:rPr lang="ru-RU" b="1" dirty="0" err="1">
                <a:solidFill>
                  <a:srgbClr val="000000"/>
                </a:solidFill>
                <a:latin typeface="RobotoRegular"/>
              </a:rPr>
              <a:t>навчання</a:t>
            </a:r>
            <a:r>
              <a:rPr lang="ru-RU" b="1" dirty="0">
                <a:solidFill>
                  <a:srgbClr val="000000"/>
                </a:solidFill>
                <a:latin typeface="RobotoRegular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RobotoRegular"/>
              </a:rPr>
              <a:t>спеціальності</a:t>
            </a:r>
            <a:r>
              <a:rPr lang="ru-RU" b="1" dirty="0">
                <a:solidFill>
                  <a:srgbClr val="000000"/>
                </a:solidFill>
                <a:latin typeface="RobotoRegular"/>
              </a:rPr>
              <a:t> «</a:t>
            </a:r>
            <a:r>
              <a:rPr lang="ru-RU" b="1" dirty="0" err="1">
                <a:solidFill>
                  <a:srgbClr val="000000"/>
                </a:solidFill>
                <a:latin typeface="RobotoRegular"/>
              </a:rPr>
              <a:t>Економіка</a:t>
            </a:r>
            <a:r>
              <a:rPr lang="ru-RU" b="1" dirty="0">
                <a:solidFill>
                  <a:srgbClr val="000000"/>
                </a:solidFill>
                <a:latin typeface="RobotoRegular"/>
              </a:rPr>
              <a:t>»</a:t>
            </a:r>
            <a:r>
              <a:rPr lang="ru-RU" dirty="0">
                <a:solidFill>
                  <a:srgbClr val="000000"/>
                </a:solidFill>
                <a:latin typeface="RobotoRegular"/>
              </a:rPr>
              <a:t> </a:t>
            </a:r>
            <a:r>
              <a:rPr lang="ru-RU" dirty="0" err="1" smtClean="0">
                <a:solidFill>
                  <a:srgbClr val="000000"/>
                </a:solidFill>
                <a:latin typeface="RobotoRegular"/>
              </a:rPr>
              <a:t>звітували</a:t>
            </a:r>
            <a:r>
              <a:rPr lang="ru-RU" dirty="0" smtClean="0">
                <a:solidFill>
                  <a:srgbClr val="000000"/>
                </a:solidFill>
                <a:latin typeface="RobotoRegular"/>
              </a:rPr>
              <a:t> </a:t>
            </a:r>
            <a:r>
              <a:rPr lang="ru-RU" dirty="0">
                <a:solidFill>
                  <a:srgbClr val="000000"/>
                </a:solidFill>
                <a:latin typeface="RobotoRegular"/>
              </a:rPr>
              <a:t>про </a:t>
            </a:r>
            <a:r>
              <a:rPr lang="ru-RU" dirty="0" err="1">
                <a:solidFill>
                  <a:srgbClr val="000000"/>
                </a:solidFill>
                <a:latin typeface="RobotoRegular"/>
              </a:rPr>
              <a:t>хід</a:t>
            </a:r>
            <a:r>
              <a:rPr lang="ru-RU" dirty="0">
                <a:solidFill>
                  <a:srgbClr val="000000"/>
                </a:solidFill>
                <a:latin typeface="RobotoRegular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RobotoRegular"/>
              </a:rPr>
              <a:t>виконання</a:t>
            </a:r>
            <a:r>
              <a:rPr lang="ru-RU" dirty="0">
                <a:solidFill>
                  <a:srgbClr val="000000"/>
                </a:solidFill>
                <a:latin typeface="RobotoRegular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RobotoRegular"/>
              </a:rPr>
              <a:t>магістерських</a:t>
            </a:r>
            <a:r>
              <a:rPr lang="ru-RU" dirty="0">
                <a:solidFill>
                  <a:srgbClr val="000000"/>
                </a:solidFill>
                <a:latin typeface="RobotoRegular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RobotoRegular"/>
              </a:rPr>
              <a:t>досліджень</a:t>
            </a:r>
            <a:r>
              <a:rPr lang="ru-RU" dirty="0">
                <a:solidFill>
                  <a:srgbClr val="000000"/>
                </a:solidFill>
                <a:latin typeface="RobotoRegular"/>
              </a:rPr>
              <a:t> у рамках </a:t>
            </a:r>
            <a:r>
              <a:rPr lang="ru-RU" dirty="0" err="1">
                <a:solidFill>
                  <a:srgbClr val="000000"/>
                </a:solidFill>
                <a:latin typeface="RobotoRegular"/>
              </a:rPr>
              <a:t>постерної</a:t>
            </a:r>
            <a:r>
              <a:rPr lang="ru-RU" dirty="0">
                <a:solidFill>
                  <a:srgbClr val="000000"/>
                </a:solidFill>
                <a:latin typeface="RobotoRegular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RobotoRegular"/>
              </a:rPr>
              <a:t>презентації</a:t>
            </a:r>
            <a:r>
              <a:rPr lang="ru-RU" dirty="0">
                <a:solidFill>
                  <a:srgbClr val="000000"/>
                </a:solidFill>
                <a:latin typeface="RobotoRegular"/>
              </a:rPr>
              <a:t> </a:t>
            </a:r>
            <a:r>
              <a:rPr lang="ru-RU" dirty="0" err="1" smtClean="0">
                <a:solidFill>
                  <a:srgbClr val="000000"/>
                </a:solidFill>
                <a:latin typeface="RobotoRegular"/>
              </a:rPr>
              <a:t>своїх</a:t>
            </a:r>
            <a:r>
              <a:rPr lang="ru-RU" dirty="0">
                <a:solidFill>
                  <a:srgbClr val="000000"/>
                </a:solidFill>
                <a:latin typeface="RobotoRegular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RobotoRegular"/>
              </a:rPr>
              <a:t>ДОСЛІДЖЕНЬ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399" y="2214694"/>
            <a:ext cx="4260673" cy="319550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2971800"/>
            <a:ext cx="502920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5959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7216" y="0"/>
            <a:ext cx="5077691" cy="6770255"/>
          </a:xfrm>
          <a:prstGeom prst="rect">
            <a:avLst/>
          </a:prstGeom>
        </p:spPr>
      </p:pic>
      <p:pic>
        <p:nvPicPr>
          <p:cNvPr id="3074" name="Picture 2" descr="https://nubip.edu.ua/sites/default/files/u294/10844ab1-e6ec-4370-a85a-7f056a41d991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0" t="-81" r="23000" b="81"/>
          <a:stretch/>
        </p:blipFill>
        <p:spPr bwMode="auto">
          <a:xfrm>
            <a:off x="4114799" y="-27709"/>
            <a:ext cx="5126419" cy="6759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18420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95745" y="200122"/>
            <a:ext cx="8153400" cy="9541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dirty="0"/>
              <a:t>21 </a:t>
            </a:r>
            <a:r>
              <a:rPr lang="ru-RU" sz="2800" dirty="0" err="1"/>
              <a:t>жовтня</a:t>
            </a:r>
            <a:r>
              <a:rPr lang="ru-RU" sz="2800" dirty="0"/>
              <a:t> 2019 року </a:t>
            </a:r>
            <a:r>
              <a:rPr lang="ru-RU" sz="2800" dirty="0" err="1"/>
              <a:t>студенти</a:t>
            </a:r>
            <a:r>
              <a:rPr lang="ru-RU" sz="2800" dirty="0"/>
              <a:t> 3 </a:t>
            </a:r>
            <a:r>
              <a:rPr lang="ru-RU" sz="2800" dirty="0" smtClean="0"/>
              <a:t>курсу, </a:t>
            </a:r>
            <a:r>
              <a:rPr lang="ru-RU" sz="2800" dirty="0" err="1" smtClean="0"/>
              <a:t>учасники</a:t>
            </a:r>
            <a:r>
              <a:rPr lang="ru-RU" sz="2800" dirty="0" smtClean="0"/>
              <a:t> </a:t>
            </a:r>
            <a:r>
              <a:rPr lang="ru-RU" sz="2800" dirty="0" err="1" smtClean="0"/>
              <a:t>гуртка</a:t>
            </a:r>
            <a:r>
              <a:rPr lang="ru-RU" sz="2800" dirty="0" smtClean="0"/>
              <a:t> </a:t>
            </a:r>
            <a:r>
              <a:rPr lang="ru-RU" sz="2800" dirty="0" err="1" smtClean="0"/>
              <a:t>відвідали</a:t>
            </a:r>
            <a:r>
              <a:rPr lang="ru-RU" sz="2800" dirty="0" smtClean="0"/>
              <a:t> </a:t>
            </a:r>
            <a:r>
              <a:rPr lang="ru-RU" sz="2800" dirty="0" err="1"/>
              <a:t>Ботанічний</a:t>
            </a:r>
            <a:r>
              <a:rPr lang="ru-RU" sz="2800" dirty="0"/>
              <a:t> сад </a:t>
            </a:r>
            <a:r>
              <a:rPr lang="ru-RU" sz="2800" dirty="0" err="1"/>
              <a:t>НУБіП</a:t>
            </a:r>
            <a:r>
              <a:rPr lang="ru-RU" sz="2800" dirty="0"/>
              <a:t> </a:t>
            </a:r>
            <a:r>
              <a:rPr lang="ru-RU" sz="2800" dirty="0" err="1"/>
              <a:t>України</a:t>
            </a:r>
            <a:r>
              <a:rPr lang="ru-RU" sz="2800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891" y="1411307"/>
            <a:ext cx="3708400" cy="2781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3810000"/>
            <a:ext cx="4267200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https://nubip.edu.ua/sites/default/files/u294/img_91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286000"/>
            <a:ext cx="2997200" cy="3996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67694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176087"/>
            <a:ext cx="7239000" cy="1433945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uk-UA" dirty="0" smtClean="0"/>
              <a:t>Екскурсія у верховну раду зі студентами 1ст. 7 </a:t>
            </a:r>
            <a:r>
              <a:rPr lang="uk-UA" dirty="0" smtClean="0"/>
              <a:t>групи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610032"/>
            <a:ext cx="381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8880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457200"/>
            <a:ext cx="8610600" cy="58785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dirty="0" smtClean="0"/>
              <a:t>У Верховні Раді було проведено екскурсію.</a:t>
            </a:r>
          </a:p>
          <a:p>
            <a:pPr algn="ctr"/>
            <a:r>
              <a:rPr lang="uk-UA" sz="3200" dirty="0" smtClean="0"/>
              <a:t>Студенти оглянули </a:t>
            </a:r>
            <a:r>
              <a:rPr lang="ru-RU" sz="3200" dirty="0"/>
              <a:t>ц</a:t>
            </a:r>
            <a:r>
              <a:rPr lang="ru-RU" sz="3200" dirty="0" smtClean="0"/>
              <a:t>ентр </a:t>
            </a:r>
            <a:r>
              <a:rPr lang="ru-RU" sz="3200" dirty="0" err="1"/>
              <a:t>першого</a:t>
            </a:r>
            <a:r>
              <a:rPr lang="ru-RU" sz="3200" dirty="0"/>
              <a:t> поверху</a:t>
            </a:r>
            <a:r>
              <a:rPr lang="ru-RU" sz="3200" dirty="0" smtClean="0"/>
              <a:t>,</a:t>
            </a:r>
          </a:p>
          <a:p>
            <a:pPr algn="ctr"/>
            <a:r>
              <a:rPr lang="ru-RU" sz="3200" dirty="0" smtClean="0"/>
              <a:t> </a:t>
            </a:r>
            <a:r>
              <a:rPr lang="ru-RU" sz="3200" dirty="0" err="1"/>
              <a:t>звісно</a:t>
            </a:r>
            <a:r>
              <a:rPr lang="ru-RU" sz="3200" dirty="0"/>
              <a:t> ж, – </a:t>
            </a:r>
            <a:r>
              <a:rPr lang="ru-RU" sz="3200" dirty="0" smtClean="0"/>
              <a:t>вестибюль </a:t>
            </a:r>
            <a:r>
              <a:rPr lang="ru-RU" sz="3200" dirty="0" err="1" smtClean="0"/>
              <a:t>із</a:t>
            </a:r>
            <a:r>
              <a:rPr lang="ru-RU" sz="3200" dirty="0" smtClean="0"/>
              <a:t> </a:t>
            </a:r>
            <a:r>
              <a:rPr lang="ru-RU" sz="3200" dirty="0" err="1"/>
              <a:t>совковими</a:t>
            </a:r>
            <a:r>
              <a:rPr lang="ru-RU" sz="3200" dirty="0"/>
              <a:t> </a:t>
            </a:r>
            <a:r>
              <a:rPr lang="ru-RU" sz="3200" dirty="0" smtClean="0"/>
              <a:t>великими</a:t>
            </a:r>
          </a:p>
          <a:p>
            <a:pPr algn="ctr"/>
            <a:r>
              <a:rPr lang="ru-RU" sz="3200" dirty="0" smtClean="0"/>
              <a:t> </a:t>
            </a:r>
            <a:r>
              <a:rPr lang="ru-RU" sz="3200" dirty="0"/>
              <a:t>колонами і </a:t>
            </a:r>
            <a:r>
              <a:rPr lang="ru-RU" sz="3200" dirty="0" err="1"/>
              <a:t>мармуровими</a:t>
            </a:r>
            <a:r>
              <a:rPr lang="ru-RU" sz="3200" dirty="0"/>
              <a:t> сходами</a:t>
            </a:r>
            <a:r>
              <a:rPr lang="ru-RU" sz="3200" dirty="0" smtClean="0"/>
              <a:t>.</a:t>
            </a:r>
          </a:p>
          <a:p>
            <a:pPr algn="ctr"/>
            <a:r>
              <a:rPr lang="ru-RU" sz="3200" dirty="0" err="1" smtClean="0"/>
              <a:t>Другий</a:t>
            </a:r>
            <a:r>
              <a:rPr lang="ru-RU" sz="3200" dirty="0" smtClean="0"/>
              <a:t> </a:t>
            </a:r>
            <a:r>
              <a:rPr lang="ru-RU" sz="3200" dirty="0"/>
              <a:t>поверх: </a:t>
            </a:r>
            <a:r>
              <a:rPr lang="ru-RU" sz="3200" dirty="0" err="1"/>
              <a:t>кулуари</a:t>
            </a:r>
            <a:r>
              <a:rPr lang="ru-RU" sz="3200" dirty="0"/>
              <a:t> </a:t>
            </a:r>
          </a:p>
          <a:p>
            <a:pPr algn="ctr"/>
            <a:r>
              <a:rPr lang="ru-RU" sz="3200" dirty="0"/>
              <a:t>На другому </a:t>
            </a:r>
            <a:r>
              <a:rPr lang="ru-RU" sz="3200" dirty="0" err="1"/>
              <a:t>поверсі</a:t>
            </a:r>
            <a:r>
              <a:rPr lang="ru-RU" sz="3200" dirty="0"/>
              <a:t> </a:t>
            </a:r>
            <a:r>
              <a:rPr lang="ru-RU" sz="3200" dirty="0" err="1"/>
              <a:t>розташовані</a:t>
            </a:r>
            <a:r>
              <a:rPr lang="ru-RU" sz="3200" dirty="0"/>
              <a:t> </a:t>
            </a:r>
            <a:r>
              <a:rPr lang="ru-RU" sz="3200" dirty="0" err="1"/>
              <a:t>кулуари</a:t>
            </a:r>
            <a:r>
              <a:rPr lang="ru-RU" sz="3200" dirty="0"/>
              <a:t> та </a:t>
            </a:r>
            <a:endParaRPr lang="ru-RU" sz="3200" dirty="0" smtClean="0"/>
          </a:p>
          <a:p>
            <a:pPr algn="ctr"/>
            <a:r>
              <a:rPr lang="ru-RU" sz="3200" dirty="0" err="1" smtClean="0"/>
              <a:t>сесійна</a:t>
            </a:r>
            <a:r>
              <a:rPr lang="ru-RU" sz="3200" dirty="0" smtClean="0"/>
              <a:t> </a:t>
            </a:r>
            <a:r>
              <a:rPr lang="ru-RU" sz="3200" dirty="0"/>
              <a:t>зала – великий </a:t>
            </a:r>
            <a:r>
              <a:rPr lang="ru-RU" sz="3200" dirty="0" smtClean="0"/>
              <a:t>зал </a:t>
            </a:r>
            <a:r>
              <a:rPr lang="ru-RU" sz="3200" dirty="0" err="1" smtClean="0"/>
              <a:t>під</a:t>
            </a:r>
            <a:r>
              <a:rPr lang="ru-RU" sz="3200" dirty="0" smtClean="0"/>
              <a:t> </a:t>
            </a:r>
            <a:r>
              <a:rPr lang="ru-RU" sz="3200" dirty="0"/>
              <a:t>куполом, </a:t>
            </a:r>
            <a:r>
              <a:rPr lang="ru-RU" sz="3200" dirty="0" smtClean="0"/>
              <a:t>де</a:t>
            </a:r>
          </a:p>
          <a:p>
            <a:pPr algn="ctr"/>
            <a:r>
              <a:rPr lang="ru-RU" sz="3200" dirty="0" smtClean="0"/>
              <a:t> </a:t>
            </a:r>
            <a:r>
              <a:rPr lang="ru-RU" sz="3200" dirty="0" err="1"/>
              <a:t>працюють</a:t>
            </a:r>
            <a:r>
              <a:rPr lang="ru-RU" sz="3200" dirty="0"/>
              <a:t> </a:t>
            </a:r>
            <a:r>
              <a:rPr lang="ru-RU" sz="3200" dirty="0" err="1"/>
              <a:t>депутати</a:t>
            </a:r>
            <a:r>
              <a:rPr lang="ru-RU" sz="3200" dirty="0"/>
              <a:t>. </a:t>
            </a:r>
            <a:endParaRPr lang="ru-RU" sz="3200" dirty="0" smtClean="0"/>
          </a:p>
          <a:p>
            <a:pPr algn="ctr"/>
            <a:r>
              <a:rPr lang="uk-UA" sz="3200" dirty="0" smtClean="0"/>
              <a:t>Детально дізналися про роботу депутатів і задали </a:t>
            </a:r>
          </a:p>
          <a:p>
            <a:pPr algn="ctr"/>
            <a:r>
              <a:rPr lang="uk-UA" sz="3200" dirty="0" smtClean="0"/>
              <a:t>запитання екскурсоводу.</a:t>
            </a:r>
            <a:endParaRPr lang="ru-RU" sz="3200" dirty="0"/>
          </a:p>
          <a:p>
            <a:pPr algn="ctr"/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8445712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228600"/>
            <a:ext cx="6705600" cy="15696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dirty="0" smtClean="0"/>
              <a:t>Також наші студенти </a:t>
            </a:r>
            <a:r>
              <a:rPr lang="uk-UA" sz="3200" dirty="0"/>
              <a:t>відвідали Маріїнський парк</a:t>
            </a:r>
            <a:endParaRPr lang="uk-UA" sz="3200" dirty="0">
              <a:solidFill>
                <a:srgbClr val="000000"/>
              </a:solidFill>
              <a:latin typeface="Linux Libertine"/>
            </a:endParaRPr>
          </a:p>
          <a:p>
            <a:pPr algn="ctr"/>
            <a:r>
              <a:rPr lang="uk-UA" sz="3200" dirty="0" smtClean="0"/>
              <a:t> </a:t>
            </a: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b="23267"/>
          <a:stretch/>
        </p:blipFill>
        <p:spPr>
          <a:xfrm>
            <a:off x="1337619" y="1295400"/>
            <a:ext cx="6163962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9502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81000"/>
            <a:ext cx="7239468" cy="676882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/>
              <a:t>В </a:t>
            </a:r>
            <a:r>
              <a:rPr lang="ru-RU" dirty="0" err="1"/>
              <a:t>університеті</a:t>
            </a:r>
            <a:r>
              <a:rPr lang="ru-RU" dirty="0"/>
              <a:t> </a:t>
            </a:r>
            <a:r>
              <a:rPr lang="ru-RU" dirty="0" err="1"/>
              <a:t>вдруге</a:t>
            </a:r>
            <a:r>
              <a:rPr lang="ru-RU" dirty="0"/>
              <a:t> </a:t>
            </a:r>
            <a:r>
              <a:rPr lang="ru-RU" dirty="0" err="1"/>
              <a:t>пройшов</a:t>
            </a:r>
            <a:r>
              <a:rPr lang="ru-RU" dirty="0"/>
              <a:t> </a:t>
            </a:r>
            <a:r>
              <a:rPr lang="ru-RU" dirty="0" err="1"/>
              <a:t>Осінній</a:t>
            </a:r>
            <a:r>
              <a:rPr lang="ru-RU" dirty="0"/>
              <a:t> </a:t>
            </a:r>
            <a:r>
              <a:rPr lang="ru-RU" dirty="0" smtClean="0"/>
              <a:t>бал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170523"/>
            <a:ext cx="5105400" cy="38290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3934317"/>
            <a:ext cx="4910667" cy="27622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410200" y="1218827"/>
            <a:ext cx="3616421" cy="255454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dirty="0" err="1"/>
              <a:t>Економічний</a:t>
            </a:r>
            <a:r>
              <a:rPr lang="ru-RU" sz="2000" dirty="0"/>
              <a:t> факультет на </a:t>
            </a:r>
            <a:r>
              <a:rPr lang="ru-RU" sz="2000" dirty="0" err="1"/>
              <a:t>Осінньому</a:t>
            </a:r>
            <a:r>
              <a:rPr lang="ru-RU" sz="2000" dirty="0"/>
              <a:t> балу представляли студент 2 курсу </a:t>
            </a:r>
            <a:r>
              <a:rPr lang="ru-RU" sz="2000" dirty="0" err="1"/>
              <a:t>спеціальності</a:t>
            </a:r>
            <a:r>
              <a:rPr lang="ru-RU" sz="2000" dirty="0"/>
              <a:t> «</a:t>
            </a:r>
            <a:r>
              <a:rPr lang="ru-RU" sz="2000" dirty="0" err="1"/>
              <a:t>Економіка</a:t>
            </a:r>
            <a:r>
              <a:rPr lang="ru-RU" sz="2000" dirty="0"/>
              <a:t>» </a:t>
            </a:r>
            <a:r>
              <a:rPr lang="ru-RU" sz="2000" dirty="0" err="1"/>
              <a:t>Махновець</a:t>
            </a:r>
            <a:r>
              <a:rPr lang="ru-RU" sz="2000" dirty="0"/>
              <a:t> </a:t>
            </a:r>
            <a:r>
              <a:rPr lang="ru-RU" sz="2000" dirty="0" err="1"/>
              <a:t>Євгеній</a:t>
            </a:r>
            <a:r>
              <a:rPr lang="ru-RU" sz="2000" dirty="0"/>
              <a:t> та доцент </a:t>
            </a:r>
            <a:r>
              <a:rPr lang="ru-RU" sz="2000" dirty="0" err="1"/>
              <a:t>кафедри</a:t>
            </a:r>
            <a:r>
              <a:rPr lang="ru-RU" sz="2000" dirty="0"/>
              <a:t> </a:t>
            </a:r>
            <a:r>
              <a:rPr lang="ru-RU" sz="2000" dirty="0" err="1"/>
              <a:t>економіки</a:t>
            </a:r>
            <a:r>
              <a:rPr lang="ru-RU" sz="2000" dirty="0"/>
              <a:t> </a:t>
            </a:r>
            <a:r>
              <a:rPr lang="ru-RU" sz="2000" dirty="0" err="1"/>
              <a:t>підприємства</a:t>
            </a:r>
            <a:r>
              <a:rPr lang="ru-RU" sz="2000" dirty="0"/>
              <a:t> </a:t>
            </a:r>
            <a:r>
              <a:rPr lang="ru-RU" sz="2000" dirty="0" err="1"/>
              <a:t>ім</a:t>
            </a:r>
            <a:r>
              <a:rPr lang="ru-RU" sz="2000" dirty="0"/>
              <a:t>. проф. І.Н. </a:t>
            </a:r>
            <a:r>
              <a:rPr lang="ru-RU" sz="2000" dirty="0" err="1"/>
              <a:t>Романенка</a:t>
            </a:r>
            <a:r>
              <a:rPr lang="ru-RU" sz="2000" dirty="0"/>
              <a:t> </a:t>
            </a:r>
            <a:r>
              <a:rPr lang="ru-RU" sz="2000" dirty="0" err="1"/>
              <a:t>Мірзоєва</a:t>
            </a:r>
            <a:r>
              <a:rPr lang="ru-RU" sz="2000" dirty="0"/>
              <a:t> </a:t>
            </a:r>
            <a:r>
              <a:rPr lang="ru-RU" sz="2000" dirty="0" err="1"/>
              <a:t>Тетяна</a:t>
            </a:r>
            <a:r>
              <a:rPr lang="ru-RU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278100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332" y="0"/>
            <a:ext cx="7773338" cy="1596177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uk-UA" dirty="0" smtClean="0"/>
              <a:t>Учасники гуртка активно взяли участь </a:t>
            </a:r>
            <a:r>
              <a:rPr lang="uk-UA" dirty="0"/>
              <a:t>у написанні </a:t>
            </a:r>
            <a:br>
              <a:rPr lang="uk-UA" dirty="0"/>
            </a:br>
            <a:r>
              <a:rPr lang="uk-UA" dirty="0" smtClean="0"/>
              <a:t>Предметної олімпіади </a:t>
            </a:r>
            <a:r>
              <a:rPr lang="uk-UA" dirty="0"/>
              <a:t>з дисципліни «Економіка підприємства»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276600"/>
            <a:ext cx="4500412" cy="33753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371600"/>
            <a:ext cx="5407621" cy="405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6140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67432" y="1981200"/>
            <a:ext cx="3503369" cy="259750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lang="uk-UA" sz="2400" spc="-5" dirty="0" err="1" smtClean="0">
                <a:solidFill>
                  <a:srgbClr val="404040"/>
                </a:solidFill>
                <a:latin typeface="Trebuchet MS"/>
                <a:cs typeface="Trebuchet MS"/>
              </a:rPr>
              <a:t>Галіцька</a:t>
            </a:r>
            <a:r>
              <a:rPr sz="2400" spc="-5" dirty="0" smtClean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400" spc="-10" dirty="0">
                <a:solidFill>
                  <a:srgbClr val="404040"/>
                </a:solidFill>
                <a:latin typeface="Trebuchet MS"/>
                <a:cs typeface="Trebuchet MS"/>
              </a:rPr>
              <a:t>Анастасія студентка </a:t>
            </a:r>
            <a:r>
              <a:rPr sz="2400" spc="-5" dirty="0">
                <a:solidFill>
                  <a:srgbClr val="404040"/>
                </a:solidFill>
                <a:latin typeface="Trebuchet MS"/>
                <a:cs typeface="Trebuchet MS"/>
              </a:rPr>
              <a:t>4  </a:t>
            </a:r>
            <a:r>
              <a:rPr sz="2400" spc="-10" dirty="0">
                <a:solidFill>
                  <a:srgbClr val="404040"/>
                </a:solidFill>
                <a:latin typeface="Trebuchet MS"/>
                <a:cs typeface="Trebuchet MS"/>
              </a:rPr>
              <a:t>курсу економічного </a:t>
            </a:r>
            <a:r>
              <a:rPr sz="2400" spc="-10" dirty="0" err="1">
                <a:solidFill>
                  <a:srgbClr val="404040"/>
                </a:solidFill>
                <a:latin typeface="Trebuchet MS"/>
                <a:cs typeface="Trebuchet MS"/>
              </a:rPr>
              <a:t>факультету</a:t>
            </a:r>
            <a:r>
              <a:rPr sz="2400" spc="-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lang="uk-UA" sz="2400" spc="-5" dirty="0" smtClean="0">
                <a:solidFill>
                  <a:srgbClr val="404040"/>
                </a:solidFill>
                <a:latin typeface="Trebuchet MS"/>
                <a:cs typeface="Trebuchet MS"/>
              </a:rPr>
              <a:t>зайняла</a:t>
            </a:r>
          </a:p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lang="uk-UA" sz="2400" spc="-5" dirty="0" smtClean="0">
                <a:solidFill>
                  <a:srgbClr val="404040"/>
                </a:solidFill>
                <a:latin typeface="Trebuchet MS"/>
                <a:cs typeface="Trebuchet MS"/>
              </a:rPr>
              <a:t> 3 місце з олімпіади «Економіка </a:t>
            </a:r>
            <a:r>
              <a:rPr lang="uk-UA" sz="2400" spc="-5" dirty="0" err="1" smtClean="0">
                <a:solidFill>
                  <a:srgbClr val="404040"/>
                </a:solidFill>
                <a:latin typeface="Trebuchet MS"/>
                <a:cs typeface="Trebuchet MS"/>
              </a:rPr>
              <a:t>падприємства</a:t>
            </a:r>
            <a:r>
              <a:rPr lang="uk-UA" sz="2400" spc="-5" dirty="0" smtClean="0">
                <a:solidFill>
                  <a:srgbClr val="404040"/>
                </a:solidFill>
                <a:latin typeface="Trebuchet MS"/>
                <a:cs typeface="Trebuchet MS"/>
              </a:rPr>
              <a:t>»</a:t>
            </a:r>
            <a:endParaRPr sz="2400" dirty="0">
              <a:latin typeface="Trebuchet MS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035552" y="800100"/>
            <a:ext cx="888491" cy="5791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19117" y="230494"/>
            <a:ext cx="4035386" cy="5557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4557" y="875840"/>
            <a:ext cx="4309778" cy="574637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2"/>
          <p:cNvSpPr/>
          <p:nvPr/>
        </p:nvSpPr>
        <p:spPr>
          <a:xfrm>
            <a:off x="8061959" y="3229355"/>
            <a:ext cx="845820" cy="5181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587457" y="1965340"/>
            <a:ext cx="4940808" cy="4963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128318" y="2595867"/>
            <a:ext cx="3396741" cy="48526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705600" y="2571120"/>
            <a:ext cx="2004822" cy="4963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 flipH="1" flipV="1">
            <a:off x="8710421" y="2838855"/>
            <a:ext cx="180541" cy="13294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842256" y="3229355"/>
            <a:ext cx="3726688" cy="38811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5334000" y="4712459"/>
            <a:ext cx="3228901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r">
              <a:lnSpc>
                <a:spcPct val="100000"/>
              </a:lnSpc>
              <a:spcBef>
                <a:spcPts val="100"/>
              </a:spcBef>
            </a:pPr>
            <a:r>
              <a:rPr sz="2400" b="1" spc="-15" dirty="0">
                <a:solidFill>
                  <a:srgbClr val="404040"/>
                </a:solidFill>
                <a:latin typeface="Times New Roman"/>
                <a:cs typeface="Times New Roman"/>
              </a:rPr>
              <a:t>Керівник</a:t>
            </a:r>
            <a:r>
              <a:rPr sz="2400" b="1" spc="-60" dirty="0">
                <a:solidFill>
                  <a:srgbClr val="404040"/>
                </a:solidFill>
                <a:latin typeface="Times New Roman"/>
                <a:cs typeface="Times New Roman"/>
              </a:rPr>
              <a:t> </a:t>
            </a:r>
            <a:r>
              <a:rPr sz="2400" b="1" spc="-15" dirty="0">
                <a:solidFill>
                  <a:srgbClr val="404040"/>
                </a:solidFill>
                <a:latin typeface="Times New Roman"/>
                <a:cs typeface="Times New Roman"/>
              </a:rPr>
              <a:t>гуртка:  </a:t>
            </a:r>
            <a:r>
              <a:rPr sz="2400" b="1" spc="-5" dirty="0">
                <a:solidFill>
                  <a:srgbClr val="404040"/>
                </a:solidFill>
                <a:latin typeface="Times New Roman"/>
                <a:cs typeface="Times New Roman"/>
              </a:rPr>
              <a:t>к.е.н.,</a:t>
            </a:r>
            <a:r>
              <a:rPr sz="2400" b="1" spc="-5" dirty="0" err="1">
                <a:solidFill>
                  <a:srgbClr val="404040"/>
                </a:solidFill>
                <a:latin typeface="Times New Roman"/>
                <a:cs typeface="Times New Roman"/>
              </a:rPr>
              <a:t>доцент</a:t>
            </a:r>
            <a:r>
              <a:rPr sz="2400" b="1" spc="-5" dirty="0">
                <a:solidFill>
                  <a:srgbClr val="404040"/>
                </a:solidFill>
                <a:latin typeface="Times New Roman"/>
                <a:cs typeface="Times New Roman"/>
              </a:rPr>
              <a:t>  </a:t>
            </a:r>
            <a:r>
              <a:rPr sz="2400" b="1" spc="-10" dirty="0" err="1" smtClean="0">
                <a:solidFill>
                  <a:srgbClr val="404040"/>
                </a:solidFill>
                <a:latin typeface="Times New Roman"/>
                <a:cs typeface="Times New Roman"/>
              </a:rPr>
              <a:t>Степасюк</a:t>
            </a:r>
            <a:r>
              <a:rPr lang="uk-UA" sz="2400" dirty="0">
                <a:latin typeface="Times New Roman"/>
                <a:cs typeface="Times New Roman"/>
              </a:rPr>
              <a:t> </a:t>
            </a:r>
            <a:r>
              <a:rPr sz="2400" b="1" spc="-25" dirty="0" err="1" smtClean="0">
                <a:solidFill>
                  <a:srgbClr val="404040"/>
                </a:solidFill>
                <a:latin typeface="Times New Roman"/>
                <a:cs typeface="Times New Roman"/>
              </a:rPr>
              <a:t>Людмила</a:t>
            </a:r>
            <a:endParaRPr sz="2400" dirty="0">
              <a:latin typeface="Times New Roman"/>
              <a:cs typeface="Times New Roman"/>
            </a:endParaRPr>
          </a:p>
          <a:p>
            <a:pPr marL="12700" algn="r">
              <a:lnSpc>
                <a:spcPct val="100000"/>
              </a:lnSpc>
            </a:pPr>
            <a:r>
              <a:rPr sz="2400" b="1" spc="-5" dirty="0">
                <a:solidFill>
                  <a:srgbClr val="404040"/>
                </a:solidFill>
                <a:latin typeface="Times New Roman"/>
                <a:cs typeface="Times New Roman"/>
              </a:rPr>
              <a:t>Михайлівна</a:t>
            </a:r>
            <a:endParaRPr sz="2400" dirty="0">
              <a:latin typeface="Times New Roman"/>
              <a:cs typeface="Times New Roman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72796">
                        <a14:foregroundMark x1="25532" y1="94876" x2="25532" y2="94876"/>
                        <a14:foregroundMark x1="26140" y1="53882" x2="26140" y2="53882"/>
                        <a14:foregroundMark x1="56839" y1="49845" x2="56839" y2="49845"/>
                        <a14:foregroundMark x1="56839" y1="49845" x2="56839" y2="498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41753" y="34636"/>
            <a:ext cx="6715653" cy="657276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5575" y="194936"/>
            <a:ext cx="5421313" cy="193899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dirty="0" smtClean="0"/>
              <a:t>Борисенко Наталія</a:t>
            </a:r>
          </a:p>
          <a:p>
            <a:pPr algn="ctr"/>
            <a:r>
              <a:rPr lang="uk-UA" sz="2400" dirty="0" smtClean="0"/>
              <a:t> </a:t>
            </a:r>
            <a:r>
              <a:rPr lang="ru-RU" sz="2400" dirty="0" err="1"/>
              <a:t>економічного</a:t>
            </a:r>
            <a:r>
              <a:rPr lang="ru-RU" sz="2400" dirty="0"/>
              <a:t> </a:t>
            </a:r>
            <a:r>
              <a:rPr lang="ru-RU" sz="2400" dirty="0" smtClean="0"/>
              <a:t>факультету </a:t>
            </a:r>
            <a:r>
              <a:rPr lang="ru-RU" sz="2400" dirty="0" err="1" smtClean="0"/>
              <a:t>зайняла</a:t>
            </a:r>
            <a:r>
              <a:rPr lang="ru-RU" sz="2400" dirty="0" smtClean="0"/>
              <a:t> 1 </a:t>
            </a:r>
            <a:r>
              <a:rPr lang="ru-RU" sz="2400" dirty="0" err="1" smtClean="0"/>
              <a:t>місце</a:t>
            </a:r>
            <a:r>
              <a:rPr lang="ru-RU" sz="2400" dirty="0" smtClean="0"/>
              <a:t> </a:t>
            </a:r>
          </a:p>
          <a:p>
            <a:pPr algn="ctr"/>
            <a:r>
              <a:rPr lang="ru-RU" sz="2400" dirty="0" smtClean="0"/>
              <a:t> з </a:t>
            </a:r>
            <a:r>
              <a:rPr lang="ru-RU" sz="2400" dirty="0" err="1" smtClean="0"/>
              <a:t>олімпіади</a:t>
            </a:r>
            <a:r>
              <a:rPr lang="ru-RU" sz="2400" dirty="0"/>
              <a:t> </a:t>
            </a:r>
            <a:r>
              <a:rPr lang="ru-RU" sz="2400" dirty="0" smtClean="0"/>
              <a:t>«</a:t>
            </a:r>
            <a:r>
              <a:rPr lang="ru-RU" sz="2400" dirty="0" err="1"/>
              <a:t>Е</a:t>
            </a:r>
            <a:r>
              <a:rPr lang="ru-RU" sz="2400" dirty="0" err="1" smtClean="0"/>
              <a:t>кономіка</a:t>
            </a:r>
            <a:r>
              <a:rPr lang="ru-RU" sz="2400" dirty="0" smtClean="0"/>
              <a:t> </a:t>
            </a:r>
            <a:r>
              <a:rPr lang="ru-RU" sz="2400" dirty="0" err="1"/>
              <a:t>падприємства</a:t>
            </a:r>
            <a:r>
              <a:rPr lang="ru-RU" sz="2400" dirty="0"/>
              <a:t>»</a:t>
            </a:r>
          </a:p>
          <a:p>
            <a:pPr algn="ctr"/>
            <a:r>
              <a:rPr lang="uk-UA" sz="2400" dirty="0" smtClean="0"/>
              <a:t>  </a:t>
            </a:r>
            <a:endParaRPr lang="ru-RU" sz="2400" dirty="0"/>
          </a:p>
        </p:txBody>
      </p:sp>
      <p:sp>
        <p:nvSpPr>
          <p:cNvPr id="3" name="AutoShape 2" descr="blob:https://xn--80affa3aj0al.xn--80asehdb/ec98778b-56af-4af9-97fc-c7233571801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75" y="2590800"/>
            <a:ext cx="5431871" cy="40739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8000" t="13000" r="7333" b="13000"/>
          <a:stretch/>
        </p:blipFill>
        <p:spPr>
          <a:xfrm>
            <a:off x="5548313" y="1371600"/>
            <a:ext cx="3508375" cy="463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6247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7773338" cy="1596177"/>
          </a:xfrm>
        </p:spPr>
        <p:txBody>
          <a:bodyPr/>
          <a:lstStyle/>
          <a:p>
            <a:r>
              <a:rPr lang="ru-RU" dirty="0" err="1"/>
              <a:t>Відбулася</a:t>
            </a:r>
            <a:r>
              <a:rPr lang="ru-RU" dirty="0"/>
              <a:t> 73-тя </a:t>
            </a:r>
            <a:r>
              <a:rPr lang="ru-RU" dirty="0" err="1"/>
              <a:t>науково</a:t>
            </a:r>
            <a:r>
              <a:rPr lang="ru-RU" dirty="0"/>
              <a:t>-практична </a:t>
            </a:r>
            <a:r>
              <a:rPr lang="ru-RU" dirty="0" err="1"/>
              <a:t>студентська</a:t>
            </a:r>
            <a:r>
              <a:rPr lang="ru-RU" dirty="0"/>
              <a:t> </a:t>
            </a:r>
            <a:r>
              <a:rPr lang="ru-RU" dirty="0" err="1"/>
              <a:t>конференція</a:t>
            </a:r>
            <a:r>
              <a:rPr lang="ru-RU" dirty="0"/>
              <a:t> «</a:t>
            </a:r>
            <a:r>
              <a:rPr lang="ru-RU" dirty="0" err="1"/>
              <a:t>Розвиток</a:t>
            </a:r>
            <a:r>
              <a:rPr lang="ru-RU" dirty="0"/>
              <a:t> аграрного сектору </a:t>
            </a:r>
            <a:r>
              <a:rPr lang="ru-RU" dirty="0" err="1"/>
              <a:t>економіки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в </a:t>
            </a:r>
            <a:r>
              <a:rPr lang="ru-RU" dirty="0" err="1"/>
              <a:t>умовах</a:t>
            </a:r>
            <a:r>
              <a:rPr lang="ru-RU" dirty="0"/>
              <a:t> </a:t>
            </a:r>
            <a:r>
              <a:rPr lang="ru-RU" dirty="0" err="1"/>
              <a:t>глобалізації</a:t>
            </a:r>
            <a:r>
              <a:rPr lang="ru-RU" dirty="0" smtClean="0"/>
              <a:t>»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33400" y="2362200"/>
            <a:ext cx="3886200" cy="258532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RobotoRegular"/>
              </a:rPr>
              <a:t>За результатами </a:t>
            </a:r>
            <a:r>
              <a:rPr lang="ru-RU" dirty="0" err="1">
                <a:solidFill>
                  <a:srgbClr val="000000"/>
                </a:solidFill>
                <a:latin typeface="RobotoRegular"/>
              </a:rPr>
              <a:t>виступів</a:t>
            </a:r>
            <a:r>
              <a:rPr lang="ru-RU" dirty="0">
                <a:solidFill>
                  <a:srgbClr val="000000"/>
                </a:solidFill>
                <a:latin typeface="RobotoRegular"/>
              </a:rPr>
              <a:t> </a:t>
            </a:r>
            <a:r>
              <a:rPr lang="ru-RU" b="1" dirty="0">
                <a:solidFill>
                  <a:srgbClr val="000000"/>
                </a:solidFill>
                <a:latin typeface="RobotoRegular"/>
              </a:rPr>
              <a:t>диплом ІІ </a:t>
            </a:r>
            <a:r>
              <a:rPr lang="ru-RU" b="1" dirty="0" err="1">
                <a:solidFill>
                  <a:srgbClr val="000000"/>
                </a:solidFill>
                <a:latin typeface="RobotoRegular"/>
              </a:rPr>
              <a:t>ступеня</a:t>
            </a:r>
            <a:r>
              <a:rPr lang="ru-RU" dirty="0">
                <a:solidFill>
                  <a:srgbClr val="000000"/>
                </a:solidFill>
                <a:latin typeface="RobotoRegular"/>
              </a:rPr>
              <a:t> </a:t>
            </a:r>
            <a:r>
              <a:rPr lang="ru-RU" dirty="0" err="1">
                <a:solidFill>
                  <a:srgbClr val="000000"/>
                </a:solidFill>
                <a:latin typeface="RobotoRegular"/>
              </a:rPr>
              <a:t>отримала</a:t>
            </a:r>
            <a:r>
              <a:rPr lang="ru-RU" dirty="0">
                <a:solidFill>
                  <a:srgbClr val="000000"/>
                </a:solidFill>
                <a:latin typeface="RobotoRegular"/>
              </a:rPr>
              <a:t> студентка 3 ст. курсу </a:t>
            </a:r>
            <a:r>
              <a:rPr lang="ru-RU" dirty="0" err="1">
                <a:solidFill>
                  <a:srgbClr val="000000"/>
                </a:solidFill>
                <a:latin typeface="RobotoRegular"/>
              </a:rPr>
              <a:t>спеціальності</a:t>
            </a:r>
            <a:r>
              <a:rPr lang="ru-RU" dirty="0">
                <a:solidFill>
                  <a:srgbClr val="000000"/>
                </a:solidFill>
                <a:latin typeface="RobotoRegular"/>
              </a:rPr>
              <a:t> «</a:t>
            </a:r>
            <a:r>
              <a:rPr lang="ru-RU" dirty="0" err="1">
                <a:solidFill>
                  <a:srgbClr val="000000"/>
                </a:solidFill>
                <a:latin typeface="RobotoRegular"/>
              </a:rPr>
              <a:t>Економіка</a:t>
            </a:r>
            <a:r>
              <a:rPr lang="ru-RU" dirty="0">
                <a:solidFill>
                  <a:srgbClr val="000000"/>
                </a:solidFill>
                <a:latin typeface="RobotoRegular"/>
              </a:rPr>
              <a:t>» </a:t>
            </a:r>
            <a:r>
              <a:rPr lang="ru-RU" b="1" dirty="0">
                <a:solidFill>
                  <a:srgbClr val="000000"/>
                </a:solidFill>
                <a:latin typeface="RobotoRegular"/>
              </a:rPr>
              <a:t>Гайдай </a:t>
            </a:r>
            <a:r>
              <a:rPr lang="ru-RU" b="1" dirty="0" err="1">
                <a:solidFill>
                  <a:srgbClr val="000000"/>
                </a:solidFill>
                <a:latin typeface="RobotoRegular"/>
              </a:rPr>
              <a:t>Діана</a:t>
            </a:r>
            <a:r>
              <a:rPr lang="ru-RU" dirty="0">
                <a:solidFill>
                  <a:srgbClr val="000000"/>
                </a:solidFill>
                <a:latin typeface="RobotoRegular"/>
              </a:rPr>
              <a:t> за </a:t>
            </a:r>
            <a:r>
              <a:rPr lang="ru-RU" dirty="0" err="1">
                <a:solidFill>
                  <a:srgbClr val="000000"/>
                </a:solidFill>
                <a:latin typeface="RobotoRegular"/>
              </a:rPr>
              <a:t>представлену</a:t>
            </a:r>
            <a:r>
              <a:rPr lang="ru-RU" dirty="0">
                <a:solidFill>
                  <a:srgbClr val="000000"/>
                </a:solidFill>
                <a:latin typeface="RobotoRegular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RobotoRegular"/>
              </a:rPr>
              <a:t>доповідь</a:t>
            </a:r>
            <a:r>
              <a:rPr lang="ru-RU" dirty="0">
                <a:solidFill>
                  <a:srgbClr val="000000"/>
                </a:solidFill>
                <a:latin typeface="RobotoRegular"/>
              </a:rPr>
              <a:t> на тему: «</a:t>
            </a:r>
            <a:r>
              <a:rPr lang="ru-RU" dirty="0" err="1">
                <a:solidFill>
                  <a:srgbClr val="000000"/>
                </a:solidFill>
                <a:latin typeface="RobotoRegular"/>
              </a:rPr>
              <a:t>Органічне</a:t>
            </a:r>
            <a:r>
              <a:rPr lang="ru-RU" dirty="0">
                <a:solidFill>
                  <a:srgbClr val="000000"/>
                </a:solidFill>
                <a:latin typeface="RobotoRegular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RobotoRegular"/>
              </a:rPr>
              <a:t>виробництво</a:t>
            </a:r>
            <a:r>
              <a:rPr lang="ru-RU" dirty="0">
                <a:solidFill>
                  <a:srgbClr val="000000"/>
                </a:solidFill>
                <a:latin typeface="RobotoRegular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RobotoRegular"/>
              </a:rPr>
              <a:t>малини</a:t>
            </a:r>
            <a:r>
              <a:rPr lang="ru-RU" dirty="0">
                <a:solidFill>
                  <a:srgbClr val="000000"/>
                </a:solidFill>
                <a:latin typeface="RobotoRegular"/>
              </a:rPr>
              <a:t> та </a:t>
            </a:r>
            <a:r>
              <a:rPr lang="ru-RU" dirty="0" err="1">
                <a:solidFill>
                  <a:srgbClr val="000000"/>
                </a:solidFill>
                <a:latin typeface="RobotoRegular"/>
              </a:rPr>
              <a:t>перспективи</a:t>
            </a:r>
            <a:r>
              <a:rPr lang="ru-RU" dirty="0">
                <a:solidFill>
                  <a:srgbClr val="000000"/>
                </a:solidFill>
                <a:latin typeface="RobotoRegular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RobotoRegular"/>
              </a:rPr>
              <a:t>його</a:t>
            </a:r>
            <a:r>
              <a:rPr lang="ru-RU" dirty="0">
                <a:solidFill>
                  <a:srgbClr val="000000"/>
                </a:solidFill>
                <a:latin typeface="RobotoRegular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RobotoRegular"/>
              </a:rPr>
              <a:t>розвитку</a:t>
            </a:r>
            <a:r>
              <a:rPr lang="ru-RU" dirty="0">
                <a:solidFill>
                  <a:srgbClr val="000000"/>
                </a:solidFill>
                <a:latin typeface="RobotoRegular"/>
              </a:rPr>
              <a:t> в </a:t>
            </a:r>
            <a:r>
              <a:rPr lang="ru-RU" dirty="0" err="1">
                <a:solidFill>
                  <a:srgbClr val="000000"/>
                </a:solidFill>
                <a:latin typeface="RobotoRegular"/>
              </a:rPr>
              <a:t>Україні</a:t>
            </a:r>
            <a:r>
              <a:rPr lang="ru-RU" dirty="0">
                <a:solidFill>
                  <a:srgbClr val="000000"/>
                </a:solidFill>
                <a:latin typeface="RobotoRegular"/>
              </a:rPr>
              <a:t>» (</a:t>
            </a:r>
            <a:r>
              <a:rPr lang="ru-RU" dirty="0" err="1">
                <a:solidFill>
                  <a:srgbClr val="000000"/>
                </a:solidFill>
                <a:latin typeface="RobotoRegular"/>
              </a:rPr>
              <a:t>керівник</a:t>
            </a:r>
            <a:r>
              <a:rPr lang="ru-RU" dirty="0">
                <a:solidFill>
                  <a:srgbClr val="000000"/>
                </a:solidFill>
                <a:latin typeface="RobotoRegular"/>
              </a:rPr>
              <a:t> – </a:t>
            </a:r>
            <a:r>
              <a:rPr lang="ru-RU" dirty="0" err="1">
                <a:solidFill>
                  <a:srgbClr val="000000"/>
                </a:solidFill>
                <a:latin typeface="RobotoRegular"/>
              </a:rPr>
              <a:t>к.е.н</a:t>
            </a:r>
            <a:r>
              <a:rPr lang="ru-RU" dirty="0">
                <a:solidFill>
                  <a:srgbClr val="000000"/>
                </a:solidFill>
                <a:latin typeface="RobotoRegular"/>
              </a:rPr>
              <a:t>., доцент </a:t>
            </a:r>
            <a:r>
              <a:rPr lang="ru-RU" dirty="0" err="1">
                <a:solidFill>
                  <a:srgbClr val="000000"/>
                </a:solidFill>
                <a:latin typeface="RobotoRegular"/>
              </a:rPr>
              <a:t>Степасюк</a:t>
            </a:r>
            <a:r>
              <a:rPr lang="ru-RU" dirty="0">
                <a:solidFill>
                  <a:srgbClr val="000000"/>
                </a:solidFill>
                <a:latin typeface="RobotoRegular"/>
              </a:rPr>
              <a:t> Л.М.)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1748577"/>
            <a:ext cx="3586835" cy="478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4948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904509" y="1676399"/>
            <a:ext cx="3962400" cy="34778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base"/>
            <a:r>
              <a:rPr lang="ru-RU" sz="2000" b="1" dirty="0">
                <a:solidFill>
                  <a:srgbClr val="000000"/>
                </a:solidFill>
                <a:latin typeface="RobotoRegular"/>
              </a:rPr>
              <a:t>диплом ІІІ </a:t>
            </a:r>
            <a:r>
              <a:rPr lang="ru-RU" sz="2000" b="1" dirty="0" err="1">
                <a:solidFill>
                  <a:srgbClr val="000000"/>
                </a:solidFill>
                <a:latin typeface="RobotoRegular"/>
              </a:rPr>
              <a:t>ступеня</a:t>
            </a:r>
            <a:r>
              <a:rPr lang="ru-RU" sz="2000" dirty="0">
                <a:solidFill>
                  <a:srgbClr val="000000"/>
                </a:solidFill>
                <a:latin typeface="RobotoRegular"/>
              </a:rPr>
              <a:t> </a:t>
            </a:r>
            <a:r>
              <a:rPr lang="ru-RU" sz="2000" dirty="0" err="1">
                <a:solidFill>
                  <a:srgbClr val="000000"/>
                </a:solidFill>
                <a:latin typeface="RobotoRegular"/>
              </a:rPr>
              <a:t>отримала</a:t>
            </a:r>
            <a:r>
              <a:rPr lang="ru-RU" sz="2000" dirty="0">
                <a:solidFill>
                  <a:srgbClr val="000000"/>
                </a:solidFill>
                <a:latin typeface="RobotoRegular"/>
              </a:rPr>
              <a:t> студентка 1 ст. курсу </a:t>
            </a:r>
            <a:r>
              <a:rPr lang="ru-RU" sz="2000" dirty="0" err="1">
                <a:solidFill>
                  <a:srgbClr val="000000"/>
                </a:solidFill>
                <a:latin typeface="RobotoRegular"/>
              </a:rPr>
              <a:t>спеціальності</a:t>
            </a:r>
            <a:r>
              <a:rPr lang="ru-RU" sz="2000" dirty="0">
                <a:solidFill>
                  <a:srgbClr val="000000"/>
                </a:solidFill>
                <a:latin typeface="RobotoRegular"/>
              </a:rPr>
              <a:t> «</a:t>
            </a:r>
            <a:r>
              <a:rPr lang="ru-RU" sz="2000" dirty="0" err="1">
                <a:solidFill>
                  <a:srgbClr val="000000"/>
                </a:solidFill>
                <a:latin typeface="RobotoRegular"/>
              </a:rPr>
              <a:t>Економіка</a:t>
            </a:r>
            <a:r>
              <a:rPr lang="ru-RU" sz="2000" dirty="0">
                <a:solidFill>
                  <a:srgbClr val="000000"/>
                </a:solidFill>
                <a:latin typeface="RobotoRegular"/>
              </a:rPr>
              <a:t>» </a:t>
            </a:r>
            <a:r>
              <a:rPr lang="ru-RU" sz="2000" b="1" dirty="0" err="1">
                <a:solidFill>
                  <a:srgbClr val="000000"/>
                </a:solidFill>
                <a:latin typeface="RobotoRegular"/>
              </a:rPr>
              <a:t>Здреник</a:t>
            </a:r>
            <a:r>
              <a:rPr lang="ru-RU" sz="2000" b="1" dirty="0">
                <a:solidFill>
                  <a:srgbClr val="000000"/>
                </a:solidFill>
                <a:latin typeface="RobotoRegular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RobotoRegular"/>
              </a:rPr>
              <a:t>Єлизавета</a:t>
            </a:r>
            <a:r>
              <a:rPr lang="ru-RU" sz="2000" dirty="0">
                <a:solidFill>
                  <a:srgbClr val="000000"/>
                </a:solidFill>
                <a:latin typeface="RobotoRegular"/>
              </a:rPr>
              <a:t> за </a:t>
            </a:r>
            <a:r>
              <a:rPr lang="ru-RU" sz="2000" dirty="0" err="1">
                <a:solidFill>
                  <a:srgbClr val="000000"/>
                </a:solidFill>
                <a:latin typeface="RobotoRegular"/>
              </a:rPr>
              <a:t>доповідь</a:t>
            </a:r>
            <a:r>
              <a:rPr lang="ru-RU" sz="2000" dirty="0">
                <a:solidFill>
                  <a:srgbClr val="000000"/>
                </a:solidFill>
                <a:latin typeface="RobotoRegular"/>
              </a:rPr>
              <a:t> на тему: «Стан та </a:t>
            </a:r>
            <a:r>
              <a:rPr lang="ru-RU" sz="2000" dirty="0" err="1">
                <a:solidFill>
                  <a:srgbClr val="000000"/>
                </a:solidFill>
                <a:latin typeface="RobotoRegular"/>
              </a:rPr>
              <a:t>перспективи</a:t>
            </a:r>
            <a:r>
              <a:rPr lang="ru-RU" sz="2000" dirty="0">
                <a:solidFill>
                  <a:srgbClr val="000000"/>
                </a:solidFill>
                <a:latin typeface="RobotoRegular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RobotoRegular"/>
              </a:rPr>
              <a:t>органічного</a:t>
            </a:r>
            <a:r>
              <a:rPr lang="ru-RU" sz="2000" dirty="0">
                <a:solidFill>
                  <a:srgbClr val="000000"/>
                </a:solidFill>
                <a:latin typeface="RobotoRegular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RobotoRegular"/>
              </a:rPr>
              <a:t>землеробства</a:t>
            </a:r>
            <a:r>
              <a:rPr lang="ru-RU" sz="2000" dirty="0">
                <a:solidFill>
                  <a:srgbClr val="000000"/>
                </a:solidFill>
                <a:latin typeface="RobotoRegular"/>
              </a:rPr>
              <a:t> в </a:t>
            </a:r>
            <a:r>
              <a:rPr lang="ru-RU" sz="2000" dirty="0" err="1">
                <a:solidFill>
                  <a:srgbClr val="000000"/>
                </a:solidFill>
                <a:latin typeface="RobotoRegular"/>
              </a:rPr>
              <a:t>Україні</a:t>
            </a:r>
            <a:r>
              <a:rPr lang="ru-RU" sz="2000" dirty="0">
                <a:solidFill>
                  <a:srgbClr val="000000"/>
                </a:solidFill>
                <a:latin typeface="RobotoRegular"/>
              </a:rPr>
              <a:t>» (</a:t>
            </a:r>
            <a:r>
              <a:rPr lang="ru-RU" sz="2000" dirty="0" err="1">
                <a:solidFill>
                  <a:srgbClr val="000000"/>
                </a:solidFill>
                <a:latin typeface="RobotoRegular"/>
              </a:rPr>
              <a:t>керівник</a:t>
            </a:r>
            <a:r>
              <a:rPr lang="ru-RU" sz="2000" dirty="0">
                <a:solidFill>
                  <a:srgbClr val="000000"/>
                </a:solidFill>
                <a:latin typeface="RobotoRegular"/>
              </a:rPr>
              <a:t> – </a:t>
            </a:r>
            <a:r>
              <a:rPr lang="ru-RU" sz="2000" dirty="0" err="1">
                <a:solidFill>
                  <a:srgbClr val="000000"/>
                </a:solidFill>
                <a:latin typeface="RobotoRegular"/>
              </a:rPr>
              <a:t>к.е.н</a:t>
            </a:r>
            <a:r>
              <a:rPr lang="ru-RU" sz="2000" dirty="0">
                <a:solidFill>
                  <a:srgbClr val="000000"/>
                </a:solidFill>
                <a:latin typeface="RobotoRegular"/>
              </a:rPr>
              <a:t>., доцент </a:t>
            </a:r>
            <a:r>
              <a:rPr lang="ru-RU" sz="2000" dirty="0" err="1">
                <a:solidFill>
                  <a:srgbClr val="000000"/>
                </a:solidFill>
                <a:latin typeface="RobotoRegular"/>
              </a:rPr>
              <a:t>Степасюк</a:t>
            </a:r>
            <a:r>
              <a:rPr lang="ru-RU" sz="2000" dirty="0">
                <a:solidFill>
                  <a:srgbClr val="000000"/>
                </a:solidFill>
                <a:latin typeface="RobotoRegular"/>
              </a:rPr>
              <a:t> Л.М.).</a:t>
            </a:r>
          </a:p>
          <a:p>
            <a:pPr algn="ctr"/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571648"/>
            <a:ext cx="4267200" cy="568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6913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57800" y="1219200"/>
            <a:ext cx="3125138" cy="320040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err="1" smtClean="0"/>
              <a:t>Тези</a:t>
            </a:r>
            <a:r>
              <a:rPr lang="ru-RU" dirty="0" smtClean="0"/>
              <a:t> </a:t>
            </a:r>
            <a:r>
              <a:rPr lang="ru-RU" dirty="0" err="1" smtClean="0"/>
              <a:t>доповідей</a:t>
            </a:r>
            <a:r>
              <a:rPr lang="ru-RU" dirty="0" smtClean="0"/>
              <a:t> </a:t>
            </a:r>
            <a:r>
              <a:rPr lang="ru-RU" dirty="0" err="1" smtClean="0"/>
              <a:t>були</a:t>
            </a:r>
            <a:r>
              <a:rPr lang="ru-RU" dirty="0" smtClean="0"/>
              <a:t> </a:t>
            </a:r>
            <a:r>
              <a:rPr lang="ru-RU" dirty="0" err="1" smtClean="0"/>
              <a:t>опубліковані</a:t>
            </a:r>
            <a:r>
              <a:rPr lang="ru-RU" dirty="0" smtClean="0"/>
              <a:t> В </a:t>
            </a:r>
            <a:r>
              <a:rPr lang="ru-RU" dirty="0" err="1" smtClean="0"/>
              <a:t>НАсТУПНИХ</a:t>
            </a:r>
            <a:r>
              <a:rPr lang="ru-RU" dirty="0" smtClean="0"/>
              <a:t> ЗБІРНИКАХ: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000" t="13000" r="3779" b="14000"/>
          <a:stretch/>
        </p:blipFill>
        <p:spPr>
          <a:xfrm>
            <a:off x="533401" y="990600"/>
            <a:ext cx="4038600" cy="5562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1195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5332" y="855876"/>
            <a:ext cx="7773338" cy="112146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10" dirty="0" err="1" smtClean="0"/>
              <a:t>Участь</a:t>
            </a:r>
            <a:r>
              <a:rPr spc="10" dirty="0" smtClean="0"/>
              <a:t> </a:t>
            </a:r>
            <a:r>
              <a:rPr spc="-10" dirty="0"/>
              <a:t>студентів-гуртківців </a:t>
            </a:r>
            <a:r>
              <a:rPr spc="-5" dirty="0"/>
              <a:t>у</a:t>
            </a:r>
            <a:r>
              <a:rPr spc="80" dirty="0"/>
              <a:t> </a:t>
            </a:r>
            <a:r>
              <a:rPr spc="-10" dirty="0"/>
              <a:t>всеукраїнських</a:t>
            </a:r>
            <a:endParaRPr sz="2850" dirty="0"/>
          </a:p>
        </p:txBody>
      </p:sp>
      <p:sp>
        <p:nvSpPr>
          <p:cNvPr id="3" name="object 3"/>
          <p:cNvSpPr txBox="1">
            <a:spLocks noGrp="1"/>
          </p:cNvSpPr>
          <p:nvPr>
            <p:ph sz="quarter" idx="13"/>
          </p:nvPr>
        </p:nvSpPr>
        <p:spPr>
          <a:xfrm>
            <a:off x="685330" y="2367093"/>
            <a:ext cx="7772870" cy="2850779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584200" indent="-457200">
              <a:lnSpc>
                <a:spcPct val="100000"/>
              </a:lnSpc>
              <a:spcBef>
                <a:spcPts val="229"/>
              </a:spcBef>
              <a:buFont typeface="+mj-lt"/>
              <a:buAutoNum type="arabicPeriod"/>
            </a:pPr>
            <a:r>
              <a:rPr lang="ru-RU" spc="-10" dirty="0" smtClean="0"/>
              <a:t>О</a:t>
            </a:r>
            <a:r>
              <a:rPr spc="-10" dirty="0" err="1" smtClean="0"/>
              <a:t>лімпіадах</a:t>
            </a:r>
            <a:endParaRPr lang="uk-UA" spc="-10" dirty="0" smtClean="0"/>
          </a:p>
          <a:p>
            <a:pPr marL="584200" indent="-457200">
              <a:lnSpc>
                <a:spcPct val="100000"/>
              </a:lnSpc>
              <a:spcBef>
                <a:spcPts val="229"/>
              </a:spcBef>
              <a:buFont typeface="+mj-lt"/>
              <a:buAutoNum type="arabicPeriod"/>
            </a:pPr>
            <a:r>
              <a:rPr spc="-5" dirty="0" err="1" smtClean="0"/>
              <a:t>Зустрічі</a:t>
            </a:r>
            <a:r>
              <a:rPr spc="-5" dirty="0" smtClean="0"/>
              <a:t> </a:t>
            </a:r>
            <a:r>
              <a:rPr spc="-5" dirty="0"/>
              <a:t>з </a:t>
            </a:r>
            <a:r>
              <a:rPr spc="-10" dirty="0"/>
              <a:t>науковцями </a:t>
            </a:r>
            <a:r>
              <a:rPr spc="-5" dirty="0"/>
              <a:t>та </a:t>
            </a:r>
            <a:r>
              <a:rPr spc="-5" dirty="0" err="1"/>
              <a:t>представниками</a:t>
            </a:r>
            <a:r>
              <a:rPr spc="-5" dirty="0"/>
              <a:t>  </a:t>
            </a:r>
            <a:r>
              <a:rPr spc="-10" dirty="0" err="1" smtClean="0"/>
              <a:t>бізнесу</a:t>
            </a:r>
            <a:endParaRPr lang="uk-UA" spc="-10" dirty="0" smtClean="0"/>
          </a:p>
          <a:p>
            <a:pPr marL="584200" indent="-457200">
              <a:lnSpc>
                <a:spcPct val="100000"/>
              </a:lnSpc>
              <a:spcBef>
                <a:spcPts val="229"/>
              </a:spcBef>
              <a:buFont typeface="+mj-lt"/>
              <a:buAutoNum type="arabicPeriod"/>
            </a:pPr>
            <a:r>
              <a:rPr spc="-5" dirty="0" err="1" smtClean="0"/>
              <a:t>Участь</a:t>
            </a:r>
            <a:r>
              <a:rPr spc="-5" dirty="0" smtClean="0"/>
              <a:t> </a:t>
            </a:r>
            <a:r>
              <a:rPr spc="-5" dirty="0"/>
              <a:t>у </a:t>
            </a:r>
            <a:r>
              <a:rPr spc="-10" dirty="0"/>
              <a:t>всеукраїнських </a:t>
            </a:r>
            <a:r>
              <a:rPr spc="-5" dirty="0"/>
              <a:t>та</a:t>
            </a:r>
            <a:r>
              <a:rPr spc="15" dirty="0"/>
              <a:t> </a:t>
            </a:r>
            <a:r>
              <a:rPr spc="-10" dirty="0"/>
              <a:t>міжнародних</a:t>
            </a:r>
          </a:p>
          <a:p>
            <a:pPr marL="584200" indent="-457200">
              <a:lnSpc>
                <a:spcPts val="2575"/>
              </a:lnSpc>
              <a:buFont typeface="+mj-lt"/>
              <a:buAutoNum type="arabicPeriod"/>
            </a:pPr>
            <a:r>
              <a:rPr spc="-10" dirty="0" err="1"/>
              <a:t>студентських</a:t>
            </a:r>
            <a:r>
              <a:rPr spc="10" dirty="0"/>
              <a:t> </a:t>
            </a:r>
            <a:r>
              <a:rPr spc="-10" dirty="0" err="1" smtClean="0"/>
              <a:t>конференціях</a:t>
            </a:r>
            <a:endParaRPr lang="uk-UA" spc="-10" dirty="0" smtClean="0"/>
          </a:p>
          <a:p>
            <a:pPr marL="584200" indent="-457200">
              <a:lnSpc>
                <a:spcPts val="2575"/>
              </a:lnSpc>
              <a:buFont typeface="+mj-lt"/>
              <a:buAutoNum type="arabicPeriod"/>
            </a:pPr>
            <a:r>
              <a:rPr spc="-5" dirty="0" err="1" smtClean="0"/>
              <a:t>Організація</a:t>
            </a:r>
            <a:r>
              <a:rPr spc="-5" dirty="0"/>
              <a:t>	</a:t>
            </a:r>
            <a:r>
              <a:rPr spc="-10" dirty="0"/>
              <a:t>наукових </a:t>
            </a:r>
            <a:r>
              <a:rPr spc="-5" dirty="0" err="1"/>
              <a:t>диспутів</a:t>
            </a:r>
            <a:r>
              <a:rPr spc="10" dirty="0"/>
              <a:t> </a:t>
            </a:r>
            <a:r>
              <a:rPr spc="-5" dirty="0" err="1" smtClean="0"/>
              <a:t>семінарів</a:t>
            </a:r>
            <a:endParaRPr lang="uk-UA" spc="-5" dirty="0" smtClean="0"/>
          </a:p>
          <a:p>
            <a:pPr marL="584200" indent="-457200">
              <a:lnSpc>
                <a:spcPts val="2575"/>
              </a:lnSpc>
              <a:buFont typeface="+mj-lt"/>
              <a:buAutoNum type="arabicPeriod"/>
            </a:pPr>
            <a:r>
              <a:rPr spc="-10" dirty="0" err="1" smtClean="0"/>
              <a:t>Організація</a:t>
            </a:r>
            <a:r>
              <a:rPr spc="-10" dirty="0" smtClean="0"/>
              <a:t> </a:t>
            </a:r>
            <a:r>
              <a:rPr spc="-10" dirty="0" err="1"/>
              <a:t>круглого</a:t>
            </a:r>
            <a:r>
              <a:rPr spc="30" dirty="0"/>
              <a:t> </a:t>
            </a:r>
            <a:r>
              <a:rPr spc="-10" dirty="0" err="1" smtClean="0"/>
              <a:t>столу</a:t>
            </a:r>
            <a:endParaRPr lang="uk-UA" spc="-10" dirty="0" smtClean="0"/>
          </a:p>
          <a:p>
            <a:pPr marL="584200" indent="-457200">
              <a:lnSpc>
                <a:spcPts val="2575"/>
              </a:lnSpc>
              <a:buFont typeface="+mj-lt"/>
              <a:buAutoNum type="arabicPeriod"/>
            </a:pPr>
            <a:r>
              <a:rPr spc="-5" dirty="0" err="1" smtClean="0"/>
              <a:t>Підготовка</a:t>
            </a:r>
            <a:r>
              <a:rPr spc="-5" dirty="0" smtClean="0"/>
              <a:t> </a:t>
            </a:r>
            <a:r>
              <a:rPr spc="-10" dirty="0"/>
              <a:t>студентів </a:t>
            </a:r>
            <a:r>
              <a:rPr spc="-5" dirty="0"/>
              <a:t>до </a:t>
            </a:r>
            <a:r>
              <a:rPr spc="-10" dirty="0"/>
              <a:t>написання наукової  роботи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4303776" y="6153910"/>
            <a:ext cx="888491" cy="5791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303776" y="6854951"/>
            <a:ext cx="888491" cy="30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219200" y="1219200"/>
            <a:ext cx="6783070" cy="42322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0" tIns="12065" rIns="0" bIns="0" rtlCol="0">
            <a:spAutoFit/>
          </a:bodyPr>
          <a:lstStyle/>
          <a:p>
            <a:pPr marL="132715" marR="122555" algn="ctr">
              <a:lnSpc>
                <a:spcPct val="100000"/>
              </a:lnSpc>
              <a:spcBef>
                <a:spcPts val="95"/>
              </a:spcBef>
            </a:pPr>
            <a:r>
              <a:rPr sz="4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ebuchet MS"/>
                <a:cs typeface="Trebuchet MS"/>
              </a:rPr>
              <a:t>Якщо дивитись на речі  поверхнево – вони</a:t>
            </a:r>
          </a:p>
          <a:p>
            <a:pPr marL="12065" marR="5080" indent="1905" algn="ctr">
              <a:lnSpc>
                <a:spcPct val="100000"/>
              </a:lnSpc>
              <a:spcBef>
                <a:spcPts val="5"/>
              </a:spcBef>
            </a:pPr>
            <a:r>
              <a:rPr sz="4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ebuchet MS"/>
                <a:cs typeface="Trebuchet MS"/>
              </a:rPr>
              <a:t>здаються надзвичайно  складними, коли ж  досягнути істини – вона  надзвичайно проста…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179564" y="2557272"/>
            <a:ext cx="888492" cy="5791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179564" y="3258311"/>
            <a:ext cx="888492" cy="5791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468882" y="565149"/>
            <a:ext cx="6080760" cy="14274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505459">
              <a:lnSpc>
                <a:spcPct val="100000"/>
              </a:lnSpc>
              <a:spcBef>
                <a:spcPts val="95"/>
              </a:spcBef>
              <a:tabLst>
                <a:tab pos="3110865" algn="l"/>
              </a:tabLst>
            </a:pPr>
            <a:r>
              <a:rPr sz="4600" b="1" spc="-10" dirty="0">
                <a:solidFill>
                  <a:srgbClr val="FFFF00"/>
                </a:solidFill>
                <a:latin typeface="Trebuchet MS"/>
                <a:cs typeface="Trebuchet MS"/>
              </a:rPr>
              <a:t>ПРИЄДНУЙТЕСЬ </a:t>
            </a:r>
            <a:r>
              <a:rPr sz="4600" b="1" spc="-5" dirty="0">
                <a:solidFill>
                  <a:srgbClr val="FFFF00"/>
                </a:solidFill>
                <a:latin typeface="Trebuchet MS"/>
                <a:cs typeface="Trebuchet MS"/>
              </a:rPr>
              <a:t>ДО  СПІВПРАЦІ	З НАМИ</a:t>
            </a:r>
            <a:r>
              <a:rPr sz="4600" b="1" spc="-95" dirty="0">
                <a:solidFill>
                  <a:srgbClr val="FFFF00"/>
                </a:solidFill>
                <a:latin typeface="Trebuchet MS"/>
                <a:cs typeface="Trebuchet MS"/>
              </a:rPr>
              <a:t> </a:t>
            </a:r>
            <a:r>
              <a:rPr sz="4600" b="1" spc="-5" dirty="0">
                <a:solidFill>
                  <a:srgbClr val="FFFF00"/>
                </a:solidFill>
                <a:latin typeface="Trebuchet MS"/>
                <a:cs typeface="Trebuchet MS"/>
              </a:rPr>
              <a:t>!!!</a:t>
            </a:r>
            <a:endParaRPr sz="4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804404" y="1719072"/>
            <a:ext cx="794003" cy="5181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33400" y="1725999"/>
            <a:ext cx="6937603" cy="34592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0" tIns="12065" rIns="0" bIns="0" rtlCol="0">
            <a:spAutoFit/>
          </a:bodyPr>
          <a:lstStyle/>
          <a:p>
            <a:pPr marL="12700" marR="1120140" algn="ctr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solidFill>
                  <a:srgbClr val="404040"/>
                </a:solidFill>
                <a:latin typeface="Trebuchet MS"/>
                <a:cs typeface="Trebuchet MS"/>
              </a:rPr>
              <a:t>Організація студентської </a:t>
            </a:r>
            <a:r>
              <a:rPr sz="2800" spc="-10" dirty="0">
                <a:solidFill>
                  <a:srgbClr val="404040"/>
                </a:solidFill>
                <a:latin typeface="Trebuchet MS"/>
                <a:cs typeface="Trebuchet MS"/>
              </a:rPr>
              <a:t>наукової  роботи </a:t>
            </a:r>
            <a:r>
              <a:rPr sz="2800" spc="-5" dirty="0">
                <a:solidFill>
                  <a:srgbClr val="404040"/>
                </a:solidFill>
                <a:latin typeface="Trebuchet MS"/>
                <a:cs typeface="Trebuchet MS"/>
              </a:rPr>
              <a:t>на </a:t>
            </a:r>
            <a:r>
              <a:rPr sz="2800" spc="-10" dirty="0">
                <a:solidFill>
                  <a:srgbClr val="404040"/>
                </a:solidFill>
                <a:latin typeface="Trebuchet MS"/>
                <a:cs typeface="Trebuchet MS"/>
              </a:rPr>
              <a:t>кафедрі</a:t>
            </a:r>
            <a:r>
              <a:rPr sz="2800" spc="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800" spc="-10" dirty="0">
                <a:solidFill>
                  <a:srgbClr val="404040"/>
                </a:solidFill>
                <a:latin typeface="Trebuchet MS"/>
                <a:cs typeface="Trebuchet MS"/>
              </a:rPr>
              <a:t>економіки</a:t>
            </a:r>
            <a:endParaRPr sz="2800" dirty="0">
              <a:latin typeface="Trebuchet MS"/>
              <a:cs typeface="Trebuchet MS"/>
            </a:endParaRPr>
          </a:p>
          <a:p>
            <a:pPr marL="12700" marR="5080" algn="ctr">
              <a:lnSpc>
                <a:spcPct val="100000"/>
              </a:lnSpc>
            </a:pPr>
            <a:r>
              <a:rPr sz="2800" spc="-5" dirty="0">
                <a:solidFill>
                  <a:srgbClr val="404040"/>
                </a:solidFill>
                <a:latin typeface="Trebuchet MS"/>
                <a:cs typeface="Trebuchet MS"/>
              </a:rPr>
              <a:t>підприємства ім. </a:t>
            </a:r>
            <a:r>
              <a:rPr sz="2800" spc="-10" dirty="0">
                <a:solidFill>
                  <a:srgbClr val="404040"/>
                </a:solidFill>
                <a:latin typeface="Trebuchet MS"/>
                <a:cs typeface="Trebuchet MS"/>
              </a:rPr>
              <a:t>проф. </a:t>
            </a:r>
            <a:r>
              <a:rPr sz="2800" spc="-5" dirty="0">
                <a:solidFill>
                  <a:srgbClr val="404040"/>
                </a:solidFill>
                <a:latin typeface="Trebuchet MS"/>
                <a:cs typeface="Trebuchet MS"/>
              </a:rPr>
              <a:t>І.Н. </a:t>
            </a:r>
            <a:r>
              <a:rPr sz="2800" spc="-10" dirty="0">
                <a:solidFill>
                  <a:srgbClr val="404040"/>
                </a:solidFill>
                <a:latin typeface="Trebuchet MS"/>
                <a:cs typeface="Trebuchet MS"/>
              </a:rPr>
              <a:t>Романенка </a:t>
            </a:r>
            <a:r>
              <a:rPr sz="2800" spc="-5" dirty="0">
                <a:solidFill>
                  <a:srgbClr val="404040"/>
                </a:solidFill>
                <a:latin typeface="Trebuchet MS"/>
                <a:cs typeface="Trebuchet MS"/>
              </a:rPr>
              <a:t>з  </a:t>
            </a:r>
            <a:r>
              <a:rPr sz="2800" spc="-10" dirty="0">
                <a:solidFill>
                  <a:srgbClr val="404040"/>
                </a:solidFill>
                <a:latin typeface="Trebuchet MS"/>
                <a:cs typeface="Trebuchet MS"/>
              </a:rPr>
              <a:t>метою </a:t>
            </a:r>
            <a:r>
              <a:rPr sz="2800" spc="-5" dirty="0">
                <a:solidFill>
                  <a:srgbClr val="404040"/>
                </a:solidFill>
                <a:latin typeface="Trebuchet MS"/>
                <a:cs typeface="Trebuchet MS"/>
              </a:rPr>
              <a:t>формування</a:t>
            </a:r>
            <a:r>
              <a:rPr sz="2800" spc="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800" spc="-10" dirty="0">
                <a:solidFill>
                  <a:srgbClr val="404040"/>
                </a:solidFill>
                <a:latin typeface="Trebuchet MS"/>
                <a:cs typeface="Trebuchet MS"/>
              </a:rPr>
              <a:t>фундаментального</a:t>
            </a:r>
            <a:endParaRPr sz="2800" dirty="0">
              <a:latin typeface="Trebuchet MS"/>
              <a:cs typeface="Trebuchet MS"/>
            </a:endParaRPr>
          </a:p>
          <a:p>
            <a:pPr marL="12700" marR="31115" algn="ctr">
              <a:lnSpc>
                <a:spcPct val="100000"/>
              </a:lnSpc>
            </a:pPr>
            <a:r>
              <a:rPr sz="2800" spc="-10" dirty="0">
                <a:solidFill>
                  <a:srgbClr val="404040"/>
                </a:solidFill>
                <a:latin typeface="Trebuchet MS"/>
                <a:cs typeface="Trebuchet MS"/>
              </a:rPr>
              <a:t>економічного мислення </a:t>
            </a:r>
            <a:r>
              <a:rPr sz="2800" spc="-5" dirty="0">
                <a:solidFill>
                  <a:srgbClr val="404040"/>
                </a:solidFill>
                <a:latin typeface="Trebuchet MS"/>
                <a:cs typeface="Trebuchet MS"/>
              </a:rPr>
              <a:t>у студентів-  учасників гуртка,як </a:t>
            </a:r>
            <a:r>
              <a:rPr sz="2800" spc="-10" dirty="0">
                <a:solidFill>
                  <a:srgbClr val="404040"/>
                </a:solidFill>
                <a:latin typeface="Trebuchet MS"/>
                <a:cs typeface="Trebuchet MS"/>
              </a:rPr>
              <a:t>основи </a:t>
            </a:r>
            <a:r>
              <a:rPr sz="2800" spc="-5" dirty="0">
                <a:solidFill>
                  <a:srgbClr val="404040"/>
                </a:solidFill>
                <a:latin typeface="Trebuchet MS"/>
                <a:cs typeface="Trebuchet MS"/>
              </a:rPr>
              <a:t>подальшої </a:t>
            </a:r>
            <a:r>
              <a:rPr sz="2800" spc="-10" dirty="0">
                <a:solidFill>
                  <a:srgbClr val="404040"/>
                </a:solidFill>
                <a:latin typeface="Trebuchet MS"/>
                <a:cs typeface="Trebuchet MS"/>
              </a:rPr>
              <a:t>їх  </a:t>
            </a:r>
            <a:r>
              <a:rPr sz="2800" spc="-5" dirty="0">
                <a:solidFill>
                  <a:srgbClr val="404040"/>
                </a:solidFill>
                <a:latin typeface="Trebuchet MS"/>
                <a:cs typeface="Trebuchet MS"/>
              </a:rPr>
              <a:t>фахової підготовки та </a:t>
            </a:r>
            <a:r>
              <a:rPr sz="2800" spc="-10" dirty="0">
                <a:solidFill>
                  <a:srgbClr val="404040"/>
                </a:solidFill>
                <a:latin typeface="Trebuchet MS"/>
                <a:cs typeface="Trebuchet MS"/>
              </a:rPr>
              <a:t>майбутньої  трудової</a:t>
            </a:r>
            <a:r>
              <a:rPr sz="280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800" spc="-10" dirty="0">
                <a:solidFill>
                  <a:srgbClr val="404040"/>
                </a:solidFill>
                <a:latin typeface="Trebuchet MS"/>
                <a:cs typeface="Trebuchet MS"/>
              </a:rPr>
              <a:t>діяльності.</a:t>
            </a:r>
            <a:endParaRPr sz="2800" dirty="0">
              <a:latin typeface="Trebuchet MS"/>
              <a:cs typeface="Trebuchet M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0" y="533400"/>
            <a:ext cx="83024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4800" b="1" dirty="0" smtClean="0"/>
              <a:t>Мета створення та діяльність </a:t>
            </a:r>
            <a:endParaRPr lang="ru-RU" sz="4800" b="1" dirty="0"/>
          </a:p>
        </p:txBody>
      </p:sp>
      <p:pic>
        <p:nvPicPr>
          <p:cNvPr id="4098" name="Picture 2" descr="Постер к 3 d человечки картинки для презентаций | Презентация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0000">
                        <a14:foregroundMark x1="39608" y1="7632" x2="39608" y2="7632"/>
                        <a14:foregroundMark x1="43333" y1="6842" x2="43333" y2="6842"/>
                        <a14:foregroundMark x1="45294" y1="5000" x2="45294" y2="5000"/>
                        <a14:foregroundMark x1="41569" y1="5000" x2="41569" y2="5000"/>
                        <a14:foregroundMark x1="49608" y1="5263" x2="49608" y2="5263"/>
                        <a14:foregroundMark x1="51569" y1="6842" x2="51569" y2="6842"/>
                        <a14:backgroundMark x1="43137" y1="7368" x2="43137" y2="7368"/>
                        <a14:backgroundMark x1="49020" y1="6842" x2="49020" y2="6842"/>
                        <a14:backgroundMark x1="37843" y1="8684" x2="37843" y2="8684"/>
                        <a14:backgroundMark x1="39608" y1="6579" x2="39608" y2="6579"/>
                        <a14:backgroundMark x1="50784" y1="8421" x2="50784" y2="8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0064"/>
          <a:stretch/>
        </p:blipFill>
        <p:spPr bwMode="auto">
          <a:xfrm>
            <a:off x="5923204" y="3276600"/>
            <a:ext cx="3429000" cy="3196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6675119" y="1226819"/>
            <a:ext cx="888492" cy="5791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33400" y="1535082"/>
            <a:ext cx="7620000" cy="42222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0" tIns="0" rIns="0" bIns="0" rtlCol="0">
            <a:spAutoFit/>
          </a:bodyPr>
          <a:lstStyle/>
          <a:p>
            <a:pPr marL="469900" indent="-457834">
              <a:lnSpc>
                <a:spcPts val="2445"/>
              </a:lnSpc>
              <a:buClr>
                <a:srgbClr val="C3250C"/>
              </a:buClr>
              <a:buSzPct val="130000"/>
              <a:buAutoNum type="arabicPeriod"/>
              <a:tabLst>
                <a:tab pos="469265" algn="l"/>
                <a:tab pos="470534" algn="l"/>
              </a:tabLst>
            </a:pPr>
            <a:r>
              <a:rPr sz="2400" dirty="0">
                <a:solidFill>
                  <a:srgbClr val="404040"/>
                </a:solidFill>
                <a:latin typeface="Trebuchet MS"/>
                <a:cs typeface="Trebuchet MS"/>
              </a:rPr>
              <a:t>Створення </a:t>
            </a:r>
            <a:r>
              <a:rPr sz="2400" spc="-5" dirty="0">
                <a:solidFill>
                  <a:srgbClr val="404040"/>
                </a:solidFill>
                <a:latin typeface="Trebuchet MS"/>
                <a:cs typeface="Trebuchet MS"/>
              </a:rPr>
              <a:t>із студентів, </a:t>
            </a:r>
            <a:r>
              <a:rPr sz="2400" dirty="0">
                <a:solidFill>
                  <a:srgbClr val="404040"/>
                </a:solidFill>
                <a:latin typeface="Trebuchet MS"/>
                <a:cs typeface="Trebuchet MS"/>
              </a:rPr>
              <a:t>що </a:t>
            </a:r>
            <a:r>
              <a:rPr sz="2400" spc="-5" dirty="0">
                <a:solidFill>
                  <a:srgbClr val="404040"/>
                </a:solidFill>
                <a:latin typeface="Trebuchet MS"/>
                <a:cs typeface="Trebuchet MS"/>
              </a:rPr>
              <a:t>вивчають</a:t>
            </a:r>
            <a:r>
              <a:rPr sz="240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Trebuchet MS"/>
                <a:cs typeface="Trebuchet MS"/>
              </a:rPr>
              <a:t>дисципліни</a:t>
            </a:r>
            <a:endParaRPr sz="2400" dirty="0">
              <a:latin typeface="Trebuchet MS"/>
              <a:cs typeface="Trebuchet MS"/>
            </a:endParaRPr>
          </a:p>
          <a:p>
            <a:pPr marL="469900" marR="34290">
              <a:lnSpc>
                <a:spcPts val="2160"/>
              </a:lnSpc>
              <a:spcBef>
                <a:spcPts val="90"/>
              </a:spcBef>
            </a:pPr>
            <a:r>
              <a:rPr sz="2400" spc="-5" dirty="0">
                <a:solidFill>
                  <a:srgbClr val="404040"/>
                </a:solidFill>
                <a:latin typeface="Trebuchet MS"/>
                <a:cs typeface="Trebuchet MS"/>
              </a:rPr>
              <a:t>кафедри, науково-зацікавленого активу </a:t>
            </a:r>
            <a:r>
              <a:rPr sz="2400" dirty="0">
                <a:solidFill>
                  <a:srgbClr val="404040"/>
                </a:solidFill>
                <a:latin typeface="Trebuchet MS"/>
                <a:cs typeface="Trebuchet MS"/>
              </a:rPr>
              <a:t>в </a:t>
            </a:r>
            <a:r>
              <a:rPr sz="2400" spc="-5" dirty="0">
                <a:solidFill>
                  <a:srgbClr val="404040"/>
                </a:solidFill>
                <a:latin typeface="Trebuchet MS"/>
                <a:cs typeface="Trebuchet MS"/>
              </a:rPr>
              <a:t>межах  гуртка;</a:t>
            </a:r>
            <a:endParaRPr sz="2400" dirty="0">
              <a:latin typeface="Trebuchet MS"/>
              <a:cs typeface="Trebuchet MS"/>
            </a:endParaRPr>
          </a:p>
          <a:p>
            <a:pPr marL="469900" indent="-457834">
              <a:lnSpc>
                <a:spcPts val="2850"/>
              </a:lnSpc>
              <a:buClr>
                <a:srgbClr val="C3250C"/>
              </a:buClr>
              <a:buSzPct val="130000"/>
              <a:buAutoNum type="arabicPeriod" startAt="2"/>
              <a:tabLst>
                <a:tab pos="469265" algn="l"/>
                <a:tab pos="470534" algn="l"/>
              </a:tabLst>
            </a:pPr>
            <a:r>
              <a:rPr sz="2400" spc="-5" dirty="0">
                <a:solidFill>
                  <a:srgbClr val="404040"/>
                </a:solidFill>
                <a:latin typeface="Trebuchet MS"/>
                <a:cs typeface="Trebuchet MS"/>
              </a:rPr>
              <a:t>Дослідження </a:t>
            </a:r>
            <a:r>
              <a:rPr sz="2400" dirty="0">
                <a:solidFill>
                  <a:srgbClr val="404040"/>
                </a:solidFill>
                <a:latin typeface="Trebuchet MS"/>
                <a:cs typeface="Trebuchet MS"/>
              </a:rPr>
              <a:t>та </a:t>
            </a:r>
            <a:r>
              <a:rPr sz="2400" spc="-5" dirty="0" err="1">
                <a:solidFill>
                  <a:srgbClr val="404040"/>
                </a:solidFill>
                <a:latin typeface="Trebuchet MS"/>
                <a:cs typeface="Trebuchet MS"/>
              </a:rPr>
              <a:t>обговорення</a:t>
            </a:r>
            <a:r>
              <a:rPr sz="2400" spc="-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lang="uk-UA" sz="2400" spc="-5" dirty="0" smtClean="0">
                <a:solidFill>
                  <a:srgbClr val="404040"/>
                </a:solidFill>
                <a:latin typeface="Trebuchet MS"/>
                <a:cs typeface="Trebuchet MS"/>
              </a:rPr>
              <a:t>зі </a:t>
            </a:r>
            <a:r>
              <a:rPr sz="2400" spc="-35" dirty="0" smtClean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Trebuchet MS"/>
                <a:cs typeface="Trebuchet MS"/>
              </a:rPr>
              <a:t>студентами</a:t>
            </a:r>
            <a:endParaRPr sz="2400" dirty="0">
              <a:latin typeface="Trebuchet MS"/>
              <a:cs typeface="Trebuchet MS"/>
            </a:endParaRPr>
          </a:p>
          <a:p>
            <a:pPr marL="469900" marR="337820">
              <a:lnSpc>
                <a:spcPts val="2160"/>
              </a:lnSpc>
              <a:spcBef>
                <a:spcPts val="95"/>
              </a:spcBef>
            </a:pPr>
            <a:r>
              <a:rPr sz="2400" dirty="0">
                <a:solidFill>
                  <a:srgbClr val="404040"/>
                </a:solidFill>
                <a:latin typeface="Trebuchet MS"/>
                <a:cs typeface="Trebuchet MS"/>
              </a:rPr>
              <a:t>проблем, </a:t>
            </a:r>
            <a:r>
              <a:rPr sz="2400" spc="-5" dirty="0">
                <a:solidFill>
                  <a:srgbClr val="404040"/>
                </a:solidFill>
                <a:latin typeface="Trebuchet MS"/>
                <a:cs typeface="Trebuchet MS"/>
              </a:rPr>
              <a:t>як фундаментально-наукового, </a:t>
            </a:r>
            <a:r>
              <a:rPr sz="2400" dirty="0">
                <a:solidFill>
                  <a:srgbClr val="404040"/>
                </a:solidFill>
                <a:latin typeface="Trebuchet MS"/>
                <a:cs typeface="Trebuchet MS"/>
              </a:rPr>
              <a:t>так і  </a:t>
            </a:r>
            <a:r>
              <a:rPr sz="2400" spc="-5" dirty="0">
                <a:solidFill>
                  <a:srgbClr val="404040"/>
                </a:solidFill>
                <a:latin typeface="Trebuchet MS"/>
                <a:cs typeface="Trebuchet MS"/>
              </a:rPr>
              <a:t>прикладного</a:t>
            </a:r>
            <a:r>
              <a:rPr sz="2400" spc="-4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404040"/>
                </a:solidFill>
                <a:latin typeface="Trebuchet MS"/>
                <a:cs typeface="Trebuchet MS"/>
              </a:rPr>
              <a:t>характеру;</a:t>
            </a:r>
            <a:endParaRPr sz="2400" dirty="0">
              <a:latin typeface="Trebuchet MS"/>
              <a:cs typeface="Trebuchet MS"/>
            </a:endParaRPr>
          </a:p>
          <a:p>
            <a:pPr marL="469900" indent="-457834">
              <a:lnSpc>
                <a:spcPts val="2850"/>
              </a:lnSpc>
              <a:buClr>
                <a:srgbClr val="C3250C"/>
              </a:buClr>
              <a:buSzPct val="130000"/>
              <a:buAutoNum type="arabicPeriod" startAt="3"/>
              <a:tabLst>
                <a:tab pos="469265" algn="l"/>
                <a:tab pos="470534" algn="l"/>
              </a:tabLst>
            </a:pPr>
            <a:r>
              <a:rPr sz="2400" dirty="0">
                <a:solidFill>
                  <a:srgbClr val="404040"/>
                </a:solidFill>
                <a:latin typeface="Trebuchet MS"/>
                <a:cs typeface="Trebuchet MS"/>
              </a:rPr>
              <a:t>Поглиблене </a:t>
            </a:r>
            <a:r>
              <a:rPr sz="2400" spc="-5" dirty="0">
                <a:solidFill>
                  <a:srgbClr val="404040"/>
                </a:solidFill>
                <a:latin typeface="Trebuchet MS"/>
                <a:cs typeface="Trebuchet MS"/>
              </a:rPr>
              <a:t>вивчення</a:t>
            </a:r>
            <a:r>
              <a:rPr sz="2400" spc="-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Trebuchet MS"/>
                <a:cs typeface="Trebuchet MS"/>
              </a:rPr>
              <a:t>понятійно-категоріального</a:t>
            </a:r>
            <a:endParaRPr sz="2400" dirty="0">
              <a:latin typeface="Trebuchet MS"/>
              <a:cs typeface="Trebuchet MS"/>
            </a:endParaRPr>
          </a:p>
          <a:p>
            <a:pPr marL="469900">
              <a:lnSpc>
                <a:spcPts val="2190"/>
              </a:lnSpc>
            </a:pPr>
            <a:r>
              <a:rPr sz="2400" spc="-5" dirty="0">
                <a:solidFill>
                  <a:srgbClr val="404040"/>
                </a:solidFill>
                <a:latin typeface="Trebuchet MS"/>
                <a:cs typeface="Trebuchet MS"/>
              </a:rPr>
              <a:t>апарату </a:t>
            </a:r>
            <a:r>
              <a:rPr sz="2400" dirty="0">
                <a:solidFill>
                  <a:srgbClr val="404040"/>
                </a:solidFill>
                <a:latin typeface="Trebuchet MS"/>
                <a:cs typeface="Trebuchet MS"/>
              </a:rPr>
              <a:t>у </a:t>
            </a:r>
            <a:r>
              <a:rPr sz="2400" spc="-5" dirty="0">
                <a:solidFill>
                  <a:srgbClr val="404040"/>
                </a:solidFill>
                <a:latin typeface="Trebuchet MS"/>
                <a:cs typeface="Trebuchet MS"/>
              </a:rPr>
              <a:t>галузі базових економічних</a:t>
            </a:r>
            <a:r>
              <a:rPr sz="2400" spc="-3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Trebuchet MS"/>
                <a:cs typeface="Trebuchet MS"/>
              </a:rPr>
              <a:t>дисциплін;</a:t>
            </a:r>
            <a:endParaRPr sz="2400" dirty="0">
              <a:latin typeface="Trebuchet MS"/>
              <a:cs typeface="Trebuchet MS"/>
            </a:endParaRPr>
          </a:p>
          <a:p>
            <a:pPr marL="469900" marR="373380" indent="-457834">
              <a:lnSpc>
                <a:spcPct val="85700"/>
              </a:lnSpc>
              <a:spcBef>
                <a:spcPts val="415"/>
              </a:spcBef>
              <a:buClr>
                <a:srgbClr val="C3250C"/>
              </a:buClr>
              <a:buSzPct val="130000"/>
              <a:buAutoNum type="arabicPeriod" startAt="4"/>
              <a:tabLst>
                <a:tab pos="469265" algn="l"/>
                <a:tab pos="470534" algn="l"/>
                <a:tab pos="4321175" algn="l"/>
              </a:tabLst>
            </a:pPr>
            <a:r>
              <a:rPr sz="2400" dirty="0">
                <a:solidFill>
                  <a:srgbClr val="404040"/>
                </a:solidFill>
                <a:latin typeface="Trebuchet MS"/>
                <a:cs typeface="Trebuchet MS"/>
              </a:rPr>
              <a:t>Формування в</a:t>
            </a:r>
            <a:r>
              <a:rPr sz="2400" spc="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Trebuchet MS"/>
                <a:cs typeface="Trebuchet MS"/>
              </a:rPr>
              <a:t>учасників</a:t>
            </a:r>
            <a:r>
              <a:rPr sz="2400" spc="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Trebuchet MS"/>
                <a:cs typeface="Trebuchet MS"/>
              </a:rPr>
              <a:t>гуртка	знань </a:t>
            </a:r>
            <a:r>
              <a:rPr sz="2400" dirty="0">
                <a:solidFill>
                  <a:srgbClr val="404040"/>
                </a:solidFill>
                <a:latin typeface="Trebuchet MS"/>
                <a:cs typeface="Trebuchet MS"/>
              </a:rPr>
              <a:t>з</a:t>
            </a:r>
            <a:r>
              <a:rPr sz="2400" spc="-8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Trebuchet MS"/>
                <a:cs typeface="Trebuchet MS"/>
              </a:rPr>
              <a:t>основ  підприємницької</a:t>
            </a:r>
            <a:r>
              <a:rPr sz="2400" spc="-3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Trebuchet MS"/>
                <a:cs typeface="Trebuchet MS"/>
              </a:rPr>
              <a:t>діяльності;</a:t>
            </a:r>
            <a:endParaRPr sz="2400" dirty="0">
              <a:latin typeface="Trebuchet MS"/>
              <a:cs typeface="Trebuchet MS"/>
            </a:endParaRPr>
          </a:p>
          <a:p>
            <a:pPr marL="469900" marR="191135" indent="-457834">
              <a:lnSpc>
                <a:spcPct val="87900"/>
              </a:lnSpc>
              <a:spcBef>
                <a:spcPts val="315"/>
              </a:spcBef>
              <a:buClr>
                <a:srgbClr val="C3250C"/>
              </a:buClr>
              <a:buSzPct val="130000"/>
              <a:buAutoNum type="arabicPeriod" startAt="4"/>
              <a:tabLst>
                <a:tab pos="469265" algn="l"/>
                <a:tab pos="470534" algn="l"/>
              </a:tabLst>
            </a:pPr>
            <a:r>
              <a:rPr sz="2400" spc="-5" dirty="0">
                <a:solidFill>
                  <a:srgbClr val="404040"/>
                </a:solidFill>
                <a:latin typeface="Trebuchet MS"/>
                <a:cs typeface="Trebuchet MS"/>
              </a:rPr>
              <a:t>Участь гуртківців </a:t>
            </a:r>
            <a:r>
              <a:rPr sz="2400" dirty="0">
                <a:solidFill>
                  <a:srgbClr val="404040"/>
                </a:solidFill>
                <a:latin typeface="Trebuchet MS"/>
                <a:cs typeface="Trebuchet MS"/>
              </a:rPr>
              <a:t>у планових </a:t>
            </a:r>
            <a:r>
              <a:rPr sz="2400" spc="-5" dirty="0">
                <a:solidFill>
                  <a:srgbClr val="404040"/>
                </a:solidFill>
                <a:latin typeface="Trebuchet MS"/>
                <a:cs typeface="Trebuchet MS"/>
              </a:rPr>
              <a:t>та </a:t>
            </a:r>
            <a:r>
              <a:rPr sz="2400" dirty="0">
                <a:solidFill>
                  <a:srgbClr val="404040"/>
                </a:solidFill>
                <a:latin typeface="Trebuchet MS"/>
                <a:cs typeface="Trebuchet MS"/>
              </a:rPr>
              <a:t>позапланових  науково-практичних заходах , </a:t>
            </a:r>
            <a:r>
              <a:rPr sz="2400" spc="-5" dirty="0">
                <a:solidFill>
                  <a:srgbClr val="404040"/>
                </a:solidFill>
                <a:latin typeface="Trebuchet MS"/>
                <a:cs typeface="Trebuchet MS"/>
              </a:rPr>
              <a:t>як </a:t>
            </a:r>
            <a:r>
              <a:rPr sz="2400" dirty="0">
                <a:solidFill>
                  <a:srgbClr val="404040"/>
                </a:solidFill>
                <a:latin typeface="Trebuchet MS"/>
                <a:cs typeface="Trebuchet MS"/>
              </a:rPr>
              <a:t>в</a:t>
            </a:r>
            <a:r>
              <a:rPr sz="2400" spc="-15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Trebuchet MS"/>
                <a:cs typeface="Trebuchet MS"/>
              </a:rPr>
              <a:t>університеті  </a:t>
            </a:r>
            <a:r>
              <a:rPr sz="2400" dirty="0">
                <a:solidFill>
                  <a:srgbClr val="404040"/>
                </a:solidFill>
                <a:latin typeface="Trebuchet MS"/>
                <a:cs typeface="Trebuchet MS"/>
              </a:rPr>
              <a:t>так і по </a:t>
            </a:r>
            <a:r>
              <a:rPr sz="2400" spc="-5" dirty="0">
                <a:solidFill>
                  <a:srgbClr val="404040"/>
                </a:solidFill>
                <a:latin typeface="Trebuchet MS"/>
                <a:cs typeface="Trebuchet MS"/>
              </a:rPr>
              <a:t>за його</a:t>
            </a:r>
            <a:r>
              <a:rPr sz="2400" spc="-6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Trebuchet MS"/>
                <a:cs typeface="Trebuchet MS"/>
              </a:rPr>
              <a:t>межами.</a:t>
            </a:r>
            <a:endParaRPr sz="2400" dirty="0">
              <a:latin typeface="Trebuchet MS"/>
              <a:cs typeface="Trebuchet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71800" y="562734"/>
            <a:ext cx="28904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4800" b="1" dirty="0" smtClean="0"/>
              <a:t>Завдання </a:t>
            </a:r>
            <a:endParaRPr lang="ru-RU" sz="48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796" r="89796">
                        <a14:foregroundMark x1="46531" y1="9223" x2="46531" y2="9223"/>
                        <a14:foregroundMark x1="45714" y1="6796" x2="45714" y2="67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19365" y="4572000"/>
            <a:ext cx="2333625" cy="19621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135429" y="1828800"/>
            <a:ext cx="7058025" cy="47036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18538" y="105249"/>
            <a:ext cx="8091805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000000"/>
                </a:solidFill>
                <a:latin typeface="Arial"/>
                <a:cs typeface="Arial"/>
              </a:rPr>
              <a:t>Основні </a:t>
            </a:r>
            <a:r>
              <a:rPr sz="3600" spc="-20" dirty="0">
                <a:solidFill>
                  <a:srgbClr val="000000"/>
                </a:solidFill>
                <a:latin typeface="Arial"/>
                <a:cs typeface="Arial"/>
              </a:rPr>
              <a:t>заходи, </a:t>
            </a:r>
            <a:r>
              <a:rPr sz="3600" spc="-10" dirty="0">
                <a:solidFill>
                  <a:srgbClr val="000000"/>
                </a:solidFill>
                <a:latin typeface="Arial"/>
                <a:cs typeface="Arial"/>
              </a:rPr>
              <a:t>заплановані</a:t>
            </a:r>
            <a:r>
              <a:rPr sz="3600" spc="-9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000000"/>
                </a:solidFill>
                <a:latin typeface="Arial"/>
                <a:cs typeface="Arial"/>
              </a:rPr>
              <a:t>членами  </a:t>
            </a:r>
            <a:r>
              <a:rPr sz="3600" spc="-10" dirty="0">
                <a:solidFill>
                  <a:srgbClr val="000000"/>
                </a:solidFill>
                <a:latin typeface="Arial"/>
                <a:cs typeface="Arial"/>
              </a:rPr>
              <a:t>гуртка </a:t>
            </a:r>
            <a:r>
              <a:rPr sz="3600" spc="-5" dirty="0">
                <a:solidFill>
                  <a:srgbClr val="000000"/>
                </a:solidFill>
                <a:latin typeface="Arial"/>
                <a:cs typeface="Arial"/>
              </a:rPr>
              <a:t>“Економіст” </a:t>
            </a:r>
            <a:r>
              <a:rPr sz="3600" spc="-5" dirty="0" err="1">
                <a:solidFill>
                  <a:srgbClr val="000000"/>
                </a:solidFill>
                <a:latin typeface="Arial"/>
                <a:cs typeface="Arial"/>
              </a:rPr>
              <a:t>на</a:t>
            </a:r>
            <a:r>
              <a:rPr sz="3600" spc="-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600" dirty="0" smtClean="0">
                <a:solidFill>
                  <a:srgbClr val="000000"/>
                </a:solidFill>
                <a:latin typeface="Arial"/>
                <a:cs typeface="Arial"/>
              </a:rPr>
              <a:t>201</a:t>
            </a:r>
            <a:r>
              <a:rPr lang="uk-UA" sz="3600" dirty="0" smtClean="0">
                <a:solidFill>
                  <a:srgbClr val="000000"/>
                </a:solidFill>
                <a:latin typeface="Arial"/>
                <a:cs typeface="Arial"/>
              </a:rPr>
              <a:t>9</a:t>
            </a:r>
            <a:r>
              <a:rPr sz="3600" dirty="0" smtClean="0">
                <a:solidFill>
                  <a:srgbClr val="000000"/>
                </a:solidFill>
                <a:latin typeface="Arial"/>
                <a:cs typeface="Arial"/>
              </a:rPr>
              <a:t>-20</a:t>
            </a:r>
            <a:r>
              <a:rPr lang="uk-UA" sz="3600" dirty="0" smtClean="0">
                <a:solidFill>
                  <a:srgbClr val="000000"/>
                </a:solidFill>
                <a:latin typeface="Arial"/>
                <a:cs typeface="Arial"/>
              </a:rPr>
              <a:t>20</a:t>
            </a:r>
            <a:r>
              <a:rPr sz="3600" spc="-3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600" spc="-5" dirty="0">
                <a:solidFill>
                  <a:srgbClr val="000000"/>
                </a:solidFill>
                <a:latin typeface="Arial"/>
                <a:cs typeface="Arial"/>
              </a:rPr>
              <a:t>рр.</a:t>
            </a:r>
            <a:endParaRPr sz="36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64845" cy="914400"/>
          </a:xfrm>
          <a:custGeom>
            <a:avLst/>
            <a:gdLst/>
            <a:ahLst/>
            <a:cxnLst/>
            <a:rect l="l" t="t" r="r" b="b"/>
            <a:pathLst>
              <a:path w="664845" h="914400">
                <a:moveTo>
                  <a:pt x="0" y="914400"/>
                </a:moveTo>
                <a:lnTo>
                  <a:pt x="664514" y="914400"/>
                </a:lnTo>
                <a:lnTo>
                  <a:pt x="664514" y="0"/>
                </a:lnTo>
                <a:lnTo>
                  <a:pt x="0" y="0"/>
                </a:lnTo>
                <a:lnTo>
                  <a:pt x="0" y="914400"/>
                </a:lnTo>
                <a:close/>
              </a:path>
            </a:pathLst>
          </a:custGeom>
          <a:solidFill>
            <a:srgbClr val="F041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64514" y="0"/>
            <a:ext cx="3528695" cy="914400"/>
          </a:xfrm>
          <a:custGeom>
            <a:avLst/>
            <a:gdLst/>
            <a:ahLst/>
            <a:cxnLst/>
            <a:rect l="l" t="t" r="r" b="b"/>
            <a:pathLst>
              <a:path w="3528695" h="914400">
                <a:moveTo>
                  <a:pt x="0" y="914400"/>
                </a:moveTo>
                <a:lnTo>
                  <a:pt x="3528441" y="914400"/>
                </a:lnTo>
                <a:lnTo>
                  <a:pt x="3528441" y="0"/>
                </a:lnTo>
                <a:lnTo>
                  <a:pt x="0" y="0"/>
                </a:lnTo>
                <a:lnTo>
                  <a:pt x="0" y="914400"/>
                </a:lnTo>
                <a:close/>
              </a:path>
            </a:pathLst>
          </a:custGeom>
          <a:solidFill>
            <a:srgbClr val="F041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192904" y="0"/>
            <a:ext cx="1440180" cy="914400"/>
          </a:xfrm>
          <a:custGeom>
            <a:avLst/>
            <a:gdLst/>
            <a:ahLst/>
            <a:cxnLst/>
            <a:rect l="l" t="t" r="r" b="b"/>
            <a:pathLst>
              <a:path w="1440179" h="914400">
                <a:moveTo>
                  <a:pt x="0" y="914400"/>
                </a:moveTo>
                <a:lnTo>
                  <a:pt x="1440179" y="914400"/>
                </a:lnTo>
                <a:lnTo>
                  <a:pt x="1440179" y="0"/>
                </a:lnTo>
                <a:lnTo>
                  <a:pt x="0" y="0"/>
                </a:lnTo>
                <a:lnTo>
                  <a:pt x="0" y="914400"/>
                </a:lnTo>
                <a:close/>
              </a:path>
            </a:pathLst>
          </a:custGeom>
          <a:solidFill>
            <a:srgbClr val="F041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633084" y="0"/>
            <a:ext cx="1440180" cy="914400"/>
          </a:xfrm>
          <a:custGeom>
            <a:avLst/>
            <a:gdLst/>
            <a:ahLst/>
            <a:cxnLst/>
            <a:rect l="l" t="t" r="r" b="b"/>
            <a:pathLst>
              <a:path w="1440179" h="914400">
                <a:moveTo>
                  <a:pt x="0" y="914400"/>
                </a:moveTo>
                <a:lnTo>
                  <a:pt x="1440180" y="914400"/>
                </a:lnTo>
                <a:lnTo>
                  <a:pt x="1440180" y="0"/>
                </a:lnTo>
                <a:lnTo>
                  <a:pt x="0" y="0"/>
                </a:lnTo>
                <a:lnTo>
                  <a:pt x="0" y="914400"/>
                </a:lnTo>
                <a:close/>
              </a:path>
            </a:pathLst>
          </a:custGeom>
          <a:solidFill>
            <a:srgbClr val="F041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073265" y="0"/>
            <a:ext cx="2051685" cy="914400"/>
          </a:xfrm>
          <a:custGeom>
            <a:avLst/>
            <a:gdLst/>
            <a:ahLst/>
            <a:cxnLst/>
            <a:rect l="l" t="t" r="r" b="b"/>
            <a:pathLst>
              <a:path w="2051684" h="914400">
                <a:moveTo>
                  <a:pt x="0" y="914400"/>
                </a:moveTo>
                <a:lnTo>
                  <a:pt x="2051684" y="914400"/>
                </a:lnTo>
                <a:lnTo>
                  <a:pt x="2051684" y="0"/>
                </a:lnTo>
                <a:lnTo>
                  <a:pt x="0" y="0"/>
                </a:lnTo>
                <a:lnTo>
                  <a:pt x="0" y="914400"/>
                </a:lnTo>
                <a:close/>
              </a:path>
            </a:pathLst>
          </a:custGeom>
          <a:solidFill>
            <a:srgbClr val="F041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7056" y="0"/>
            <a:ext cx="528828" cy="4846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88036" y="0"/>
            <a:ext cx="376428" cy="4846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245363"/>
            <a:ext cx="530352" cy="5135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22504" y="245363"/>
            <a:ext cx="441959" cy="5135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56615" y="245363"/>
            <a:ext cx="307898" cy="51358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7056" y="519683"/>
            <a:ext cx="528828" cy="51358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88036" y="519683"/>
            <a:ext cx="376428" cy="51358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891283" y="0"/>
            <a:ext cx="1095756" cy="4846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679192" y="0"/>
            <a:ext cx="376428" cy="4846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553711" y="0"/>
            <a:ext cx="798576" cy="4358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195571" y="222504"/>
            <a:ext cx="1452372" cy="4572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373623" y="222504"/>
            <a:ext cx="259460" cy="4572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943600" y="0"/>
            <a:ext cx="900683" cy="43586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635752" y="222504"/>
            <a:ext cx="1452372" cy="4572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813804" y="222504"/>
            <a:ext cx="259461" cy="4572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083552" y="0"/>
            <a:ext cx="2049779" cy="48463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825483" y="0"/>
            <a:ext cx="299466" cy="48463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9566614"/>
              </p:ext>
            </p:extLst>
          </p:nvPr>
        </p:nvGraphicFramePr>
        <p:xfrm>
          <a:off x="0" y="0"/>
          <a:ext cx="9122410" cy="73044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642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280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95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95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510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11225">
                <a:tc>
                  <a:txBody>
                    <a:bodyPr/>
                    <a:lstStyle/>
                    <a:p>
                      <a:pPr marL="142240" marR="156210" indent="6858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№  п</a:t>
                      </a:r>
                      <a:r>
                        <a:rPr sz="1800" b="1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/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п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  <a:p>
                      <a:pPr marL="210820">
                        <a:lnSpc>
                          <a:spcPct val="100000"/>
                        </a:lnSpc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№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Заходи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600" b="1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Дата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00" b="1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проведення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600" b="1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Місце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1600" b="1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проведення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46685" algn="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Відп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о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відальн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ий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8348">
                <a:tc>
                  <a:txBody>
                    <a:bodyPr/>
                    <a:lstStyle/>
                    <a:p>
                      <a:pPr marR="12065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b="1" dirty="0">
                          <a:latin typeface="Trebuchet MS"/>
                          <a:cs typeface="Trebuchet MS"/>
                        </a:rPr>
                        <a:t>1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40005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b="1" dirty="0">
                          <a:latin typeface="Trebuchet MS"/>
                          <a:cs typeface="Trebuchet MS"/>
                        </a:rPr>
                        <a:t>2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b="1" dirty="0">
                          <a:latin typeface="Trebuchet MS"/>
                          <a:cs typeface="Trebuchet MS"/>
                        </a:rPr>
                        <a:t>3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b="1" dirty="0">
                          <a:latin typeface="Trebuchet MS"/>
                          <a:cs typeface="Trebuchet MS"/>
                        </a:rPr>
                        <a:t>4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b="1" dirty="0">
                          <a:latin typeface="Trebuchet MS"/>
                          <a:cs typeface="Trebuchet MS"/>
                        </a:rPr>
                        <a:t>5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19"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sz="1600" b="1" spc="-5" dirty="0">
                          <a:latin typeface="Trebuchet MS"/>
                          <a:cs typeface="Trebuchet MS"/>
                        </a:rPr>
                        <a:t>1.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39369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sz="1600" spc="-5" dirty="0">
                          <a:latin typeface="Trebuchet MS"/>
                          <a:cs typeface="Trebuchet MS"/>
                        </a:rPr>
                        <a:t>Організаційне</a:t>
                      </a:r>
                      <a:r>
                        <a:rPr sz="1600" spc="2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10" dirty="0">
                          <a:latin typeface="Trebuchet MS"/>
                          <a:cs typeface="Trebuchet MS"/>
                        </a:rPr>
                        <a:t>засідання</a:t>
                      </a:r>
                      <a:endParaRPr sz="1600" dirty="0">
                        <a:latin typeface="Trebuchet MS"/>
                        <a:cs typeface="Trebuchet MS"/>
                      </a:endParaRPr>
                    </a:p>
                  </a:txBody>
                  <a:tcPr marL="0" marR="0" marT="3936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81305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sz="1600" spc="-5" dirty="0">
                          <a:latin typeface="Trebuchet MS"/>
                          <a:cs typeface="Trebuchet MS"/>
                        </a:rPr>
                        <a:t>Вересень</a:t>
                      </a:r>
                      <a:endParaRPr sz="1600" dirty="0">
                        <a:latin typeface="Trebuchet MS"/>
                        <a:cs typeface="Trebuchet MS"/>
                      </a:endParaRPr>
                    </a:p>
                    <a:p>
                      <a:pPr marL="263525">
                        <a:lnSpc>
                          <a:spcPct val="100000"/>
                        </a:lnSpc>
                      </a:pPr>
                      <a:r>
                        <a:rPr sz="1600" spc="-5" dirty="0" smtClean="0">
                          <a:latin typeface="Trebuchet MS"/>
                          <a:cs typeface="Trebuchet MS"/>
                        </a:rPr>
                        <a:t>201</a:t>
                      </a:r>
                      <a:r>
                        <a:rPr lang="uk-UA" sz="1600" spc="-5" dirty="0" smtClean="0">
                          <a:latin typeface="Trebuchet MS"/>
                          <a:cs typeface="Trebuchet MS"/>
                        </a:rPr>
                        <a:t>9</a:t>
                      </a:r>
                      <a:r>
                        <a:rPr sz="1600" spc="-85" dirty="0" smtClean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10" dirty="0">
                          <a:latin typeface="Trebuchet MS"/>
                          <a:cs typeface="Trebuchet MS"/>
                        </a:rPr>
                        <a:t>року</a:t>
                      </a:r>
                      <a:endParaRPr sz="1600" dirty="0">
                        <a:latin typeface="Trebuchet MS"/>
                        <a:cs typeface="Trebuchet MS"/>
                      </a:endParaRPr>
                    </a:p>
                  </a:txBody>
                  <a:tcPr marL="0" marR="0" marT="3936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sz="1600" spc="-5" dirty="0" smtClean="0">
                          <a:latin typeface="Trebuchet MS"/>
                          <a:cs typeface="Trebuchet MS"/>
                        </a:rPr>
                        <a:t>51</a:t>
                      </a:r>
                      <a:r>
                        <a:rPr lang="uk-UA" sz="1600" spc="-5" dirty="0" smtClean="0">
                          <a:latin typeface="Trebuchet MS"/>
                          <a:cs typeface="Trebuchet MS"/>
                        </a:rPr>
                        <a:t>4</a:t>
                      </a:r>
                      <a:r>
                        <a:rPr sz="1600" spc="-5" dirty="0" smtClean="0">
                          <a:latin typeface="Trebuchet MS"/>
                          <a:cs typeface="Trebuchet MS"/>
                        </a:rPr>
                        <a:t>, 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к.</a:t>
                      </a:r>
                      <a:r>
                        <a:rPr sz="1600" spc="-3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10" dirty="0">
                          <a:latin typeface="Trebuchet MS"/>
                          <a:cs typeface="Trebuchet MS"/>
                        </a:rPr>
                        <a:t>10</a:t>
                      </a:r>
                      <a:endParaRPr sz="1600" dirty="0">
                        <a:latin typeface="Trebuchet MS"/>
                        <a:cs typeface="Trebuchet MS"/>
                      </a:endParaRPr>
                    </a:p>
                  </a:txBody>
                  <a:tcPr marL="0" marR="0" marT="3936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31470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sz="1600" spc="-5" dirty="0">
                          <a:latin typeface="Trebuchet MS"/>
                          <a:cs typeface="Trebuchet MS"/>
                        </a:rPr>
                        <a:t>Степасюк</a:t>
                      </a:r>
                      <a:r>
                        <a:rPr sz="1600" spc="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Л.М.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3936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600" b="1" spc="-5" dirty="0">
                          <a:latin typeface="Trebuchet MS"/>
                          <a:cs typeface="Trebuchet MS"/>
                        </a:rPr>
                        <a:t>2.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3937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296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600" spc="-5" dirty="0">
                          <a:latin typeface="Trebuchet MS"/>
                          <a:cs typeface="Trebuchet MS"/>
                        </a:rPr>
                        <a:t>Підготовка </a:t>
                      </a:r>
                      <a:r>
                        <a:rPr sz="1600" spc="-10" dirty="0">
                          <a:latin typeface="Trebuchet MS"/>
                          <a:cs typeface="Trebuchet MS"/>
                        </a:rPr>
                        <a:t>студентів до  студентської</a:t>
                      </a:r>
                      <a:r>
                        <a:rPr sz="1600" spc="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10" dirty="0">
                          <a:latin typeface="Trebuchet MS"/>
                          <a:cs typeface="Trebuchet MS"/>
                        </a:rPr>
                        <a:t>конференції,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600" spc="-5" dirty="0">
                          <a:latin typeface="Trebuchet MS"/>
                          <a:cs typeface="Trebuchet MS"/>
                        </a:rPr>
                        <a:t>написання </a:t>
                      </a:r>
                      <a:r>
                        <a:rPr sz="1600" spc="-10" dirty="0">
                          <a:latin typeface="Trebuchet MS"/>
                          <a:cs typeface="Trebuchet MS"/>
                        </a:rPr>
                        <a:t>статей 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і </a:t>
                      </a:r>
                      <a:r>
                        <a:rPr sz="1600" spc="-10" dirty="0">
                          <a:latin typeface="Trebuchet MS"/>
                          <a:cs typeface="Trebuchet MS"/>
                        </a:rPr>
                        <a:t>тез</a:t>
                      </a:r>
                      <a:r>
                        <a:rPr sz="1600" spc="9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10" dirty="0">
                          <a:latin typeface="Trebuchet MS"/>
                          <a:cs typeface="Trebuchet MS"/>
                        </a:rPr>
                        <a:t>доповідей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263525" marR="254635" indent="13335" algn="just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600" spc="-10" dirty="0">
                          <a:latin typeface="Trebuchet MS"/>
                          <a:cs typeface="Trebuchet MS"/>
                        </a:rPr>
                        <a:t>Жовтень-  </a:t>
                      </a:r>
                      <a:r>
                        <a:rPr sz="1600" spc="-5" dirty="0" err="1">
                          <a:latin typeface="Trebuchet MS"/>
                          <a:cs typeface="Trebuchet MS"/>
                        </a:rPr>
                        <a:t>листопад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  </a:t>
                      </a:r>
                      <a:r>
                        <a:rPr sz="1600" spc="-5" dirty="0" smtClean="0">
                          <a:latin typeface="Trebuchet MS"/>
                          <a:cs typeface="Trebuchet MS"/>
                        </a:rPr>
                        <a:t>201</a:t>
                      </a:r>
                      <a:r>
                        <a:rPr lang="uk-UA" sz="1600" spc="-5" dirty="0" smtClean="0">
                          <a:latin typeface="Trebuchet MS"/>
                          <a:cs typeface="Trebuchet MS"/>
                        </a:rPr>
                        <a:t>9</a:t>
                      </a:r>
                      <a:r>
                        <a:rPr sz="1600" spc="-80" dirty="0" smtClean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10" dirty="0">
                          <a:latin typeface="Trebuchet MS"/>
                          <a:cs typeface="Trebuchet MS"/>
                        </a:rPr>
                        <a:t>року</a:t>
                      </a:r>
                      <a:endParaRPr sz="1600" dirty="0">
                        <a:latin typeface="Trebuchet MS"/>
                        <a:cs typeface="Trebuchet MS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600" spc="-5" dirty="0" smtClean="0">
                          <a:latin typeface="Trebuchet MS"/>
                          <a:cs typeface="Trebuchet MS"/>
                        </a:rPr>
                        <a:t>51</a:t>
                      </a:r>
                      <a:r>
                        <a:rPr lang="uk-UA" sz="1600" spc="-5" dirty="0" smtClean="0">
                          <a:latin typeface="Trebuchet MS"/>
                          <a:cs typeface="Trebuchet MS"/>
                        </a:rPr>
                        <a:t>4</a:t>
                      </a:r>
                      <a:r>
                        <a:rPr sz="1600" spc="-5" dirty="0" smtClean="0">
                          <a:latin typeface="Trebuchet MS"/>
                          <a:cs typeface="Trebuchet MS"/>
                        </a:rPr>
                        <a:t>, 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к.</a:t>
                      </a:r>
                      <a:r>
                        <a:rPr sz="1600" spc="-3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10" dirty="0">
                          <a:latin typeface="Trebuchet MS"/>
                          <a:cs typeface="Trebuchet MS"/>
                        </a:rPr>
                        <a:t>10</a:t>
                      </a:r>
                      <a:endParaRPr sz="1600" dirty="0">
                        <a:latin typeface="Trebuchet MS"/>
                        <a:cs typeface="Trebuchet MS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R="123825" algn="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600" spc="-5" dirty="0">
                          <a:latin typeface="Trebuchet MS"/>
                          <a:cs typeface="Trebuchet MS"/>
                        </a:rPr>
                        <a:t>Викладачі</a:t>
                      </a:r>
                      <a:r>
                        <a:rPr sz="1600" spc="-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10" dirty="0">
                          <a:latin typeface="Trebuchet MS"/>
                          <a:cs typeface="Trebuchet MS"/>
                        </a:rPr>
                        <a:t>кафедри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1632"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600" b="1" spc="-10" dirty="0">
                          <a:latin typeface="Trebuchet MS"/>
                          <a:cs typeface="Trebuchet MS"/>
                        </a:rPr>
                        <a:t>3.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40005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600" spc="-10" dirty="0" err="1">
                          <a:latin typeface="Trebuchet MS"/>
                          <a:cs typeface="Trebuchet MS"/>
                        </a:rPr>
                        <a:t>Проведення</a:t>
                      </a:r>
                      <a:r>
                        <a:rPr sz="1600" spc="-1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5" dirty="0" smtClean="0">
                          <a:latin typeface="Trebuchet MS"/>
                          <a:cs typeface="Trebuchet MS"/>
                        </a:rPr>
                        <a:t>7</a:t>
                      </a:r>
                      <a:r>
                        <a:rPr lang="uk-UA" sz="1600" spc="-5" dirty="0" smtClean="0">
                          <a:latin typeface="Trebuchet MS"/>
                          <a:cs typeface="Trebuchet MS"/>
                        </a:rPr>
                        <a:t>3</a:t>
                      </a:r>
                      <a:r>
                        <a:rPr sz="1600" spc="35" dirty="0" smtClean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10" dirty="0">
                          <a:latin typeface="Trebuchet MS"/>
                          <a:cs typeface="Trebuchet MS"/>
                        </a:rPr>
                        <a:t>студентської</a:t>
                      </a:r>
                      <a:endParaRPr sz="1600" dirty="0">
                        <a:latin typeface="Trebuchet MS"/>
                        <a:cs typeface="Trebuchet MS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600" spc="-10" dirty="0">
                          <a:latin typeface="Trebuchet MS"/>
                          <a:cs typeface="Trebuchet MS"/>
                        </a:rPr>
                        <a:t>науково-практичної</a:t>
                      </a:r>
                      <a:r>
                        <a:rPr sz="1600" spc="7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10" dirty="0">
                          <a:latin typeface="Trebuchet MS"/>
                          <a:cs typeface="Trebuchet MS"/>
                        </a:rPr>
                        <a:t>конференції</a:t>
                      </a:r>
                      <a:endParaRPr sz="1600" dirty="0">
                        <a:latin typeface="Trebuchet MS"/>
                        <a:cs typeface="Trebuchet MS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7876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600" spc="-5" dirty="0">
                          <a:latin typeface="Trebuchet MS"/>
                          <a:cs typeface="Trebuchet MS"/>
                        </a:rPr>
                        <a:t>Листопад</a:t>
                      </a:r>
                      <a:endParaRPr sz="1600" dirty="0">
                        <a:latin typeface="Trebuchet MS"/>
                        <a:cs typeface="Trebuchet MS"/>
                      </a:endParaRPr>
                    </a:p>
                    <a:p>
                      <a:pPr marL="263525">
                        <a:lnSpc>
                          <a:spcPct val="100000"/>
                        </a:lnSpc>
                      </a:pPr>
                      <a:r>
                        <a:rPr sz="1600" spc="-5" dirty="0" smtClean="0">
                          <a:latin typeface="Trebuchet MS"/>
                          <a:cs typeface="Trebuchet MS"/>
                        </a:rPr>
                        <a:t>201</a:t>
                      </a:r>
                      <a:r>
                        <a:rPr lang="uk-UA" sz="1600" spc="-5" dirty="0" smtClean="0">
                          <a:latin typeface="Trebuchet MS"/>
                          <a:cs typeface="Trebuchet MS"/>
                        </a:rPr>
                        <a:t>9</a:t>
                      </a:r>
                      <a:r>
                        <a:rPr sz="1600" spc="-90" dirty="0" smtClean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10" dirty="0">
                          <a:latin typeface="Trebuchet MS"/>
                          <a:cs typeface="Trebuchet MS"/>
                        </a:rPr>
                        <a:t>року</a:t>
                      </a:r>
                      <a:endParaRPr sz="1600" dirty="0">
                        <a:latin typeface="Trebuchet MS"/>
                        <a:cs typeface="Trebuchet MS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600" spc="-10" dirty="0">
                          <a:latin typeface="Trebuchet MS"/>
                          <a:cs typeface="Trebuchet MS"/>
                        </a:rPr>
                        <a:t>Корпус</a:t>
                      </a:r>
                      <a:r>
                        <a:rPr sz="1600" spc="1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10" dirty="0">
                          <a:latin typeface="Trebuchet MS"/>
                          <a:cs typeface="Trebuchet MS"/>
                        </a:rPr>
                        <a:t>10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23825" algn="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600" spc="-5" dirty="0">
                          <a:latin typeface="Trebuchet MS"/>
                          <a:cs typeface="Trebuchet MS"/>
                        </a:rPr>
                        <a:t>Викладачі</a:t>
                      </a:r>
                      <a:r>
                        <a:rPr sz="160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кафедри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2959"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600" b="1" spc="-5" dirty="0">
                          <a:latin typeface="Trebuchet MS"/>
                          <a:cs typeface="Trebuchet MS"/>
                        </a:rPr>
                        <a:t>4.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40005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106680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600" spc="-10" dirty="0">
                          <a:latin typeface="Trebuchet MS"/>
                          <a:cs typeface="Trebuchet MS"/>
                        </a:rPr>
                        <a:t>Обговорення результатів  доповідей</a:t>
                      </a:r>
                      <a:r>
                        <a:rPr sz="1600" spc="1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10" dirty="0">
                          <a:latin typeface="Trebuchet MS"/>
                          <a:cs typeface="Trebuchet MS"/>
                        </a:rPr>
                        <a:t>конференції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506730" marR="84455" indent="-41465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600" spc="-5" dirty="0" err="1">
                          <a:latin typeface="Trebuchet MS"/>
                          <a:cs typeface="Trebuchet MS"/>
                        </a:rPr>
                        <a:t>Грудень</a:t>
                      </a:r>
                      <a:r>
                        <a:rPr sz="1600" spc="-3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5" dirty="0" smtClean="0">
                          <a:latin typeface="Trebuchet MS"/>
                          <a:cs typeface="Trebuchet MS"/>
                        </a:rPr>
                        <a:t>201</a:t>
                      </a:r>
                      <a:r>
                        <a:rPr lang="uk-UA" sz="1600" spc="-5" dirty="0" smtClean="0">
                          <a:latin typeface="Trebuchet MS"/>
                          <a:cs typeface="Trebuchet MS"/>
                        </a:rPr>
                        <a:t>9</a:t>
                      </a:r>
                      <a:r>
                        <a:rPr sz="1600" spc="-5" dirty="0" smtClean="0">
                          <a:latin typeface="Trebuchet MS"/>
                          <a:cs typeface="Trebuchet MS"/>
                        </a:rPr>
                        <a:t>  </a:t>
                      </a:r>
                      <a:r>
                        <a:rPr sz="1600" spc="-10" dirty="0">
                          <a:latin typeface="Trebuchet MS"/>
                          <a:cs typeface="Trebuchet MS"/>
                        </a:rPr>
                        <a:t>року</a:t>
                      </a:r>
                      <a:endParaRPr sz="1600" dirty="0">
                        <a:latin typeface="Trebuchet MS"/>
                        <a:cs typeface="Trebuchet MS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600" spc="-5" dirty="0" smtClean="0">
                          <a:latin typeface="Trebuchet MS"/>
                          <a:cs typeface="Trebuchet MS"/>
                        </a:rPr>
                        <a:t>51</a:t>
                      </a:r>
                      <a:r>
                        <a:rPr lang="uk-UA" sz="1600" spc="-5" dirty="0" smtClean="0">
                          <a:latin typeface="Trebuchet MS"/>
                          <a:cs typeface="Trebuchet MS"/>
                        </a:rPr>
                        <a:t>4</a:t>
                      </a:r>
                      <a:r>
                        <a:rPr sz="1600" spc="-5" dirty="0" smtClean="0">
                          <a:latin typeface="Trebuchet MS"/>
                          <a:cs typeface="Trebuchet MS"/>
                        </a:rPr>
                        <a:t>, 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к.</a:t>
                      </a:r>
                      <a:r>
                        <a:rPr sz="1600" spc="-2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10" dirty="0">
                          <a:latin typeface="Trebuchet MS"/>
                          <a:cs typeface="Trebuchet MS"/>
                        </a:rPr>
                        <a:t>10</a:t>
                      </a:r>
                      <a:endParaRPr sz="1600" dirty="0">
                        <a:latin typeface="Trebuchet MS"/>
                        <a:cs typeface="Trebuchet MS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33147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600" spc="-5" dirty="0">
                          <a:latin typeface="Trebuchet MS"/>
                          <a:cs typeface="Trebuchet MS"/>
                        </a:rPr>
                        <a:t>Степасюк</a:t>
                      </a:r>
                      <a:r>
                        <a:rPr sz="1600" spc="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Л.М.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600" b="1" spc="-5" dirty="0">
                          <a:latin typeface="Trebuchet MS"/>
                          <a:cs typeface="Trebuchet MS"/>
                        </a:rPr>
                        <a:t>5.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40005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76517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600" spc="-10" dirty="0">
                          <a:latin typeface="Trebuchet MS"/>
                          <a:cs typeface="Trebuchet MS"/>
                        </a:rPr>
                        <a:t>Підсумок роботи гуртка 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за 1  семестр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06730" marR="84455" indent="-41465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600" spc="-5" dirty="0" err="1">
                          <a:latin typeface="Trebuchet MS"/>
                          <a:cs typeface="Trebuchet MS"/>
                        </a:rPr>
                        <a:t>Грудень</a:t>
                      </a:r>
                      <a:r>
                        <a:rPr sz="1600" spc="-3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5" dirty="0" smtClean="0">
                          <a:latin typeface="Trebuchet MS"/>
                          <a:cs typeface="Trebuchet MS"/>
                        </a:rPr>
                        <a:t>201</a:t>
                      </a:r>
                      <a:r>
                        <a:rPr lang="uk-UA" sz="1600" spc="-5" dirty="0" smtClean="0">
                          <a:latin typeface="Trebuchet MS"/>
                          <a:cs typeface="Trebuchet MS"/>
                        </a:rPr>
                        <a:t>9</a:t>
                      </a:r>
                      <a:r>
                        <a:rPr sz="1600" spc="-5" dirty="0" smtClean="0">
                          <a:latin typeface="Trebuchet MS"/>
                          <a:cs typeface="Trebuchet MS"/>
                        </a:rPr>
                        <a:t>  </a:t>
                      </a:r>
                      <a:r>
                        <a:rPr sz="1600" spc="-10" dirty="0">
                          <a:latin typeface="Trebuchet MS"/>
                          <a:cs typeface="Trebuchet MS"/>
                        </a:rPr>
                        <a:t>року</a:t>
                      </a:r>
                      <a:endParaRPr sz="1600" dirty="0">
                        <a:latin typeface="Trebuchet MS"/>
                        <a:cs typeface="Trebuchet MS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600" spc="-5" dirty="0" smtClean="0">
                          <a:latin typeface="Trebuchet MS"/>
                          <a:cs typeface="Trebuchet MS"/>
                        </a:rPr>
                        <a:t>51</a:t>
                      </a:r>
                      <a:r>
                        <a:rPr lang="uk-UA" sz="1600" spc="-5" dirty="0" smtClean="0">
                          <a:latin typeface="Trebuchet MS"/>
                          <a:cs typeface="Trebuchet MS"/>
                        </a:rPr>
                        <a:t>4</a:t>
                      </a:r>
                      <a:r>
                        <a:rPr sz="1600" spc="-5" dirty="0" smtClean="0">
                          <a:latin typeface="Trebuchet MS"/>
                          <a:cs typeface="Trebuchet MS"/>
                        </a:rPr>
                        <a:t>, 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к.</a:t>
                      </a:r>
                      <a:r>
                        <a:rPr sz="1600" spc="-2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10" dirty="0">
                          <a:latin typeface="Trebuchet MS"/>
                          <a:cs typeface="Trebuchet MS"/>
                        </a:rPr>
                        <a:t>10</a:t>
                      </a:r>
                      <a:endParaRPr sz="1600" dirty="0">
                        <a:latin typeface="Trebuchet MS"/>
                        <a:cs typeface="Trebuchet MS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3147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600" spc="-5" dirty="0">
                          <a:latin typeface="Trebuchet MS"/>
                          <a:cs typeface="Trebuchet MS"/>
                        </a:rPr>
                        <a:t>Степасюк</a:t>
                      </a:r>
                      <a:r>
                        <a:rPr sz="1600" spc="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Л.М.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85618"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600" b="1" spc="-5" dirty="0">
                          <a:latin typeface="Trebuchet MS"/>
                          <a:cs typeface="Trebuchet MS"/>
                        </a:rPr>
                        <a:t>6.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40005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49212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800" spc="-5" dirty="0">
                          <a:latin typeface="Trebuchet MS"/>
                          <a:cs typeface="Trebuchet MS"/>
                        </a:rPr>
                        <a:t>Участь студентів </a:t>
                      </a:r>
                      <a:r>
                        <a:rPr sz="1800" dirty="0">
                          <a:latin typeface="Trebuchet MS"/>
                          <a:cs typeface="Trebuchet MS"/>
                        </a:rPr>
                        <a:t>у </a:t>
                      </a:r>
                      <a:r>
                        <a:rPr sz="1800" spc="-5" dirty="0">
                          <a:latin typeface="Trebuchet MS"/>
                          <a:cs typeface="Trebuchet MS"/>
                        </a:rPr>
                        <a:t>науковій  темі кафедри</a:t>
                      </a:r>
                      <a:r>
                        <a:rPr sz="1800" spc="-4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spc="-5" dirty="0">
                          <a:latin typeface="Trebuchet MS"/>
                          <a:cs typeface="Trebuchet MS"/>
                        </a:rPr>
                        <a:t>економіки</a:t>
                      </a:r>
                      <a:endParaRPr sz="1800" dirty="0">
                        <a:latin typeface="Trebuchet MS"/>
                        <a:cs typeface="Trebuchet MS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lang="uk-UA" sz="1800" spc="-5" dirty="0" smtClean="0">
                          <a:latin typeface="Trebuchet MS"/>
                          <a:cs typeface="Trebuchet MS"/>
                        </a:rPr>
                        <a:t>П</a:t>
                      </a:r>
                      <a:r>
                        <a:rPr sz="1800" spc="-5" dirty="0" err="1" smtClean="0">
                          <a:latin typeface="Trebuchet MS"/>
                          <a:cs typeface="Trebuchet MS"/>
                        </a:rPr>
                        <a:t>ідприємства</a:t>
                      </a:r>
                      <a:r>
                        <a:rPr lang="uk-UA" sz="1800" spc="-5" dirty="0" smtClean="0">
                          <a:latin typeface="Trebuchet MS"/>
                          <a:cs typeface="Trebuchet MS"/>
                        </a:rPr>
                        <a:t> ім. проф. І.Н. Романенка</a:t>
                      </a:r>
                      <a:endParaRPr sz="1800" dirty="0">
                        <a:latin typeface="Trebuchet MS"/>
                        <a:cs typeface="Trebuchet MS"/>
                      </a:endParaRPr>
                    </a:p>
                    <a:p>
                      <a:pPr marL="91440" marR="266700">
                        <a:lnSpc>
                          <a:spcPct val="100000"/>
                        </a:lnSpc>
                      </a:pPr>
                      <a:r>
                        <a:rPr sz="1800" spc="-5" dirty="0" smtClean="0">
                          <a:latin typeface="Trebuchet MS"/>
                          <a:cs typeface="Trebuchet MS"/>
                        </a:rPr>
                        <a:t>«</a:t>
                      </a:r>
                      <a:r>
                        <a:rPr lang="uk-UA" sz="1800" spc="-5" dirty="0" smtClean="0">
                          <a:latin typeface="Trebuchet MS"/>
                          <a:cs typeface="Trebuchet MS"/>
                        </a:rPr>
                        <a:t>Економічна ефективність виробництва </a:t>
                      </a:r>
                      <a:r>
                        <a:rPr lang="uk-UA" sz="1800" spc="-5" dirty="0" err="1" smtClean="0">
                          <a:latin typeface="Trebuchet MS"/>
                          <a:cs typeface="Trebuchet MS"/>
                        </a:rPr>
                        <a:t>нішових</a:t>
                      </a:r>
                      <a:r>
                        <a:rPr lang="uk-UA" sz="1800" spc="-5" dirty="0" smtClean="0">
                          <a:latin typeface="Trebuchet MS"/>
                          <a:cs typeface="Trebuchet MS"/>
                        </a:rPr>
                        <a:t> сільськогосподарських культур»</a:t>
                      </a:r>
                      <a:endParaRPr sz="1800" dirty="0">
                        <a:latin typeface="Trebuchet MS"/>
                        <a:cs typeface="Trebuchet MS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600" spc="-5" dirty="0">
                          <a:latin typeface="Trebuchet MS"/>
                          <a:cs typeface="Trebuchet MS"/>
                        </a:rPr>
                        <a:t>Січень-</a:t>
                      </a:r>
                      <a:endParaRPr sz="1600" dirty="0">
                        <a:latin typeface="Trebuchet MS"/>
                        <a:cs typeface="Trebuchet MS"/>
                      </a:endParaRPr>
                    </a:p>
                    <a:p>
                      <a:pPr marL="184150" marR="175260" algn="ctr">
                        <a:lnSpc>
                          <a:spcPct val="100000"/>
                        </a:lnSpc>
                      </a:pPr>
                      <a:r>
                        <a:rPr sz="1600" spc="-5" dirty="0" err="1">
                          <a:latin typeface="Trebuchet MS"/>
                          <a:cs typeface="Trebuchet MS"/>
                        </a:rPr>
                        <a:t>лютий</a:t>
                      </a:r>
                      <a:r>
                        <a:rPr sz="1600" spc="-7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5" dirty="0" smtClean="0">
                          <a:latin typeface="Trebuchet MS"/>
                          <a:cs typeface="Trebuchet MS"/>
                        </a:rPr>
                        <a:t>20</a:t>
                      </a:r>
                      <a:r>
                        <a:rPr lang="uk-UA" sz="1600" spc="-5" dirty="0" smtClean="0">
                          <a:latin typeface="Trebuchet MS"/>
                          <a:cs typeface="Trebuchet MS"/>
                        </a:rPr>
                        <a:t>20</a:t>
                      </a:r>
                      <a:r>
                        <a:rPr sz="1600" spc="-5" dirty="0" smtClean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dirty="0" smtClean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10" dirty="0">
                          <a:latin typeface="Trebuchet MS"/>
                          <a:cs typeface="Trebuchet MS"/>
                        </a:rPr>
                        <a:t>року</a:t>
                      </a:r>
                      <a:endParaRPr sz="1600" dirty="0">
                        <a:latin typeface="Trebuchet MS"/>
                        <a:cs typeface="Trebuchet MS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600" spc="-5" dirty="0" smtClean="0">
                          <a:latin typeface="Trebuchet MS"/>
                          <a:cs typeface="Trebuchet MS"/>
                        </a:rPr>
                        <a:t>51</a:t>
                      </a:r>
                      <a:r>
                        <a:rPr lang="uk-UA" sz="1600" spc="-5" dirty="0" smtClean="0">
                          <a:latin typeface="Trebuchet MS"/>
                          <a:cs typeface="Trebuchet MS"/>
                        </a:rPr>
                        <a:t>4</a:t>
                      </a:r>
                      <a:r>
                        <a:rPr sz="1600" spc="-5" dirty="0" smtClean="0">
                          <a:latin typeface="Trebuchet MS"/>
                          <a:cs typeface="Trebuchet MS"/>
                        </a:rPr>
                        <a:t>, 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к.</a:t>
                      </a:r>
                      <a:r>
                        <a:rPr sz="1600" spc="-2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10" dirty="0">
                          <a:latin typeface="Trebuchet MS"/>
                          <a:cs typeface="Trebuchet MS"/>
                        </a:rPr>
                        <a:t>10</a:t>
                      </a:r>
                      <a:endParaRPr sz="1600" dirty="0">
                        <a:latin typeface="Trebuchet MS"/>
                        <a:cs typeface="Trebuchet MS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331470" marR="323215" indent="15494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600" spc="-10" dirty="0">
                          <a:latin typeface="Trebuchet MS"/>
                          <a:cs typeface="Trebuchet MS"/>
                        </a:rPr>
                        <a:t>Рогач 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С.М.,  Степасюк</a:t>
                      </a:r>
                      <a:r>
                        <a:rPr sz="1600" spc="-6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Л.М.</a:t>
                      </a:r>
                      <a:endParaRPr sz="1600" dirty="0">
                        <a:latin typeface="Trebuchet MS"/>
                        <a:cs typeface="Trebuchet MS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0002531"/>
              </p:ext>
            </p:extLst>
          </p:nvPr>
        </p:nvGraphicFramePr>
        <p:xfrm>
          <a:off x="0" y="0"/>
          <a:ext cx="9137648" cy="685482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13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593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19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231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298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185545">
                <a:tc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800" b="1" dirty="0">
                          <a:latin typeface="Trebuchet MS"/>
                          <a:cs typeface="Trebuchet MS"/>
                        </a:rPr>
                        <a:t>7.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15621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800" spc="-5" dirty="0">
                          <a:latin typeface="Trebuchet MS"/>
                          <a:cs typeface="Trebuchet MS"/>
                        </a:rPr>
                        <a:t>Підготовка студентів  до написання наукової  роботи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17843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800" dirty="0" err="1">
                          <a:latin typeface="Trebuchet MS"/>
                          <a:cs typeface="Trebuchet MS"/>
                        </a:rPr>
                        <a:t>Лютий</a:t>
                      </a:r>
                      <a:r>
                        <a:rPr sz="1800" spc="-10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dirty="0" smtClean="0">
                          <a:latin typeface="Trebuchet MS"/>
                          <a:cs typeface="Trebuchet MS"/>
                        </a:rPr>
                        <a:t>20</a:t>
                      </a:r>
                      <a:r>
                        <a:rPr lang="uk-UA" sz="1800" dirty="0" smtClean="0">
                          <a:latin typeface="Trebuchet MS"/>
                          <a:cs typeface="Trebuchet MS"/>
                        </a:rPr>
                        <a:t>20</a:t>
                      </a:r>
                      <a:r>
                        <a:rPr sz="1800" dirty="0" smtClean="0">
                          <a:latin typeface="Trebuchet MS"/>
                          <a:cs typeface="Trebuchet MS"/>
                        </a:rPr>
                        <a:t>  </a:t>
                      </a:r>
                      <a:r>
                        <a:rPr sz="1800" dirty="0">
                          <a:latin typeface="Trebuchet MS"/>
                          <a:cs typeface="Trebuchet MS"/>
                        </a:rPr>
                        <a:t>року</a:t>
                      </a:r>
                    </a:p>
                  </a:txBody>
                  <a:tcPr marL="0" marR="0" marT="361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800" dirty="0" smtClean="0">
                          <a:latin typeface="Trebuchet MS"/>
                          <a:cs typeface="Trebuchet MS"/>
                        </a:rPr>
                        <a:t>5</a:t>
                      </a:r>
                      <a:r>
                        <a:rPr lang="uk-UA" sz="1800" dirty="0" smtClean="0">
                          <a:latin typeface="Trebuchet MS"/>
                          <a:cs typeface="Trebuchet MS"/>
                        </a:rPr>
                        <a:t>03</a:t>
                      </a:r>
                      <a:r>
                        <a:rPr sz="1800" dirty="0" smtClean="0">
                          <a:latin typeface="Trebuchet MS"/>
                          <a:cs typeface="Trebuchet MS"/>
                        </a:rPr>
                        <a:t>, </a:t>
                      </a:r>
                      <a:r>
                        <a:rPr sz="1800" spc="-5" dirty="0">
                          <a:latin typeface="Trebuchet MS"/>
                          <a:cs typeface="Trebuchet MS"/>
                        </a:rPr>
                        <a:t>к.</a:t>
                      </a:r>
                      <a:r>
                        <a:rPr sz="1800" spc="-3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spc="-5" dirty="0">
                          <a:latin typeface="Trebuchet MS"/>
                          <a:cs typeface="Trebuchet MS"/>
                        </a:rPr>
                        <a:t>10</a:t>
                      </a:r>
                      <a:endParaRPr sz="1800" dirty="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800" dirty="0">
                          <a:latin typeface="Trebuchet MS"/>
                          <a:cs typeface="Trebuchet MS"/>
                        </a:rPr>
                        <a:t>Степасюк</a:t>
                      </a:r>
                      <a:r>
                        <a:rPr sz="1800" spc="-1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dirty="0">
                          <a:latin typeface="Trebuchet MS"/>
                          <a:cs typeface="Trebuchet MS"/>
                        </a:rPr>
                        <a:t>Л.М.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8719">
                <a:tc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b="1" dirty="0">
                          <a:latin typeface="Trebuchet MS"/>
                          <a:cs typeface="Trebuchet MS"/>
                        </a:rPr>
                        <a:t>8.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393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spc="-5" dirty="0">
                          <a:latin typeface="Trebuchet MS"/>
                          <a:cs typeface="Trebuchet MS"/>
                        </a:rPr>
                        <a:t>Підготовка</a:t>
                      </a:r>
                      <a:r>
                        <a:rPr sz="1800" spc="-3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spc="-5" dirty="0">
                          <a:latin typeface="Trebuchet MS"/>
                          <a:cs typeface="Trebuchet MS"/>
                        </a:rPr>
                        <a:t>та</a:t>
                      </a:r>
                      <a:endParaRPr sz="1800" dirty="0">
                        <a:latin typeface="Trebuchet MS"/>
                        <a:cs typeface="Trebuchet MS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800" spc="-5" dirty="0" err="1">
                          <a:latin typeface="Trebuchet MS"/>
                          <a:cs typeface="Trebuchet MS"/>
                        </a:rPr>
                        <a:t>проведення</a:t>
                      </a:r>
                      <a:r>
                        <a:rPr sz="1800" spc="-2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lang="uk-UA" sz="1800" spc="-20" dirty="0" smtClean="0">
                          <a:latin typeface="Trebuchet MS"/>
                          <a:cs typeface="Trebuchet MS"/>
                        </a:rPr>
                        <a:t>предметної </a:t>
                      </a:r>
                      <a:r>
                        <a:rPr sz="1800" spc="-5" dirty="0" err="1" smtClean="0">
                          <a:latin typeface="Trebuchet MS"/>
                          <a:cs typeface="Trebuchet MS"/>
                        </a:rPr>
                        <a:t>олімпіад</a:t>
                      </a:r>
                      <a:r>
                        <a:rPr lang="uk-UA" sz="1800" spc="0" dirty="0" smtClean="0">
                          <a:latin typeface="Trebuchet MS"/>
                          <a:cs typeface="Trebuchet MS"/>
                        </a:rPr>
                        <a:t>и</a:t>
                      </a:r>
                      <a:endParaRPr sz="1800" dirty="0">
                        <a:latin typeface="Trebuchet MS"/>
                        <a:cs typeface="Trebuchet MS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239395" marR="231775" indent="2540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dirty="0" err="1">
                          <a:latin typeface="Trebuchet MS"/>
                          <a:cs typeface="Trebuchet MS"/>
                        </a:rPr>
                        <a:t>Березень</a:t>
                      </a:r>
                      <a:r>
                        <a:rPr sz="1800" dirty="0">
                          <a:latin typeface="Trebuchet MS"/>
                          <a:cs typeface="Trebuchet MS"/>
                        </a:rPr>
                        <a:t>  </a:t>
                      </a:r>
                      <a:r>
                        <a:rPr sz="1800" spc="-5" dirty="0" smtClean="0">
                          <a:latin typeface="Trebuchet MS"/>
                          <a:cs typeface="Trebuchet MS"/>
                        </a:rPr>
                        <a:t>20</a:t>
                      </a:r>
                      <a:r>
                        <a:rPr lang="uk-UA" sz="1800" spc="-5" dirty="0" smtClean="0">
                          <a:latin typeface="Trebuchet MS"/>
                          <a:cs typeface="Trebuchet MS"/>
                        </a:rPr>
                        <a:t>20</a:t>
                      </a:r>
                      <a:r>
                        <a:rPr sz="1800" spc="-65" dirty="0" smtClean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spc="-5" dirty="0">
                          <a:latin typeface="Trebuchet MS"/>
                          <a:cs typeface="Trebuchet MS"/>
                        </a:rPr>
                        <a:t>року</a:t>
                      </a:r>
                      <a:endParaRPr sz="1800" dirty="0">
                        <a:latin typeface="Trebuchet MS"/>
                        <a:cs typeface="Trebuchet MS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dirty="0">
                          <a:latin typeface="Trebuchet MS"/>
                          <a:cs typeface="Trebuchet MS"/>
                        </a:rPr>
                        <a:t>Корпус</a:t>
                      </a:r>
                      <a:r>
                        <a:rPr sz="1800" spc="-4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spc="-5" dirty="0">
                          <a:latin typeface="Trebuchet MS"/>
                          <a:cs typeface="Trebuchet MS"/>
                        </a:rPr>
                        <a:t>10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spc="-5" dirty="0">
                          <a:latin typeface="Trebuchet MS"/>
                          <a:cs typeface="Trebuchet MS"/>
                        </a:rPr>
                        <a:t>Викладачі</a:t>
                      </a:r>
                      <a:r>
                        <a:rPr sz="1800" spc="-3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spc="-5" dirty="0">
                          <a:latin typeface="Trebuchet MS"/>
                          <a:cs typeface="Trebuchet MS"/>
                        </a:rPr>
                        <a:t>кафедри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7646">
                <a:tc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b="1" dirty="0">
                          <a:latin typeface="Trebuchet MS"/>
                          <a:cs typeface="Trebuchet MS"/>
                        </a:rPr>
                        <a:t>9.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400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208279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5" dirty="0">
                          <a:latin typeface="Trebuchet MS"/>
                          <a:cs typeface="Trebuchet MS"/>
                        </a:rPr>
                        <a:t>Проведення</a:t>
                      </a:r>
                      <a:r>
                        <a:rPr sz="1800" spc="-8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spc="-5" dirty="0">
                          <a:latin typeface="Trebuchet MS"/>
                          <a:cs typeface="Trebuchet MS"/>
                        </a:rPr>
                        <a:t>семінарів  та круглих</a:t>
                      </a:r>
                      <a:r>
                        <a:rPr sz="180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spc="-5" dirty="0">
                          <a:latin typeface="Trebuchet MS"/>
                          <a:cs typeface="Trebuchet MS"/>
                        </a:rPr>
                        <a:t>столів.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37846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5" dirty="0">
                          <a:latin typeface="Trebuchet MS"/>
                          <a:cs typeface="Trebuchet MS"/>
                        </a:rPr>
                        <a:t>Квітень-  </a:t>
                      </a:r>
                      <a:r>
                        <a:rPr sz="1800" spc="-5" dirty="0" err="1">
                          <a:latin typeface="Trebuchet MS"/>
                          <a:cs typeface="Trebuchet MS"/>
                        </a:rPr>
                        <a:t>травень</a:t>
                      </a:r>
                      <a:r>
                        <a:rPr sz="1800" spc="-5" dirty="0">
                          <a:latin typeface="Trebuchet MS"/>
                          <a:cs typeface="Trebuchet MS"/>
                        </a:rPr>
                        <a:t>  </a:t>
                      </a:r>
                      <a:r>
                        <a:rPr sz="1800" dirty="0" smtClean="0">
                          <a:latin typeface="Trebuchet MS"/>
                          <a:cs typeface="Trebuchet MS"/>
                        </a:rPr>
                        <a:t>20</a:t>
                      </a:r>
                      <a:r>
                        <a:rPr lang="uk-UA" sz="1800" dirty="0" smtClean="0">
                          <a:latin typeface="Trebuchet MS"/>
                          <a:cs typeface="Trebuchet MS"/>
                        </a:rPr>
                        <a:t>20</a:t>
                      </a:r>
                      <a:r>
                        <a:rPr sz="1800" spc="-75" dirty="0" smtClean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spc="-5" dirty="0">
                          <a:latin typeface="Trebuchet MS"/>
                          <a:cs typeface="Trebuchet MS"/>
                        </a:rPr>
                        <a:t>року</a:t>
                      </a:r>
                      <a:endParaRPr sz="1800" dirty="0">
                        <a:latin typeface="Trebuchet MS"/>
                        <a:cs typeface="Trebuchet MS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dirty="0" smtClean="0">
                          <a:latin typeface="Trebuchet MS"/>
                          <a:cs typeface="Trebuchet MS"/>
                        </a:rPr>
                        <a:t>51</a:t>
                      </a:r>
                      <a:r>
                        <a:rPr lang="uk-UA" sz="1800" dirty="0" smtClean="0">
                          <a:latin typeface="Trebuchet MS"/>
                          <a:cs typeface="Trebuchet MS"/>
                        </a:rPr>
                        <a:t>4,</a:t>
                      </a:r>
                      <a:r>
                        <a:rPr lang="uk-UA" sz="1800" baseline="0" dirty="0" smtClean="0">
                          <a:latin typeface="Trebuchet MS"/>
                          <a:cs typeface="Trebuchet MS"/>
                        </a:rPr>
                        <a:t> 513</a:t>
                      </a:r>
                      <a:r>
                        <a:rPr sz="1800" dirty="0" smtClean="0">
                          <a:latin typeface="Trebuchet MS"/>
                          <a:cs typeface="Trebuchet MS"/>
                        </a:rPr>
                        <a:t>, </a:t>
                      </a:r>
                      <a:r>
                        <a:rPr sz="1800" spc="-5" dirty="0">
                          <a:latin typeface="Trebuchet MS"/>
                          <a:cs typeface="Trebuchet MS"/>
                        </a:rPr>
                        <a:t>к.</a:t>
                      </a:r>
                      <a:r>
                        <a:rPr sz="1800" spc="-3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spc="-5" dirty="0">
                          <a:latin typeface="Trebuchet MS"/>
                          <a:cs typeface="Trebuchet MS"/>
                        </a:rPr>
                        <a:t>10</a:t>
                      </a:r>
                      <a:endParaRPr sz="1800" dirty="0">
                        <a:latin typeface="Trebuchet MS"/>
                        <a:cs typeface="Trebuchet MS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dirty="0">
                          <a:latin typeface="Trebuchet MS"/>
                          <a:cs typeface="Trebuchet MS"/>
                        </a:rPr>
                        <a:t>Степасюк</a:t>
                      </a:r>
                      <a:r>
                        <a:rPr sz="1800" spc="-1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dirty="0">
                          <a:latin typeface="Trebuchet MS"/>
                          <a:cs typeface="Trebuchet MS"/>
                        </a:rPr>
                        <a:t>Л.М.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69187">
                <a:tc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800" b="1" spc="-5" dirty="0">
                          <a:latin typeface="Trebuchet MS"/>
                          <a:cs typeface="Trebuchet MS"/>
                        </a:rPr>
                        <a:t>10.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406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800" spc="-5" dirty="0">
                          <a:latin typeface="Trebuchet MS"/>
                          <a:cs typeface="Trebuchet MS"/>
                        </a:rPr>
                        <a:t>Підсумки</a:t>
                      </a:r>
                      <a:r>
                        <a:rPr sz="1800" spc="-2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dirty="0">
                          <a:latin typeface="Trebuchet MS"/>
                          <a:cs typeface="Trebuchet MS"/>
                        </a:rPr>
                        <a:t>роботи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800" spc="-5" dirty="0">
                          <a:latin typeface="Trebuchet MS"/>
                          <a:cs typeface="Trebuchet MS"/>
                        </a:rPr>
                        <a:t>гуртка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800" spc="-5" dirty="0">
                          <a:latin typeface="Trebuchet MS"/>
                          <a:cs typeface="Trebuchet MS"/>
                        </a:rPr>
                        <a:t>Травень</a:t>
                      </a:r>
                      <a:endParaRPr sz="1800" dirty="0">
                        <a:latin typeface="Trebuchet MS"/>
                        <a:cs typeface="Trebuchet MS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800" dirty="0" smtClean="0">
                          <a:latin typeface="Trebuchet MS"/>
                          <a:cs typeface="Trebuchet MS"/>
                        </a:rPr>
                        <a:t>20</a:t>
                      </a:r>
                      <a:r>
                        <a:rPr lang="uk-UA" sz="1800" dirty="0" smtClean="0">
                          <a:latin typeface="Trebuchet MS"/>
                          <a:cs typeface="Trebuchet MS"/>
                        </a:rPr>
                        <a:t>20</a:t>
                      </a:r>
                      <a:r>
                        <a:rPr sz="1800" spc="-15" dirty="0" smtClean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spc="-5" dirty="0">
                          <a:latin typeface="Trebuchet MS"/>
                          <a:cs typeface="Trebuchet MS"/>
                        </a:rPr>
                        <a:t>року</a:t>
                      </a:r>
                      <a:endParaRPr sz="1800" dirty="0">
                        <a:latin typeface="Trebuchet MS"/>
                        <a:cs typeface="Trebuchet MS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800" dirty="0" smtClean="0">
                          <a:latin typeface="Trebuchet MS"/>
                          <a:cs typeface="Trebuchet MS"/>
                        </a:rPr>
                        <a:t>51</a:t>
                      </a:r>
                      <a:r>
                        <a:rPr lang="uk-UA" sz="1800" dirty="0" smtClean="0">
                          <a:latin typeface="Trebuchet MS"/>
                          <a:cs typeface="Trebuchet MS"/>
                        </a:rPr>
                        <a:t>4</a:t>
                      </a:r>
                      <a:r>
                        <a:rPr sz="1800" dirty="0" smtClean="0">
                          <a:latin typeface="Trebuchet MS"/>
                          <a:cs typeface="Trebuchet MS"/>
                        </a:rPr>
                        <a:t>, </a:t>
                      </a:r>
                      <a:r>
                        <a:rPr sz="1800" spc="-5" dirty="0">
                          <a:latin typeface="Trebuchet MS"/>
                          <a:cs typeface="Trebuchet MS"/>
                        </a:rPr>
                        <a:t>к.</a:t>
                      </a:r>
                      <a:r>
                        <a:rPr sz="1800" spc="-2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spc="-5" dirty="0">
                          <a:latin typeface="Trebuchet MS"/>
                          <a:cs typeface="Trebuchet MS"/>
                        </a:rPr>
                        <a:t>10</a:t>
                      </a:r>
                      <a:endParaRPr sz="1800" dirty="0">
                        <a:latin typeface="Trebuchet MS"/>
                        <a:cs typeface="Trebuchet MS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800" spc="-5" dirty="0">
                          <a:latin typeface="Trebuchet MS"/>
                          <a:cs typeface="Trebuchet MS"/>
                        </a:rPr>
                        <a:t>Степасюк</a:t>
                      </a:r>
                      <a:r>
                        <a:rPr sz="1800" spc="-1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spc="-5" dirty="0">
                          <a:latin typeface="Trebuchet MS"/>
                          <a:cs typeface="Trebuchet MS"/>
                        </a:rPr>
                        <a:t>Л.М.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3372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7487411" y="1600200"/>
            <a:ext cx="618744" cy="4038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417307" y="2197607"/>
            <a:ext cx="794003" cy="5181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55954" y="1040155"/>
            <a:ext cx="752475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5" dirty="0">
                <a:solidFill>
                  <a:srgbClr val="000000"/>
                </a:solidFill>
              </a:rPr>
              <a:t>Учасники гуртка студенти </a:t>
            </a:r>
            <a:r>
              <a:rPr sz="2000" dirty="0">
                <a:solidFill>
                  <a:srgbClr val="000000"/>
                </a:solidFill>
              </a:rPr>
              <a:t>3-4 </a:t>
            </a:r>
            <a:r>
              <a:rPr sz="2000" spc="-5" dirty="0">
                <a:solidFill>
                  <a:srgbClr val="000000"/>
                </a:solidFill>
              </a:rPr>
              <a:t>курсів, економічного</a:t>
            </a:r>
            <a:r>
              <a:rPr sz="2000" spc="10" dirty="0">
                <a:solidFill>
                  <a:srgbClr val="000000"/>
                </a:solidFill>
              </a:rPr>
              <a:t> </a:t>
            </a:r>
            <a:r>
              <a:rPr sz="2000" spc="-5" dirty="0">
                <a:solidFill>
                  <a:srgbClr val="000000"/>
                </a:solidFill>
              </a:rPr>
              <a:t>факультету</a:t>
            </a:r>
            <a:endParaRPr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338691" y="304140"/>
            <a:ext cx="83592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4000" b="1" dirty="0" smtClean="0"/>
              <a:t>Склад наукового гуртка «Економіст»</a:t>
            </a:r>
            <a:endParaRPr lang="ru-RU" sz="40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530282"/>
            <a:ext cx="6096000" cy="4572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8740" y="3429000"/>
            <a:ext cx="4544291" cy="340821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4215384" y="4626864"/>
            <a:ext cx="888491" cy="5791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215384" y="5327903"/>
            <a:ext cx="888491" cy="5791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122" name="Picture 2" descr="ᐈ Человечек для презентации фото, рисунки 3d человечки | скачать ..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86" b="96998" l="11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30482"/>
            <a:ext cx="7956189" cy="574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ject 5"/>
          <p:cNvSpPr txBox="1">
            <a:spLocks/>
          </p:cNvSpPr>
          <p:nvPr/>
        </p:nvSpPr>
        <p:spPr>
          <a:xfrm>
            <a:off x="2176471" y="2375789"/>
            <a:ext cx="4517645" cy="21291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0" tIns="12065" rIns="0" bIns="0" rtlCol="0" anchor="ctr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0" i="0" kern="1200" cap="all" baseline="0">
                <a:solidFill>
                  <a:srgbClr val="404040"/>
                </a:solidFill>
                <a:effectLst/>
                <a:latin typeface="Trebuchet MS"/>
                <a:ea typeface="+mj-ea"/>
                <a:cs typeface="Trebuchet MS"/>
              </a:defRPr>
            </a:lvl1pPr>
          </a:lstStyle>
          <a:p>
            <a:pPr marL="12065" marR="5080">
              <a:lnSpc>
                <a:spcPct val="100000"/>
              </a:lnSpc>
              <a:spcBef>
                <a:spcPts val="95"/>
              </a:spcBef>
            </a:pPr>
            <a:r>
              <a:rPr lang="ru-RU" sz="4600" cap="none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Найважливіші</a:t>
            </a:r>
            <a:r>
              <a:rPr lang="ru-RU" sz="4600" cap="none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ru-RU" sz="4600" cap="none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моменти</a:t>
            </a:r>
            <a:endParaRPr lang="ru-RU" sz="4600" cap="none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r>
              <a:rPr lang="ru-RU" sz="4600" cap="none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деталях…</a:t>
            </a:r>
            <a:endParaRPr lang="ru-RU" sz="4600" cap="none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1124</TotalTime>
  <Words>626</Words>
  <Application>Microsoft Office PowerPoint</Application>
  <PresentationFormat>Екран (4:3)</PresentationFormat>
  <Paragraphs>134</Paragraphs>
  <Slides>26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26</vt:i4>
      </vt:variant>
    </vt:vector>
  </HeadingPairs>
  <TitlesOfParts>
    <vt:vector size="33" baseType="lpstr">
      <vt:lpstr>Arial</vt:lpstr>
      <vt:lpstr>Linux Libertine</vt:lpstr>
      <vt:lpstr>RobotoRegular</vt:lpstr>
      <vt:lpstr>Times New Roman</vt:lpstr>
      <vt:lpstr>Trebuchet MS</vt:lpstr>
      <vt:lpstr>Tw Cen MT</vt:lpstr>
      <vt:lpstr>Капля</vt:lpstr>
      <vt:lpstr>Презентація PowerPoint</vt:lpstr>
      <vt:lpstr>Презентація PowerPoint</vt:lpstr>
      <vt:lpstr>Презентація PowerPoint</vt:lpstr>
      <vt:lpstr>Презентація PowerPoint</vt:lpstr>
      <vt:lpstr>Основні заходи, заплановані членами  гуртка “Економіст” на 2019-2020 рр.</vt:lpstr>
      <vt:lpstr>Презентація PowerPoint</vt:lpstr>
      <vt:lpstr>Презентація PowerPoint</vt:lpstr>
      <vt:lpstr>Учасники гуртка студенти 3-4 курсів, економічного факультету</vt:lpstr>
      <vt:lpstr>Презентація PowerPoint</vt:lpstr>
      <vt:lpstr>Члени гуртка та колектив кафедри знайомилися з майбутніми студентами </vt:lpstr>
      <vt:lpstr>13 листопада 2019 року магістри 2-го року навчання спеціальності «Економіка» звітували про хід виконання магістерських досліджень у рамках постерної презентації своїх ДОСЛІДЖЕНЬ</vt:lpstr>
      <vt:lpstr>Презентація PowerPoint</vt:lpstr>
      <vt:lpstr>Презентація PowerPoint</vt:lpstr>
      <vt:lpstr>Екскурсія у верховну раду зі студентами 1ст. 7 групи</vt:lpstr>
      <vt:lpstr>Презентація PowerPoint</vt:lpstr>
      <vt:lpstr>Презентація PowerPoint</vt:lpstr>
      <vt:lpstr>В університеті вдруге пройшов Осінній бал</vt:lpstr>
      <vt:lpstr>Учасники гуртка активно взяли участь у написанні  Предметної олімпіади з дисципліни «Економіка підприємства»</vt:lpstr>
      <vt:lpstr>Презентація PowerPoint</vt:lpstr>
      <vt:lpstr>Презентація PowerPoint</vt:lpstr>
      <vt:lpstr>Відбулася 73-тя науково-практична студентська конференція «Розвиток аграрного сектору економіки України в умовах глобалізації» </vt:lpstr>
      <vt:lpstr>Презентація PowerPoint</vt:lpstr>
      <vt:lpstr>Тези доповідей були опубліковані В НАсТУПНИХ ЗБІРНИКАХ:</vt:lpstr>
      <vt:lpstr>Участь студентів-гуртківців у всеукраїнських</vt:lpstr>
      <vt:lpstr>Презентація PowerPoint</vt:lpstr>
      <vt:lpstr>ПРИЄДНУЙТЕСЬ ДО  СПІВПРАЦІ З НАМИ 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User</cp:lastModifiedBy>
  <cp:revision>18</cp:revision>
  <dcterms:created xsi:type="dcterms:W3CDTF">2020-05-15T17:09:07Z</dcterms:created>
  <dcterms:modified xsi:type="dcterms:W3CDTF">2020-05-17T08:31:11Z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2016-11-29T00:00:00Z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2020-05-15T00:00:00Z</vt:filetime>
  </property>
</Properties>
</file>