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6" r:id="rId2"/>
    <p:sldId id="259" r:id="rId3"/>
    <p:sldId id="257" r:id="rId4"/>
    <p:sldId id="258"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B5FC5D-BCFD-4F5D-98FD-B55A2232719C}" type="datetimeFigureOut">
              <a:rPr lang="ru-RU" smtClean="0"/>
              <a:t>28.11.2018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9ADCCF-ED32-470F-BF42-D7139CB234C1}" type="slidenum">
              <a:rPr lang="ru-RU" smtClean="0"/>
              <a:t>‹#›</a:t>
            </a:fld>
            <a:endParaRPr lang="ru-RU"/>
          </a:p>
        </p:txBody>
      </p:sp>
    </p:spTree>
    <p:extLst>
      <p:ext uri="{BB962C8B-B14F-4D97-AF65-F5344CB8AC3E}">
        <p14:creationId xmlns:p14="http://schemas.microsoft.com/office/powerpoint/2010/main" val="3538758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F9ADCCF-ED32-470F-BF42-D7139CB234C1}" type="slidenum">
              <a:rPr lang="ru-RU" smtClean="0"/>
              <a:t>2</a:t>
            </a:fld>
            <a:endParaRPr lang="ru-RU"/>
          </a:p>
        </p:txBody>
      </p:sp>
    </p:spTree>
    <p:extLst>
      <p:ext uri="{BB962C8B-B14F-4D97-AF65-F5344CB8AC3E}">
        <p14:creationId xmlns:p14="http://schemas.microsoft.com/office/powerpoint/2010/main" val="1207147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93F4847-B752-4F65-AB58-3FA1B5565619}" type="datetimeFigureOut">
              <a:rPr lang="ru-RU" smtClean="0"/>
              <a:t>28.11.2018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2772CC-49BF-4EFE-8867-21772A42760C}" type="slidenum">
              <a:rPr lang="ru-RU" smtClean="0"/>
              <a:t>‹#›</a:t>
            </a:fld>
            <a:endParaRPr lang="ru-RU"/>
          </a:p>
        </p:txBody>
      </p:sp>
    </p:spTree>
    <p:extLst>
      <p:ext uri="{BB962C8B-B14F-4D97-AF65-F5344CB8AC3E}">
        <p14:creationId xmlns:p14="http://schemas.microsoft.com/office/powerpoint/2010/main" val="634466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93F4847-B752-4F65-AB58-3FA1B5565619}" type="datetimeFigureOut">
              <a:rPr lang="ru-RU" smtClean="0"/>
              <a:t>28.11.2018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2772CC-49BF-4EFE-8867-21772A42760C}" type="slidenum">
              <a:rPr lang="ru-RU" smtClean="0"/>
              <a:t>‹#›</a:t>
            </a:fld>
            <a:endParaRPr lang="ru-RU"/>
          </a:p>
        </p:txBody>
      </p:sp>
    </p:spTree>
    <p:extLst>
      <p:ext uri="{BB962C8B-B14F-4D97-AF65-F5344CB8AC3E}">
        <p14:creationId xmlns:p14="http://schemas.microsoft.com/office/powerpoint/2010/main" val="3527441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93F4847-B752-4F65-AB58-3FA1B5565619}" type="datetimeFigureOut">
              <a:rPr lang="ru-RU" smtClean="0"/>
              <a:t>28.11.2018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2772CC-49BF-4EFE-8867-21772A42760C}" type="slidenum">
              <a:rPr lang="ru-RU" smtClean="0"/>
              <a:t>‹#›</a:t>
            </a:fld>
            <a:endParaRPr lang="ru-RU"/>
          </a:p>
        </p:txBody>
      </p:sp>
    </p:spTree>
    <p:extLst>
      <p:ext uri="{BB962C8B-B14F-4D97-AF65-F5344CB8AC3E}">
        <p14:creationId xmlns:p14="http://schemas.microsoft.com/office/powerpoint/2010/main" val="3954419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93F4847-B752-4F65-AB58-3FA1B5565619}" type="datetimeFigureOut">
              <a:rPr lang="ru-RU" smtClean="0"/>
              <a:t>28.11.2018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2772CC-49BF-4EFE-8867-21772A42760C}" type="slidenum">
              <a:rPr lang="ru-RU" smtClean="0"/>
              <a:t>‹#›</a:t>
            </a:fld>
            <a:endParaRPr lang="ru-RU"/>
          </a:p>
        </p:txBody>
      </p:sp>
    </p:spTree>
    <p:extLst>
      <p:ext uri="{BB962C8B-B14F-4D97-AF65-F5344CB8AC3E}">
        <p14:creationId xmlns:p14="http://schemas.microsoft.com/office/powerpoint/2010/main" val="4261113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93F4847-B752-4F65-AB58-3FA1B5565619}" type="datetimeFigureOut">
              <a:rPr lang="ru-RU" smtClean="0"/>
              <a:t>28.11.2018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2772CC-49BF-4EFE-8867-21772A42760C}" type="slidenum">
              <a:rPr lang="ru-RU" smtClean="0"/>
              <a:t>‹#›</a:t>
            </a:fld>
            <a:endParaRPr lang="ru-RU"/>
          </a:p>
        </p:txBody>
      </p:sp>
    </p:spTree>
    <p:extLst>
      <p:ext uri="{BB962C8B-B14F-4D97-AF65-F5344CB8AC3E}">
        <p14:creationId xmlns:p14="http://schemas.microsoft.com/office/powerpoint/2010/main" val="2760774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93F4847-B752-4F65-AB58-3FA1B5565619}" type="datetimeFigureOut">
              <a:rPr lang="ru-RU" smtClean="0"/>
              <a:t>28.11.2018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2772CC-49BF-4EFE-8867-21772A42760C}" type="slidenum">
              <a:rPr lang="ru-RU" smtClean="0"/>
              <a:t>‹#›</a:t>
            </a:fld>
            <a:endParaRPr lang="ru-RU"/>
          </a:p>
        </p:txBody>
      </p:sp>
    </p:spTree>
    <p:extLst>
      <p:ext uri="{BB962C8B-B14F-4D97-AF65-F5344CB8AC3E}">
        <p14:creationId xmlns:p14="http://schemas.microsoft.com/office/powerpoint/2010/main" val="3208980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93F4847-B752-4F65-AB58-3FA1B5565619}" type="datetimeFigureOut">
              <a:rPr lang="ru-RU" smtClean="0"/>
              <a:t>28.11.2018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22772CC-49BF-4EFE-8867-21772A42760C}" type="slidenum">
              <a:rPr lang="ru-RU" smtClean="0"/>
              <a:t>‹#›</a:t>
            </a:fld>
            <a:endParaRPr lang="ru-RU"/>
          </a:p>
        </p:txBody>
      </p:sp>
    </p:spTree>
    <p:extLst>
      <p:ext uri="{BB962C8B-B14F-4D97-AF65-F5344CB8AC3E}">
        <p14:creationId xmlns:p14="http://schemas.microsoft.com/office/powerpoint/2010/main" val="1713517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93F4847-B752-4F65-AB58-3FA1B5565619}" type="datetimeFigureOut">
              <a:rPr lang="ru-RU" smtClean="0"/>
              <a:t>28.11.2018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22772CC-49BF-4EFE-8867-21772A42760C}" type="slidenum">
              <a:rPr lang="ru-RU" smtClean="0"/>
              <a:t>‹#›</a:t>
            </a:fld>
            <a:endParaRPr lang="ru-RU"/>
          </a:p>
        </p:txBody>
      </p:sp>
    </p:spTree>
    <p:extLst>
      <p:ext uri="{BB962C8B-B14F-4D97-AF65-F5344CB8AC3E}">
        <p14:creationId xmlns:p14="http://schemas.microsoft.com/office/powerpoint/2010/main" val="3768509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93F4847-B752-4F65-AB58-3FA1B5565619}" type="datetimeFigureOut">
              <a:rPr lang="ru-RU" smtClean="0"/>
              <a:t>28.11.2018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22772CC-49BF-4EFE-8867-21772A42760C}" type="slidenum">
              <a:rPr lang="ru-RU" smtClean="0"/>
              <a:t>‹#›</a:t>
            </a:fld>
            <a:endParaRPr lang="ru-RU"/>
          </a:p>
        </p:txBody>
      </p:sp>
    </p:spTree>
    <p:extLst>
      <p:ext uri="{BB962C8B-B14F-4D97-AF65-F5344CB8AC3E}">
        <p14:creationId xmlns:p14="http://schemas.microsoft.com/office/powerpoint/2010/main" val="3109301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93F4847-B752-4F65-AB58-3FA1B5565619}" type="datetimeFigureOut">
              <a:rPr lang="ru-RU" smtClean="0"/>
              <a:t>28.11.2018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2772CC-49BF-4EFE-8867-21772A42760C}" type="slidenum">
              <a:rPr lang="ru-RU" smtClean="0"/>
              <a:t>‹#›</a:t>
            </a:fld>
            <a:endParaRPr lang="ru-RU"/>
          </a:p>
        </p:txBody>
      </p:sp>
    </p:spTree>
    <p:extLst>
      <p:ext uri="{BB962C8B-B14F-4D97-AF65-F5344CB8AC3E}">
        <p14:creationId xmlns:p14="http://schemas.microsoft.com/office/powerpoint/2010/main" val="2053334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93F4847-B752-4F65-AB58-3FA1B5565619}" type="datetimeFigureOut">
              <a:rPr lang="ru-RU" smtClean="0"/>
              <a:t>28.11.2018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2772CC-49BF-4EFE-8867-21772A42760C}" type="slidenum">
              <a:rPr lang="ru-RU" smtClean="0"/>
              <a:t>‹#›</a:t>
            </a:fld>
            <a:endParaRPr lang="ru-RU"/>
          </a:p>
        </p:txBody>
      </p:sp>
    </p:spTree>
    <p:extLst>
      <p:ext uri="{BB962C8B-B14F-4D97-AF65-F5344CB8AC3E}">
        <p14:creationId xmlns:p14="http://schemas.microsoft.com/office/powerpoint/2010/main" val="3758552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3F4847-B752-4F65-AB58-3FA1B5565619}" type="datetimeFigureOut">
              <a:rPr lang="ru-RU" smtClean="0"/>
              <a:t>28.11.2018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2772CC-49BF-4EFE-8867-21772A42760C}" type="slidenum">
              <a:rPr lang="ru-RU" smtClean="0"/>
              <a:t>‹#›</a:t>
            </a:fld>
            <a:endParaRPr lang="ru-RU"/>
          </a:p>
        </p:txBody>
      </p:sp>
    </p:spTree>
    <p:extLst>
      <p:ext uri="{BB962C8B-B14F-4D97-AF65-F5344CB8AC3E}">
        <p14:creationId xmlns:p14="http://schemas.microsoft.com/office/powerpoint/2010/main" val="12956542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7290" y="908720"/>
            <a:ext cx="9036496" cy="4536504"/>
          </a:xfrm>
        </p:spPr>
        <p:txBody>
          <a:bodyPr>
            <a:normAutofit/>
          </a:bodyPr>
          <a:lstStyle/>
          <a:p>
            <a:r>
              <a:rPr lang="uk-UA" sz="5400" b="1" dirty="0"/>
              <a:t>Національне антикорупційне бюро України в системі правоохоронних органів держави</a:t>
            </a:r>
            <a:endParaRPr lang="ru-RU" sz="5400" b="1" dirty="0"/>
          </a:p>
        </p:txBody>
      </p:sp>
      <p:sp>
        <p:nvSpPr>
          <p:cNvPr id="4" name="TextBox 3"/>
          <p:cNvSpPr txBox="1"/>
          <p:nvPr/>
        </p:nvSpPr>
        <p:spPr>
          <a:xfrm>
            <a:off x="3491880" y="5644698"/>
            <a:ext cx="5571906" cy="954107"/>
          </a:xfrm>
          <a:prstGeom prst="rect">
            <a:avLst/>
          </a:prstGeom>
          <a:noFill/>
        </p:spPr>
        <p:txBody>
          <a:bodyPr wrap="square" rtlCol="0">
            <a:spAutoFit/>
          </a:bodyPr>
          <a:lstStyle/>
          <a:p>
            <a:pPr algn="ctr"/>
            <a:r>
              <a:rPr lang="uk-UA" sz="2800" dirty="0" smtClean="0"/>
              <a:t>Магістра 1-го року навчання</a:t>
            </a:r>
          </a:p>
          <a:p>
            <a:r>
              <a:rPr lang="uk-UA" sz="2800" dirty="0" err="1" smtClean="0"/>
              <a:t>Гривника</a:t>
            </a:r>
            <a:r>
              <a:rPr lang="uk-UA" sz="2800" dirty="0" smtClean="0"/>
              <a:t> Антона Володимировича</a:t>
            </a:r>
            <a:endParaRPr lang="ru-RU" sz="2800" dirty="0"/>
          </a:p>
        </p:txBody>
      </p:sp>
    </p:spTree>
    <p:extLst>
      <p:ext uri="{BB962C8B-B14F-4D97-AF65-F5344CB8AC3E}">
        <p14:creationId xmlns:p14="http://schemas.microsoft.com/office/powerpoint/2010/main" val="27800313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432048"/>
          </a:xfrm>
        </p:spPr>
        <p:txBody>
          <a:bodyPr>
            <a:noAutofit/>
          </a:bodyPr>
          <a:lstStyle/>
          <a:p>
            <a:r>
              <a:rPr lang="ru-RU" sz="3200" b="1" dirty="0" smtClean="0"/>
              <a:t>З</a:t>
            </a:r>
            <a:r>
              <a:rPr lang="uk-UA" sz="3200" b="1" dirty="0" smtClean="0"/>
              <a:t>МІСТ</a:t>
            </a:r>
            <a:endParaRPr lang="ru-RU" sz="3200" b="1" dirty="0"/>
          </a:p>
        </p:txBody>
      </p:sp>
      <p:sp>
        <p:nvSpPr>
          <p:cNvPr id="3" name="Объект 2"/>
          <p:cNvSpPr>
            <a:spLocks noGrp="1"/>
          </p:cNvSpPr>
          <p:nvPr>
            <p:ph idx="1"/>
          </p:nvPr>
        </p:nvSpPr>
        <p:spPr>
          <a:xfrm>
            <a:off x="107503" y="332656"/>
            <a:ext cx="8784977" cy="6525344"/>
          </a:xfrm>
        </p:spPr>
        <p:txBody>
          <a:bodyPr>
            <a:noAutofit/>
          </a:bodyPr>
          <a:lstStyle/>
          <a:p>
            <a:pPr marL="0" indent="0" algn="just">
              <a:buNone/>
            </a:pPr>
            <a:r>
              <a:rPr lang="uk-UA" sz="1800" b="1" dirty="0" smtClean="0"/>
              <a:t>ВСТУП</a:t>
            </a:r>
            <a:endParaRPr lang="ru-RU" sz="1800" dirty="0"/>
          </a:p>
          <a:p>
            <a:pPr marL="0" indent="0" algn="just">
              <a:buNone/>
            </a:pPr>
            <a:r>
              <a:rPr lang="uk-UA" sz="1800" b="1" dirty="0"/>
              <a:t>Розділ 1. </a:t>
            </a:r>
            <a:r>
              <a:rPr lang="uk-UA" sz="1800" b="1" dirty="0" err="1"/>
              <a:t>Теоретико-правові</a:t>
            </a:r>
            <a:r>
              <a:rPr lang="uk-UA" sz="1800" b="1" dirty="0"/>
              <a:t> засади становлення та розвитку Національного антикорупційного бюро України</a:t>
            </a:r>
            <a:endParaRPr lang="ru-RU" sz="1800" dirty="0"/>
          </a:p>
          <a:p>
            <a:pPr marL="0" indent="0" algn="just">
              <a:buNone/>
            </a:pPr>
            <a:r>
              <a:rPr lang="uk-UA" sz="1800" dirty="0"/>
              <a:t>1.1 Національне антикорупційне бюро України як інституційна гарантія забезпечення прав і свобод громадян у сфері запобігання та протидії корупції;</a:t>
            </a:r>
            <a:endParaRPr lang="ru-RU" sz="1800" dirty="0"/>
          </a:p>
          <a:p>
            <a:pPr marL="0" indent="0" algn="just">
              <a:buNone/>
            </a:pPr>
            <a:r>
              <a:rPr lang="uk-UA" sz="1800" dirty="0"/>
              <a:t>1.2 Місце Національного антикорупційного бюро України у системі державних правоохоронних органів держави</a:t>
            </a:r>
            <a:endParaRPr lang="ru-RU" sz="1800" dirty="0"/>
          </a:p>
          <a:p>
            <a:pPr marL="0" indent="0" algn="just">
              <a:buNone/>
            </a:pPr>
            <a:r>
              <a:rPr lang="uk-UA" sz="1800" b="1" dirty="0"/>
              <a:t>Розділ 2. Особливості правоохоронної діяльності Національного антикорупційного бюро України</a:t>
            </a:r>
            <a:endParaRPr lang="ru-RU" sz="1800" dirty="0"/>
          </a:p>
          <a:p>
            <a:pPr marL="0" indent="0" algn="just">
              <a:buNone/>
            </a:pPr>
            <a:r>
              <a:rPr lang="uk-UA" sz="1800" dirty="0"/>
              <a:t>2.1 </a:t>
            </a:r>
            <a:r>
              <a:rPr lang="ru-RU" sz="1800" dirty="0"/>
              <a:t>Права та </a:t>
            </a:r>
            <a:r>
              <a:rPr lang="ru-RU" sz="1800" dirty="0" err="1"/>
              <a:t>обов’язки</a:t>
            </a:r>
            <a:r>
              <a:rPr lang="ru-RU" sz="1800" dirty="0"/>
              <a:t> </a:t>
            </a:r>
            <a:r>
              <a:rPr lang="ru-RU" sz="1800" dirty="0" err="1"/>
              <a:t>Національного</a:t>
            </a:r>
            <a:r>
              <a:rPr lang="ru-RU" sz="1800" dirty="0"/>
              <a:t> </a:t>
            </a:r>
            <a:r>
              <a:rPr lang="ru-RU" sz="1800" dirty="0" err="1"/>
              <a:t>антикорупційного</a:t>
            </a:r>
            <a:r>
              <a:rPr lang="ru-RU" sz="1800" dirty="0"/>
              <a:t> бюро </a:t>
            </a:r>
            <a:r>
              <a:rPr lang="ru-RU" sz="1800" dirty="0" err="1"/>
              <a:t>України</a:t>
            </a:r>
            <a:r>
              <a:rPr lang="uk-UA" sz="1800" dirty="0"/>
              <a:t>;</a:t>
            </a:r>
            <a:endParaRPr lang="ru-RU" sz="1800" dirty="0"/>
          </a:p>
          <a:p>
            <a:pPr marL="0" indent="0" algn="just">
              <a:buNone/>
            </a:pPr>
            <a:r>
              <a:rPr lang="uk-UA" sz="1800" dirty="0"/>
              <a:t>2.2 Зміст та принципи діяльності Національного антикорупційного бюро України;</a:t>
            </a:r>
            <a:endParaRPr lang="ru-RU" sz="1800" dirty="0"/>
          </a:p>
          <a:p>
            <a:pPr marL="0" indent="0" algn="just">
              <a:buNone/>
            </a:pPr>
            <a:r>
              <a:rPr lang="uk-UA" sz="1800" dirty="0"/>
              <a:t>2.3 Контроль за діяльністю </a:t>
            </a:r>
            <a:r>
              <a:rPr lang="ru-RU" sz="1800" dirty="0" err="1"/>
              <a:t>Національного</a:t>
            </a:r>
            <a:r>
              <a:rPr lang="ru-RU" sz="1800" dirty="0"/>
              <a:t> </a:t>
            </a:r>
            <a:r>
              <a:rPr lang="ru-RU" sz="1800" dirty="0" err="1"/>
              <a:t>антикорупційного</a:t>
            </a:r>
            <a:r>
              <a:rPr lang="ru-RU" sz="1800" dirty="0"/>
              <a:t> бюро </a:t>
            </a:r>
            <a:r>
              <a:rPr lang="ru-RU" sz="1800" dirty="0" err="1"/>
              <a:t>України</a:t>
            </a:r>
            <a:r>
              <a:rPr lang="uk-UA" sz="1800" dirty="0"/>
              <a:t>;</a:t>
            </a:r>
            <a:endParaRPr lang="ru-RU" sz="1800" dirty="0"/>
          </a:p>
          <a:p>
            <a:pPr marL="0" indent="0" algn="just">
              <a:buNone/>
            </a:pPr>
            <a:r>
              <a:rPr lang="uk-UA" sz="1800" dirty="0"/>
              <a:t>2.4 </a:t>
            </a:r>
            <a:r>
              <a:rPr lang="ru-RU" sz="1800" dirty="0" err="1"/>
              <a:t>Юридична</a:t>
            </a:r>
            <a:r>
              <a:rPr lang="ru-RU" sz="1800" dirty="0"/>
              <a:t> </a:t>
            </a:r>
            <a:r>
              <a:rPr lang="ru-RU" sz="1800" dirty="0" err="1"/>
              <a:t>відповідальність</a:t>
            </a:r>
            <a:r>
              <a:rPr lang="ru-RU" sz="1800" dirty="0"/>
              <a:t> </a:t>
            </a:r>
            <a:r>
              <a:rPr lang="uk-UA" sz="1800" dirty="0"/>
              <a:t>працівників </a:t>
            </a:r>
            <a:r>
              <a:rPr lang="ru-RU" sz="1800" dirty="0" err="1"/>
              <a:t>Національного</a:t>
            </a:r>
            <a:r>
              <a:rPr lang="ru-RU" sz="1800" dirty="0"/>
              <a:t> </a:t>
            </a:r>
            <a:r>
              <a:rPr lang="ru-RU" sz="1800" dirty="0" err="1"/>
              <a:t>антикорупційного</a:t>
            </a:r>
            <a:r>
              <a:rPr lang="ru-RU" sz="1800" dirty="0"/>
              <a:t> бюро </a:t>
            </a:r>
            <a:r>
              <a:rPr lang="ru-RU" sz="1800" dirty="0" err="1"/>
              <a:t>України</a:t>
            </a:r>
            <a:endParaRPr lang="ru-RU" sz="1800" dirty="0"/>
          </a:p>
          <a:p>
            <a:pPr marL="0" indent="0" algn="just">
              <a:buNone/>
            </a:pPr>
            <a:r>
              <a:rPr lang="uk-UA" sz="1800" b="1" dirty="0"/>
              <a:t>Розділ 3. Проблеми становлення та шляхи удосконалення діяльності Національного антикорупційного бюро України</a:t>
            </a:r>
            <a:endParaRPr lang="ru-RU" sz="1800" dirty="0"/>
          </a:p>
          <a:p>
            <a:pPr marL="0" indent="0" algn="just">
              <a:buNone/>
            </a:pPr>
            <a:r>
              <a:rPr lang="uk-UA" sz="1800" dirty="0"/>
              <a:t>3.1 Зарубіжний досвід правового регулювання антикорупційної діяльності;</a:t>
            </a:r>
            <a:endParaRPr lang="ru-RU" sz="1800" dirty="0"/>
          </a:p>
          <a:p>
            <a:pPr marL="0" indent="0" algn="just">
              <a:buNone/>
            </a:pPr>
            <a:r>
              <a:rPr lang="uk-UA" sz="1800" dirty="0"/>
              <a:t>3.2 Імплементація досвіду зарубіжних країн щодо запобігання та боротьби з корупцією в національне законодавство</a:t>
            </a:r>
            <a:endParaRPr lang="ru-RU" sz="1800" dirty="0"/>
          </a:p>
          <a:p>
            <a:pPr marL="0" indent="0" algn="just">
              <a:buNone/>
            </a:pPr>
            <a:r>
              <a:rPr lang="uk-UA" sz="1800" b="1" dirty="0"/>
              <a:t>ВИСНОВКИ</a:t>
            </a:r>
            <a:endParaRPr lang="ru-RU" sz="1800" dirty="0"/>
          </a:p>
          <a:p>
            <a:pPr marL="0" indent="0" algn="just">
              <a:buNone/>
            </a:pPr>
            <a:r>
              <a:rPr lang="uk-UA" sz="1800" b="1" dirty="0"/>
              <a:t>СПИСОК ВИКОРИСТАНОЇ ЛІТЕРАТУРИ</a:t>
            </a:r>
            <a:endParaRPr lang="ru-RU" sz="1800" dirty="0"/>
          </a:p>
          <a:p>
            <a:pPr algn="just"/>
            <a:endParaRPr lang="ru-RU" sz="1600" dirty="0"/>
          </a:p>
        </p:txBody>
      </p:sp>
    </p:spTree>
    <p:extLst>
      <p:ext uri="{BB962C8B-B14F-4D97-AF65-F5344CB8AC3E}">
        <p14:creationId xmlns:p14="http://schemas.microsoft.com/office/powerpoint/2010/main" val="6433796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517450"/>
          </a:xfrm>
        </p:spPr>
        <p:txBody>
          <a:bodyPr>
            <a:normAutofit fontScale="90000"/>
          </a:bodyPr>
          <a:lstStyle/>
          <a:p>
            <a:r>
              <a:rPr lang="uk-UA" sz="4000" b="1" dirty="0"/>
              <a:t>Актуальність:</a:t>
            </a:r>
            <a:endParaRPr lang="ru-RU" sz="4000" dirty="0"/>
          </a:p>
        </p:txBody>
      </p:sp>
      <p:sp>
        <p:nvSpPr>
          <p:cNvPr id="3" name="Объект 2"/>
          <p:cNvSpPr>
            <a:spLocks noGrp="1"/>
          </p:cNvSpPr>
          <p:nvPr>
            <p:ph idx="1"/>
          </p:nvPr>
        </p:nvSpPr>
        <p:spPr>
          <a:xfrm>
            <a:off x="179512" y="548680"/>
            <a:ext cx="8712968" cy="6192688"/>
          </a:xfrm>
        </p:spPr>
        <p:txBody>
          <a:bodyPr>
            <a:normAutofit/>
          </a:bodyPr>
          <a:lstStyle/>
          <a:p>
            <a:pPr marL="0" indent="0" algn="just">
              <a:buNone/>
            </a:pPr>
            <a:r>
              <a:rPr lang="uk-UA" sz="2400" dirty="0"/>
              <a:t>На сьогоднішній день корупція як соціальне явище є однією з найгостріших проблем для українського суспільства. Загальновідомо, що вона негативно позначається на державних процесах, розвитку економіки, захисту прав і свобод громадян. Корупція притаманна багатьом державам світу, які намагаються боротися з нею шляхом прийняття нормативно-правових актів, спрямованих на протидію цій проблемі та створенням спеціальних антикорупційних органів</a:t>
            </a:r>
            <a:r>
              <a:rPr lang="uk-UA" sz="2400" dirty="0" smtClean="0"/>
              <a:t>.</a:t>
            </a:r>
          </a:p>
          <a:p>
            <a:pPr marL="0" indent="0" algn="just">
              <a:buNone/>
            </a:pPr>
            <a:endParaRPr lang="uk-UA" sz="2400" dirty="0" smtClean="0"/>
          </a:p>
          <a:p>
            <a:pPr marL="0" indent="0" algn="just">
              <a:buNone/>
            </a:pPr>
            <a:r>
              <a:rPr lang="uk-UA" sz="2400" dirty="0" smtClean="0"/>
              <a:t>На жаль, Україна належить до країн, що потерпають від корупції найбільше, адже в нас відсутнє надійне економічне та політичне підґрунтя. Навіть на законодавчому рівні поширення корупції в органах державної влади, зрощення бізнесу і політики, організованої злочинної діяльності ще десять років назад було визнано основною реальною загрозою національній безпеці України, стабільності в суспільстві.</a:t>
            </a:r>
          </a:p>
          <a:p>
            <a:pPr algn="just"/>
            <a:endParaRPr lang="ru-RU" sz="2400" dirty="0"/>
          </a:p>
          <a:p>
            <a:endParaRPr lang="ru-RU" dirty="0"/>
          </a:p>
        </p:txBody>
      </p:sp>
    </p:spTree>
    <p:extLst>
      <p:ext uri="{BB962C8B-B14F-4D97-AF65-F5344CB8AC3E}">
        <p14:creationId xmlns:p14="http://schemas.microsoft.com/office/powerpoint/2010/main" val="2444612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260648"/>
            <a:ext cx="8784976" cy="6192688"/>
          </a:xfrm>
        </p:spPr>
        <p:txBody>
          <a:bodyPr>
            <a:normAutofit/>
          </a:bodyPr>
          <a:lstStyle/>
          <a:p>
            <a:pPr algn="just"/>
            <a:endParaRPr lang="uk-UA" sz="2400" dirty="0" smtClean="0"/>
          </a:p>
          <a:p>
            <a:pPr marL="0" indent="0" algn="just">
              <a:buNone/>
            </a:pPr>
            <a:r>
              <a:rPr lang="uk-UA" sz="2400" dirty="0" smtClean="0"/>
              <a:t>Тому</a:t>
            </a:r>
            <a:r>
              <a:rPr lang="uk-UA" sz="2400" dirty="0"/>
              <a:t>, для створення ефективної системи запобігання та протидії корупції було створено </a:t>
            </a:r>
            <a:r>
              <a:rPr lang="ru-RU" sz="2400" dirty="0" err="1"/>
              <a:t>державни</a:t>
            </a:r>
            <a:r>
              <a:rPr lang="uk-UA" sz="2400" dirty="0"/>
              <a:t>й</a:t>
            </a:r>
            <a:r>
              <a:rPr lang="ru-RU" sz="2400" dirty="0"/>
              <a:t> </a:t>
            </a:r>
            <a:r>
              <a:rPr lang="ru-RU" sz="2400" dirty="0" err="1"/>
              <a:t>правоохоронни</a:t>
            </a:r>
            <a:r>
              <a:rPr lang="uk-UA" sz="2400" dirty="0"/>
              <a:t>й</a:t>
            </a:r>
            <a:r>
              <a:rPr lang="ru-RU" sz="2400" dirty="0"/>
              <a:t> органом</a:t>
            </a:r>
            <a:r>
              <a:rPr lang="uk-UA" sz="2400" dirty="0"/>
              <a:t> - </a:t>
            </a:r>
            <a:r>
              <a:rPr lang="ru-RU" sz="2400" dirty="0" err="1"/>
              <a:t>Національне</a:t>
            </a:r>
            <a:r>
              <a:rPr lang="ru-RU" sz="2400" dirty="0"/>
              <a:t> </a:t>
            </a:r>
            <a:r>
              <a:rPr lang="ru-RU" sz="2400" dirty="0" err="1"/>
              <a:t>антикорупційне</a:t>
            </a:r>
            <a:r>
              <a:rPr lang="ru-RU" sz="2400" dirty="0"/>
              <a:t> бюро </a:t>
            </a:r>
            <a:r>
              <a:rPr lang="ru-RU" sz="2400" dirty="0" err="1"/>
              <a:t>України</a:t>
            </a:r>
            <a:r>
              <a:rPr lang="uk-UA" sz="2400" dirty="0"/>
              <a:t>, </a:t>
            </a:r>
            <a:r>
              <a:rPr lang="ru-RU" sz="2400" dirty="0" err="1"/>
              <a:t>має</a:t>
            </a:r>
            <a:r>
              <a:rPr lang="ru-RU" sz="2400" dirty="0"/>
              <a:t> </a:t>
            </a:r>
            <a:r>
              <a:rPr lang="ru-RU" sz="2400" dirty="0" err="1"/>
              <a:t>значні</a:t>
            </a:r>
            <a:r>
              <a:rPr lang="ru-RU" sz="2400" dirty="0"/>
              <a:t> </a:t>
            </a:r>
            <a:r>
              <a:rPr lang="ru-RU" sz="2400" dirty="0" err="1"/>
              <a:t>переваги</a:t>
            </a:r>
            <a:r>
              <a:rPr lang="ru-RU" sz="2400" dirty="0"/>
              <a:t> в </a:t>
            </a:r>
            <a:r>
              <a:rPr lang="ru-RU" sz="2400" dirty="0" err="1"/>
              <a:t>порівнянні</a:t>
            </a:r>
            <a:r>
              <a:rPr lang="ru-RU" sz="2400" dirty="0"/>
              <a:t> з </a:t>
            </a:r>
            <a:r>
              <a:rPr lang="ru-RU" sz="2400" dirty="0" err="1"/>
              <a:t>існуючими</a:t>
            </a:r>
            <a:r>
              <a:rPr lang="ru-RU" sz="2400" dirty="0"/>
              <a:t> </a:t>
            </a:r>
            <a:r>
              <a:rPr lang="ru-RU" sz="2400" dirty="0" err="1"/>
              <a:t>правоохоронними</a:t>
            </a:r>
            <a:r>
              <a:rPr lang="ru-RU" sz="2400" dirty="0"/>
              <a:t> органами</a:t>
            </a:r>
            <a:r>
              <a:rPr lang="uk-UA" sz="2400" dirty="0"/>
              <a:t>. Саме цей орган може докорінно вплинути на проблеми пов’язані з корупційною діяльністю в країні, допоможе відійти від застарілої практики боротьби з корупційними правопорушеннями, яка ніколи не відзначалася своєю ефективністю та досягти найкращих результатів. Національне антикорупційне бюро України своєю роботою має всі шанси повернути довіру та підтримку суспільства, оскільки він ще не віднесений громадською думкою до неефективних та корумпованих державних інституцій.</a:t>
            </a:r>
            <a:endParaRPr lang="ru-RU" sz="2400" dirty="0"/>
          </a:p>
          <a:p>
            <a:pPr algn="just"/>
            <a:endParaRPr lang="ru-RU" sz="2000" dirty="0"/>
          </a:p>
          <a:p>
            <a:endParaRPr lang="ru-RU" dirty="0"/>
          </a:p>
        </p:txBody>
      </p:sp>
    </p:spTree>
    <p:extLst>
      <p:ext uri="{BB962C8B-B14F-4D97-AF65-F5344CB8AC3E}">
        <p14:creationId xmlns:p14="http://schemas.microsoft.com/office/powerpoint/2010/main" val="2967205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12968" cy="6192688"/>
          </a:xfrm>
        </p:spPr>
        <p:txBody>
          <a:bodyPr/>
          <a:lstStyle/>
          <a:p>
            <a:pPr marL="0" indent="0" algn="just">
              <a:buNone/>
            </a:pPr>
            <a:endParaRPr lang="uk-UA" b="1" dirty="0" smtClean="0"/>
          </a:p>
          <a:p>
            <a:pPr marL="0" indent="0" algn="ctr">
              <a:buNone/>
            </a:pPr>
            <a:r>
              <a:rPr lang="uk-UA" b="1" dirty="0" smtClean="0"/>
              <a:t>Предмет</a:t>
            </a:r>
            <a:r>
              <a:rPr lang="uk-UA" b="1" dirty="0"/>
              <a:t>: </a:t>
            </a:r>
            <a:endParaRPr lang="uk-UA" b="1" dirty="0" smtClean="0"/>
          </a:p>
          <a:p>
            <a:pPr marL="0" indent="0" algn="just">
              <a:buNone/>
            </a:pPr>
            <a:r>
              <a:rPr lang="uk-UA" dirty="0" smtClean="0"/>
              <a:t>Національне </a:t>
            </a:r>
            <a:r>
              <a:rPr lang="uk-UA" dirty="0"/>
              <a:t>антикорупційне бюро України в системі правоохоронних органів держави.</a:t>
            </a:r>
            <a:endParaRPr lang="ru-RU" dirty="0"/>
          </a:p>
          <a:p>
            <a:endParaRPr lang="uk-UA" dirty="0" smtClean="0"/>
          </a:p>
          <a:p>
            <a:endParaRPr lang="uk-UA" dirty="0"/>
          </a:p>
          <a:p>
            <a:pPr marL="0" indent="0" algn="ctr">
              <a:buNone/>
            </a:pPr>
            <a:r>
              <a:rPr lang="uk-UA" b="1" dirty="0"/>
              <a:t>Об’єкт: </a:t>
            </a:r>
            <a:endParaRPr lang="uk-UA" b="1" dirty="0" smtClean="0"/>
          </a:p>
          <a:p>
            <a:pPr marL="0" indent="0" algn="just">
              <a:buNone/>
            </a:pPr>
            <a:r>
              <a:rPr lang="uk-UA" dirty="0" smtClean="0"/>
              <a:t>Суспільні </a:t>
            </a:r>
            <a:r>
              <a:rPr lang="uk-UA" dirty="0"/>
              <a:t>відносини у сфері запобігання корупції.</a:t>
            </a:r>
            <a:endParaRPr lang="ru-RU" dirty="0"/>
          </a:p>
          <a:p>
            <a:pPr marL="0" indent="0">
              <a:buNone/>
            </a:pPr>
            <a:endParaRPr lang="ru-RU" dirty="0"/>
          </a:p>
        </p:txBody>
      </p:sp>
    </p:spTree>
    <p:extLst>
      <p:ext uri="{BB962C8B-B14F-4D97-AF65-F5344CB8AC3E}">
        <p14:creationId xmlns:p14="http://schemas.microsoft.com/office/powerpoint/2010/main" val="14113461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12968" cy="6624736"/>
          </a:xfrm>
        </p:spPr>
        <p:txBody>
          <a:bodyPr>
            <a:normAutofit fontScale="85000" lnSpcReduction="20000"/>
          </a:bodyPr>
          <a:lstStyle/>
          <a:p>
            <a:pPr marL="0" indent="0" algn="ctr">
              <a:buNone/>
            </a:pPr>
            <a:r>
              <a:rPr lang="uk-UA" sz="3300" b="1" dirty="0"/>
              <a:t>Завдання: </a:t>
            </a:r>
            <a:endParaRPr lang="ru-RU" sz="3300" dirty="0"/>
          </a:p>
          <a:p>
            <a:pPr marL="0" indent="0" algn="just">
              <a:buNone/>
            </a:pPr>
            <a:r>
              <a:rPr lang="uk-UA" sz="3300" smtClean="0"/>
              <a:t>1) Дослідити </a:t>
            </a:r>
            <a:r>
              <a:rPr lang="uk-UA" sz="3300" dirty="0"/>
              <a:t>Національне антикорупційне бюро України як гарантію забезпечення прав і свобод громадян у сфері запобігання та протидії корупції;</a:t>
            </a:r>
            <a:endParaRPr lang="ru-RU" sz="3300" dirty="0"/>
          </a:p>
          <a:p>
            <a:pPr marL="0" indent="0" algn="just">
              <a:buNone/>
            </a:pPr>
            <a:r>
              <a:rPr lang="uk-UA" sz="3300" dirty="0"/>
              <a:t>2) Визначити місце Національного антикорупційного бюро України у системі державних правоохоронних органів держави;</a:t>
            </a:r>
            <a:endParaRPr lang="ru-RU" sz="3300" dirty="0"/>
          </a:p>
          <a:p>
            <a:pPr marL="0" indent="0" algn="just">
              <a:buNone/>
            </a:pPr>
            <a:r>
              <a:rPr lang="uk-UA" sz="3300" dirty="0"/>
              <a:t>3) О</a:t>
            </a:r>
            <a:r>
              <a:rPr lang="ru-RU" sz="3300" dirty="0" err="1"/>
              <a:t>характеризувати</a:t>
            </a:r>
            <a:r>
              <a:rPr lang="ru-RU" sz="3300" dirty="0"/>
              <a:t> права та </a:t>
            </a:r>
            <a:r>
              <a:rPr lang="ru-RU" sz="3300" dirty="0" err="1"/>
              <a:t>обов’язки</a:t>
            </a:r>
            <a:r>
              <a:rPr lang="ru-RU" sz="3300" dirty="0"/>
              <a:t> НАБУ</a:t>
            </a:r>
            <a:r>
              <a:rPr lang="uk-UA" sz="3300" dirty="0"/>
              <a:t>;</a:t>
            </a:r>
            <a:endParaRPr lang="ru-RU" sz="3300" dirty="0"/>
          </a:p>
          <a:p>
            <a:pPr marL="0" indent="0" algn="just">
              <a:buNone/>
            </a:pPr>
            <a:r>
              <a:rPr lang="uk-UA" sz="3300" dirty="0"/>
              <a:t>4) Розкрити зміст та принципи діяльності НАБУ;</a:t>
            </a:r>
            <a:endParaRPr lang="ru-RU" sz="3300" dirty="0"/>
          </a:p>
          <a:p>
            <a:pPr marL="0" indent="0" algn="just">
              <a:buNone/>
            </a:pPr>
            <a:r>
              <a:rPr lang="uk-UA" sz="3300" dirty="0"/>
              <a:t>5) З’ясувати, хто здійснює контроль за діяльністю НАБУ;</a:t>
            </a:r>
            <a:endParaRPr lang="ru-RU" sz="3300" dirty="0"/>
          </a:p>
          <a:p>
            <a:pPr marL="0" indent="0" algn="just">
              <a:buNone/>
            </a:pPr>
            <a:r>
              <a:rPr lang="uk-UA" sz="3300" dirty="0"/>
              <a:t>6) Визначити особливості юридичної відповідальності працівників НАБУ у разі порушення своїх обов’язків;</a:t>
            </a:r>
            <a:endParaRPr lang="ru-RU" sz="3300" dirty="0"/>
          </a:p>
          <a:p>
            <a:pPr marL="0" indent="0" algn="just">
              <a:buNone/>
            </a:pPr>
            <a:r>
              <a:rPr lang="uk-UA" sz="3300" dirty="0"/>
              <a:t>7) Дослідити зарубіжний досвід правового регулювання антикорупційної діяльності;</a:t>
            </a:r>
            <a:endParaRPr lang="ru-RU" sz="3300" dirty="0"/>
          </a:p>
          <a:p>
            <a:pPr marL="0" indent="0" algn="just">
              <a:buNone/>
            </a:pPr>
            <a:r>
              <a:rPr lang="uk-UA" sz="3300" dirty="0"/>
              <a:t>8) З’ясувати можливість впровадження досвіду зарубіжних країн щодо запобігання та боротьби з корупцією в національне законодавство.</a:t>
            </a:r>
            <a:endParaRPr lang="ru-RU" sz="3300" dirty="0"/>
          </a:p>
          <a:p>
            <a:pPr marL="0" indent="0" algn="just">
              <a:buNone/>
            </a:pPr>
            <a:endParaRPr lang="ru-RU" dirty="0"/>
          </a:p>
        </p:txBody>
      </p:sp>
    </p:spTree>
    <p:extLst>
      <p:ext uri="{BB962C8B-B14F-4D97-AF65-F5344CB8AC3E}">
        <p14:creationId xmlns:p14="http://schemas.microsoft.com/office/powerpoint/2010/main" val="321970931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TotalTime>
  <Words>501</Words>
  <Application>Microsoft Office PowerPoint</Application>
  <PresentationFormat>Экран (4:3)</PresentationFormat>
  <Paragraphs>41</Paragraphs>
  <Slides>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Національне антикорупційне бюро України в системі правоохоронних органів держави</vt:lpstr>
      <vt:lpstr>ЗМІСТ</vt:lpstr>
      <vt:lpstr>Актуальність:</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Національне антикорупційне бюро України в системі правоохоронних органів держави</dc:title>
  <dc:creator>1</dc:creator>
  <cp:lastModifiedBy>1</cp:lastModifiedBy>
  <cp:revision>2</cp:revision>
  <dcterms:created xsi:type="dcterms:W3CDTF">2018-11-28T19:06:54Z</dcterms:created>
  <dcterms:modified xsi:type="dcterms:W3CDTF">2018-11-28T19:27:21Z</dcterms:modified>
</cp:coreProperties>
</file>