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5" r:id="rId3"/>
    <p:sldId id="263" r:id="rId4"/>
    <p:sldId id="257" r:id="rId5"/>
    <p:sldId id="264" r:id="rId6"/>
    <p:sldId id="285" r:id="rId7"/>
    <p:sldId id="261" r:id="rId8"/>
    <p:sldId id="294" r:id="rId9"/>
    <p:sldId id="298" r:id="rId10"/>
    <p:sldId id="291" r:id="rId11"/>
    <p:sldId id="296" r:id="rId12"/>
    <p:sldId id="295" r:id="rId13"/>
    <p:sldId id="297" r:id="rId14"/>
    <p:sldId id="262" r:id="rId15"/>
    <p:sldId id="26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64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4C128-6242-4F9F-B97C-E5FDD271EB11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BD60-E942-4942-8810-C4943B15DD46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4C128-6242-4F9F-B97C-E5FDD271EB11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BD60-E942-4942-8810-C4943B15DD46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4C128-6242-4F9F-B97C-E5FDD271EB11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BD60-E942-4942-8810-C4943B15DD46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4C128-6242-4F9F-B97C-E5FDD271EB11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BD60-E942-4942-8810-C4943B15DD46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4C128-6242-4F9F-B97C-E5FDD271EB11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BD60-E942-4942-8810-C4943B15DD46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4C128-6242-4F9F-B97C-E5FDD271EB11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BD60-E942-4942-8810-C4943B15DD46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4C128-6242-4F9F-B97C-E5FDD271EB11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BD60-E942-4942-8810-C4943B15DD46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4C128-6242-4F9F-B97C-E5FDD271EB11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BD60-E942-4942-8810-C4943B15DD46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4C128-6242-4F9F-B97C-E5FDD271EB11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BD60-E942-4942-8810-C4943B15DD46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4C128-6242-4F9F-B97C-E5FDD271EB11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BD60-E942-4942-8810-C4943B15DD46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4C128-6242-4F9F-B97C-E5FDD271EB11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BD60-E942-4942-8810-C4943B15DD46}" type="slidenum">
              <a:rPr lang="ru-RU" smtClean="0"/>
              <a:t>‹№›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D24C128-6242-4F9F-B97C-E5FDD271EB11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0E2BD60-E942-4942-8810-C4943B15DD46}" type="slidenum">
              <a:rPr lang="ru-RU" smtClean="0"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16632"/>
            <a:ext cx="7272808" cy="2952328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dirty="0">
                <a:latin typeface="Times New Roman" pitchFamily="18" charset="0"/>
                <a:cs typeface="Times New Roman" pitchFamily="18" charset="0"/>
              </a:rPr>
            </a:b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dirty="0">
                <a:latin typeface="Times New Roman" pitchFamily="18" charset="0"/>
                <a:cs typeface="Times New Roman" pitchFamily="18" charset="0"/>
              </a:rPr>
            </a:b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Економічний факультет</a:t>
            </a:r>
            <a:br>
              <a:rPr lang="uk-UA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dirty="0">
                <a:latin typeface="Times New Roman" pitchFamily="18" charset="0"/>
                <a:cs typeface="Times New Roman" pitchFamily="18" charset="0"/>
              </a:rPr>
            </a:b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dirty="0">
                <a:latin typeface="Times New Roman" pitchFamily="18" charset="0"/>
                <a:cs typeface="Times New Roman" pitchFamily="18" charset="0"/>
              </a:rPr>
            </a:b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Студентський науковий гурток </a:t>
            </a:r>
            <a:br>
              <a:rPr lang="uk-UA" sz="2400" dirty="0"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«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РЕГ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ІОНОВЕДЕННЯ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2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5856" y="3933056"/>
            <a:ext cx="5472608" cy="1656532"/>
          </a:xfrm>
        </p:spPr>
        <p:txBody>
          <a:bodyPr>
            <a:noAutofit/>
          </a:bodyPr>
          <a:lstStyle/>
          <a:p>
            <a:r>
              <a:rPr lang="uk-UA" sz="2400" b="1" i="1" dirty="0" smtClean="0"/>
              <a:t>Керівник гуртка: </a:t>
            </a:r>
          </a:p>
          <a:p>
            <a:r>
              <a:rPr lang="uk-UA" sz="2400" b="1" i="1" dirty="0" err="1" smtClean="0"/>
              <a:t>к.е.н</a:t>
            </a:r>
            <a:r>
              <a:rPr lang="uk-UA" sz="2400" b="1" i="1" dirty="0" smtClean="0"/>
              <a:t>., доцент Наконечна К.В.</a:t>
            </a:r>
          </a:p>
          <a:p>
            <a:r>
              <a:rPr lang="uk-UA" sz="2400" b="1" i="1" dirty="0" smtClean="0"/>
              <a:t>кафедра глобальної економіки</a:t>
            </a:r>
          </a:p>
          <a:p>
            <a:endParaRPr lang="ru-RU" sz="2400" b="1" i="1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0" y="6308728"/>
            <a:ext cx="9144000" cy="549275"/>
            <a:chOff x="0" y="3974"/>
            <a:chExt cx="5760" cy="346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0" y="3974"/>
              <a:ext cx="5760" cy="346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>
                <a:latin typeface="Times New Roman" pitchFamily="18" charset="0"/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839" y="4055"/>
              <a:ext cx="477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uk-UA" sz="1400" b="1" dirty="0">
                  <a:latin typeface="Times New Roman" pitchFamily="18" charset="0"/>
                </a:rPr>
                <a:t>НАЦІОНАЛЬНИЙ УНІВЕРСИТЕТ БІОРЕСУРСІВ І ПРИРОДОКОРИСТУВАННЯ УКРАЇНИ</a:t>
              </a:r>
              <a:endParaRPr lang="ru-RU" sz="1400" b="1" dirty="0">
                <a:latin typeface="Times New Roman" pitchFamily="18" charset="0"/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2"/>
            <a:ext cx="1357745" cy="1208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703" y="4681541"/>
            <a:ext cx="1749425" cy="162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76672"/>
            <a:ext cx="1554163" cy="1322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540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479504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b="1" dirty="0" err="1">
                <a:solidFill>
                  <a:schemeClr val="accent1">
                    <a:lumMod val="50000"/>
                  </a:schemeClr>
                </a:solidFill>
              </a:rPr>
              <a:t>Міжнародна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</a:rPr>
              <a:t>наукова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</a:rPr>
              <a:t>інтернет-конференція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</a:rPr>
              <a:t>економічного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</a:rPr>
              <a:t>спрямування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 "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</a:rPr>
              <a:t>Світ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</a:rPr>
              <a:t>економічної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науки".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</a:rPr>
              <a:t>Тернопіль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29.10.2020.</a:t>
            </a:r>
          </a:p>
          <a:p>
            <a:pPr marL="0" indent="0">
              <a:buNone/>
            </a:pPr>
            <a:r>
              <a:rPr lang="uk-UA" dirty="0" smtClean="0"/>
              <a:t>1. </a:t>
            </a:r>
            <a:r>
              <a:rPr lang="uk-UA" dirty="0" err="1"/>
              <a:t>Гаць</a:t>
            </a:r>
            <a:r>
              <a:rPr lang="uk-UA" dirty="0"/>
              <a:t> І.А. Моделювання аграрного сектору за умов вдосконалення регулятивного середовища. </a:t>
            </a:r>
          </a:p>
          <a:p>
            <a:pPr marL="0" indent="0">
              <a:buNone/>
            </a:pPr>
            <a:r>
              <a:rPr lang="uk-UA" dirty="0" smtClean="0"/>
              <a:t>2. </a:t>
            </a:r>
            <a:r>
              <a:rPr lang="uk-UA" dirty="0"/>
              <a:t>Слободян А.В., Наконечна К.В. Державне регулювання ринку молока і молочних продуктів в Україні. </a:t>
            </a:r>
          </a:p>
          <a:p>
            <a:pPr marL="0" indent="0">
              <a:buNone/>
            </a:pPr>
            <a:r>
              <a:rPr lang="uk-UA" dirty="0" smtClean="0"/>
              <a:t>3. </a:t>
            </a:r>
            <a:r>
              <a:rPr lang="uk-UA" dirty="0"/>
              <a:t>Дарчук О.А., Наконечна К.В. Державне регулювання ринку м'яса в Україні. Міжнародна наукова </a:t>
            </a:r>
            <a:r>
              <a:rPr lang="uk-UA" dirty="0" err="1"/>
              <a:t>інтернет-конференція</a:t>
            </a:r>
            <a:r>
              <a:rPr lang="uk-UA" dirty="0"/>
              <a:t> економічного спрямування.</a:t>
            </a:r>
          </a:p>
          <a:p>
            <a:pPr marL="0" indent="0">
              <a:buNone/>
            </a:pPr>
            <a:r>
              <a:rPr lang="uk-UA" dirty="0" smtClean="0"/>
              <a:t>4. </a:t>
            </a:r>
            <a:r>
              <a:rPr lang="uk-UA" dirty="0" err="1"/>
              <a:t>Цируль</a:t>
            </a:r>
            <a:r>
              <a:rPr lang="uk-UA" dirty="0"/>
              <a:t> О.А., Наконечна К.В., Перспективи розвитку Столичного економічного району в умовах євроінтеграції. </a:t>
            </a: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133765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437112"/>
            <a:ext cx="8183880" cy="1051560"/>
          </a:xfrm>
        </p:spPr>
        <p:txBody>
          <a:bodyPr>
            <a:noAutofit/>
          </a:bodyPr>
          <a:lstStyle/>
          <a:p>
            <a:r>
              <a:rPr lang="ru-RU" sz="2400" b="0" dirty="0" err="1">
                <a:solidFill>
                  <a:schemeClr val="accent1">
                    <a:lumMod val="75000"/>
                  </a:schemeClr>
                </a:solidFill>
              </a:rPr>
              <a:t>Міжнародна</a:t>
            </a:r>
            <a:r>
              <a:rPr lang="ru-RU" sz="2400" b="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0" dirty="0" err="1">
                <a:solidFill>
                  <a:schemeClr val="accent1">
                    <a:lumMod val="75000"/>
                  </a:schemeClr>
                </a:solidFill>
              </a:rPr>
              <a:t>науково</a:t>
            </a:r>
            <a:r>
              <a:rPr lang="ru-RU" sz="2400" b="0" dirty="0">
                <a:solidFill>
                  <a:schemeClr val="accent1">
                    <a:lumMod val="75000"/>
                  </a:schemeClr>
                </a:solidFill>
              </a:rPr>
              <a:t>-практична </a:t>
            </a:r>
            <a:r>
              <a:rPr lang="ru-RU" sz="2400" b="0" dirty="0" err="1">
                <a:solidFill>
                  <a:schemeClr val="accent1">
                    <a:lumMod val="75000"/>
                  </a:schemeClr>
                </a:solidFill>
              </a:rPr>
              <a:t>інтернет-конференція</a:t>
            </a:r>
            <a:r>
              <a:rPr lang="ru-RU" sz="2400" b="0" dirty="0">
                <a:solidFill>
                  <a:schemeClr val="accent1">
                    <a:lumMod val="75000"/>
                  </a:schemeClr>
                </a:solidFill>
              </a:rPr>
              <a:t> «</a:t>
            </a:r>
            <a:r>
              <a:rPr lang="ru-RU" sz="2400" b="0" dirty="0" err="1">
                <a:solidFill>
                  <a:schemeClr val="accent1">
                    <a:lumMod val="75000"/>
                  </a:schemeClr>
                </a:solidFill>
              </a:rPr>
              <a:t>П’ятдесят</a:t>
            </a:r>
            <a:r>
              <a:rPr lang="ru-RU" sz="2400" b="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0" dirty="0" err="1">
                <a:solidFill>
                  <a:schemeClr val="accent1">
                    <a:lumMod val="75000"/>
                  </a:schemeClr>
                </a:solidFill>
              </a:rPr>
              <a:t>сьомі</a:t>
            </a:r>
            <a:r>
              <a:rPr lang="ru-RU" sz="2400" b="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0" dirty="0" err="1">
                <a:solidFill>
                  <a:schemeClr val="accent1">
                    <a:lumMod val="75000"/>
                  </a:schemeClr>
                </a:solidFill>
              </a:rPr>
              <a:t>економіко-правові</a:t>
            </a:r>
            <a:r>
              <a:rPr lang="ru-RU" sz="2400" b="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0" dirty="0" err="1">
                <a:solidFill>
                  <a:schemeClr val="accent1">
                    <a:lumMod val="75000"/>
                  </a:schemeClr>
                </a:solidFill>
              </a:rPr>
              <a:t>дискусії</a:t>
            </a:r>
            <a:r>
              <a:rPr lang="ru-RU" sz="2400" b="0" dirty="0" smtClean="0">
                <a:solidFill>
                  <a:schemeClr val="accent1">
                    <a:lumMod val="75000"/>
                  </a:schemeClr>
                </a:solidFill>
              </a:rPr>
              <a:t>», м. </a:t>
            </a:r>
            <a:r>
              <a:rPr lang="ru-RU" sz="2400" b="0" dirty="0" err="1" smtClean="0">
                <a:solidFill>
                  <a:schemeClr val="accent1">
                    <a:lumMod val="75000"/>
                  </a:schemeClr>
                </a:solidFill>
              </a:rPr>
              <a:t>Тернопіль</a:t>
            </a:r>
            <a:r>
              <a:rPr lang="ru-RU" sz="2400" b="0" dirty="0" smtClean="0">
                <a:solidFill>
                  <a:schemeClr val="accent1">
                    <a:lumMod val="75000"/>
                  </a:schemeClr>
                </a:solidFill>
              </a:rPr>
              <a:t>, 5 </a:t>
            </a:r>
            <a:r>
              <a:rPr lang="ru-RU" sz="2400" b="0" dirty="0" err="1" smtClean="0">
                <a:solidFill>
                  <a:schemeClr val="accent1">
                    <a:lumMod val="75000"/>
                  </a:schemeClr>
                </a:solidFill>
              </a:rPr>
              <a:t>травня</a:t>
            </a:r>
            <a:r>
              <a:rPr lang="ru-RU" sz="2400" b="0" dirty="0" smtClean="0">
                <a:solidFill>
                  <a:schemeClr val="accent1">
                    <a:lumMod val="75000"/>
                  </a:schemeClr>
                </a:solidFill>
              </a:rPr>
              <a:t> 2021 року</a:t>
            </a:r>
            <a:endParaRPr lang="uk-UA" sz="2400" b="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/>
              <a:t>Тези підготували студенти ветеринарного факультету:</a:t>
            </a:r>
          </a:p>
          <a:p>
            <a:r>
              <a:rPr lang="uk-UA" dirty="0"/>
              <a:t>1.	Вовк М.М., </a:t>
            </a:r>
            <a:r>
              <a:rPr lang="uk-UA" dirty="0" err="1"/>
              <a:t>Марусетченко</a:t>
            </a:r>
            <a:r>
              <a:rPr lang="uk-UA" dirty="0"/>
              <a:t> А.А. «Земельна реформа у Франції».</a:t>
            </a:r>
          </a:p>
          <a:p>
            <a:r>
              <a:rPr lang="uk-UA" dirty="0"/>
              <a:t>2.	</a:t>
            </a:r>
            <a:r>
              <a:rPr lang="uk-UA" dirty="0" err="1"/>
              <a:t>Дейна</a:t>
            </a:r>
            <a:r>
              <a:rPr lang="uk-UA" dirty="0"/>
              <a:t> Д.Г., </a:t>
            </a:r>
            <a:r>
              <a:rPr lang="uk-UA" dirty="0" err="1"/>
              <a:t>Здітовецька</a:t>
            </a:r>
            <a:r>
              <a:rPr lang="uk-UA" dirty="0"/>
              <a:t> Д.І., «Земельна реформа старих країн-членів ЄС – досвід Німеччини».</a:t>
            </a:r>
          </a:p>
          <a:p>
            <a:r>
              <a:rPr lang="uk-UA" dirty="0"/>
              <a:t>3.	Дорошенко Ю. Ю., «Перспективи розвитку аграрної політики в Японії».</a:t>
            </a:r>
          </a:p>
          <a:p>
            <a:r>
              <a:rPr lang="uk-UA" dirty="0"/>
              <a:t>4.	</a:t>
            </a:r>
            <a:r>
              <a:rPr lang="uk-UA" dirty="0" err="1"/>
              <a:t>Злобинець</a:t>
            </a:r>
            <a:r>
              <a:rPr lang="uk-UA" dirty="0"/>
              <a:t> Є. М., «Український ринок меду».</a:t>
            </a:r>
          </a:p>
          <a:p>
            <a:r>
              <a:rPr lang="uk-UA" dirty="0"/>
              <a:t>5.	Кащенко В.В., «Ринок ячменю в Україні».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71666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0" dirty="0" err="1" smtClean="0"/>
              <a:t>Міжнародна</a:t>
            </a:r>
            <a:r>
              <a:rPr lang="ru-RU" sz="2400" b="0" dirty="0" smtClean="0"/>
              <a:t> </a:t>
            </a:r>
            <a:r>
              <a:rPr lang="ru-RU" sz="2400" b="0" dirty="0" err="1" smtClean="0"/>
              <a:t>науково</a:t>
            </a:r>
            <a:r>
              <a:rPr lang="ru-RU" sz="2400" b="0" dirty="0" smtClean="0"/>
              <a:t>-практична </a:t>
            </a:r>
            <a:r>
              <a:rPr lang="ru-RU" sz="2400" b="0" dirty="0" err="1" smtClean="0"/>
              <a:t>конференція</a:t>
            </a:r>
            <a:r>
              <a:rPr lang="ru-RU" sz="2400" b="0" dirty="0" smtClean="0"/>
              <a:t> </a:t>
            </a:r>
            <a:r>
              <a:rPr lang="ru-RU" sz="2400" b="0" dirty="0"/>
              <a:t>«</a:t>
            </a:r>
            <a:r>
              <a:rPr lang="ru-RU" sz="2400" b="0" dirty="0" err="1"/>
              <a:t>Принципи</a:t>
            </a:r>
            <a:r>
              <a:rPr lang="ru-RU" sz="2400" b="0" dirty="0"/>
              <a:t> </a:t>
            </a:r>
            <a:r>
              <a:rPr lang="ru-RU" sz="2400" b="0" dirty="0" err="1"/>
              <a:t>формування</a:t>
            </a:r>
            <a:r>
              <a:rPr lang="ru-RU" sz="2400" b="0" dirty="0"/>
              <a:t> </a:t>
            </a:r>
            <a:r>
              <a:rPr lang="ru-RU" sz="2400" b="0" dirty="0" err="1"/>
              <a:t>зовнішньої</a:t>
            </a:r>
            <a:r>
              <a:rPr lang="ru-RU" sz="2400" b="0" dirty="0"/>
              <a:t> </a:t>
            </a:r>
            <a:r>
              <a:rPr lang="ru-RU" sz="2400" b="0" dirty="0" err="1"/>
              <a:t>політики</a:t>
            </a:r>
            <a:r>
              <a:rPr lang="ru-RU" sz="2400" b="0" dirty="0"/>
              <a:t> </a:t>
            </a:r>
            <a:r>
              <a:rPr lang="ru-RU" sz="2400" b="0" dirty="0" err="1"/>
              <a:t>держави</a:t>
            </a:r>
            <a:r>
              <a:rPr lang="ru-RU" sz="2400" b="0" dirty="0"/>
              <a:t>: </a:t>
            </a:r>
            <a:r>
              <a:rPr lang="ru-RU" sz="2400" b="0" dirty="0" err="1"/>
              <a:t>економічні</a:t>
            </a:r>
            <a:r>
              <a:rPr lang="ru-RU" sz="2400" b="0" dirty="0"/>
              <a:t> та </a:t>
            </a:r>
            <a:r>
              <a:rPr lang="ru-RU" sz="2400" b="0" dirty="0" err="1"/>
              <a:t>інституціональні</a:t>
            </a:r>
            <a:r>
              <a:rPr lang="ru-RU" sz="2400" b="0" dirty="0"/>
              <a:t> </a:t>
            </a:r>
            <a:r>
              <a:rPr lang="ru-RU" sz="2400" b="0" dirty="0" err="1"/>
              <a:t>аспекти</a:t>
            </a:r>
            <a:r>
              <a:rPr lang="ru-RU" sz="2400" b="0" dirty="0"/>
              <a:t>», 14-15 </a:t>
            </a:r>
            <a:r>
              <a:rPr lang="ru-RU" sz="2400" b="0" dirty="0" err="1"/>
              <a:t>травня</a:t>
            </a:r>
            <a:r>
              <a:rPr lang="ru-RU" sz="2400" b="0" dirty="0"/>
              <a:t> 2021 року. </a:t>
            </a:r>
            <a:r>
              <a:rPr lang="ru-RU" sz="1800" b="0" dirty="0"/>
              <a:t>МІНІСТЕРСТВО ОСВІТИ І НАУКИ УКРАЇНИ</a:t>
            </a:r>
            <a:br>
              <a:rPr lang="ru-RU" sz="1800" b="0" dirty="0"/>
            </a:br>
            <a:r>
              <a:rPr lang="ru-RU" sz="1800" b="0" dirty="0"/>
              <a:t>УЖГОРОДСЬКИЙ НАЦІОНАЛЬНИЙ УНІВЕРСИТЕТ</a:t>
            </a:r>
            <a:endParaRPr lang="uk-UA" sz="1800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325868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1.	Бойко Владислав. </a:t>
            </a:r>
            <a:r>
              <a:rPr lang="ru-RU" dirty="0" err="1"/>
              <a:t>Державне</a:t>
            </a:r>
            <a:r>
              <a:rPr lang="ru-RU" dirty="0"/>
              <a:t> </a:t>
            </a:r>
            <a:r>
              <a:rPr lang="ru-RU" dirty="0" err="1"/>
              <a:t>регулювання</a:t>
            </a:r>
            <a:r>
              <a:rPr lang="ru-RU" dirty="0"/>
              <a:t> ринку </a:t>
            </a:r>
            <a:r>
              <a:rPr lang="ru-RU" dirty="0" err="1"/>
              <a:t>цукру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. </a:t>
            </a:r>
            <a:r>
              <a:rPr lang="ru-RU" dirty="0" smtClean="0"/>
              <a:t> 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2.	</a:t>
            </a:r>
            <a:r>
              <a:rPr lang="ru-RU" dirty="0" err="1"/>
              <a:t>Вороніна</a:t>
            </a:r>
            <a:r>
              <a:rPr lang="ru-RU" dirty="0"/>
              <a:t> </a:t>
            </a:r>
            <a:r>
              <a:rPr lang="ru-RU" dirty="0" smtClean="0"/>
              <a:t>Катерина</a:t>
            </a:r>
            <a:r>
              <a:rPr lang="ru-RU" dirty="0"/>
              <a:t>. </a:t>
            </a:r>
            <a:r>
              <a:rPr lang="ru-RU" dirty="0" err="1"/>
              <a:t>Економічий</a:t>
            </a:r>
            <a:r>
              <a:rPr lang="ru-RU" dirty="0"/>
              <a:t> </a:t>
            </a:r>
            <a:r>
              <a:rPr lang="ru-RU" dirty="0" err="1"/>
              <a:t>механізм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земельних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/>
              <a:t>3.	</a:t>
            </a:r>
            <a:r>
              <a:rPr lang="ru-RU" dirty="0" err="1"/>
              <a:t>Голобородько</a:t>
            </a:r>
            <a:r>
              <a:rPr lang="ru-RU" dirty="0"/>
              <a:t> </a:t>
            </a:r>
            <a:r>
              <a:rPr lang="ru-RU" dirty="0" smtClean="0"/>
              <a:t>Роман</a:t>
            </a:r>
            <a:r>
              <a:rPr lang="ru-RU" dirty="0"/>
              <a:t>. </a:t>
            </a:r>
            <a:r>
              <a:rPr lang="ru-RU" dirty="0" err="1"/>
              <a:t>Р.О.Макроекономічні</a:t>
            </a:r>
            <a:r>
              <a:rPr lang="ru-RU" dirty="0"/>
              <a:t> </a:t>
            </a:r>
            <a:r>
              <a:rPr lang="ru-RU" dirty="0" err="1"/>
              <a:t>тенденції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аграрного сектору </a:t>
            </a:r>
            <a:r>
              <a:rPr lang="ru-RU" dirty="0" err="1"/>
              <a:t>України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/>
              <a:t>4.	</a:t>
            </a:r>
            <a:r>
              <a:rPr lang="ru-RU" dirty="0" err="1"/>
              <a:t>Гуртовий</a:t>
            </a:r>
            <a:r>
              <a:rPr lang="ru-RU" dirty="0"/>
              <a:t> </a:t>
            </a:r>
            <a:r>
              <a:rPr lang="ru-RU" dirty="0" err="1" smtClean="0"/>
              <a:t>Юрій</a:t>
            </a:r>
            <a:r>
              <a:rPr lang="ru-RU" dirty="0"/>
              <a:t>. </a:t>
            </a:r>
            <a:r>
              <a:rPr lang="ru-RU" dirty="0" err="1"/>
              <a:t>Інструменти</a:t>
            </a:r>
            <a:r>
              <a:rPr lang="ru-RU" dirty="0"/>
              <a:t> </a:t>
            </a:r>
            <a:r>
              <a:rPr lang="ru-RU" dirty="0" err="1"/>
              <a:t>регулювання</a:t>
            </a:r>
            <a:r>
              <a:rPr lang="ru-RU" dirty="0"/>
              <a:t> </a:t>
            </a:r>
            <a:r>
              <a:rPr lang="ru-RU" dirty="0" err="1"/>
              <a:t>агропродовольчого</a:t>
            </a:r>
            <a:r>
              <a:rPr lang="ru-RU" dirty="0"/>
              <a:t> ринку. </a:t>
            </a:r>
          </a:p>
          <a:p>
            <a:pPr marL="0" indent="0">
              <a:buNone/>
            </a:pPr>
            <a:r>
              <a:rPr lang="ru-RU" dirty="0"/>
              <a:t>5.	</a:t>
            </a:r>
            <a:r>
              <a:rPr lang="ru-RU" dirty="0" err="1"/>
              <a:t>Іваненко</a:t>
            </a:r>
            <a:r>
              <a:rPr lang="ru-RU" dirty="0"/>
              <a:t> </a:t>
            </a:r>
            <a:r>
              <a:rPr lang="ru-RU" dirty="0" err="1" smtClean="0"/>
              <a:t>Андрій</a:t>
            </a:r>
            <a:r>
              <a:rPr lang="ru-RU" dirty="0"/>
              <a:t>. </a:t>
            </a:r>
            <a:r>
              <a:rPr lang="ru-RU" dirty="0" err="1"/>
              <a:t>Трансофрмація</a:t>
            </a:r>
            <a:r>
              <a:rPr lang="ru-RU" dirty="0"/>
              <a:t> </a:t>
            </a:r>
            <a:r>
              <a:rPr lang="ru-RU" dirty="0" err="1"/>
              <a:t>головних</a:t>
            </a:r>
            <a:r>
              <a:rPr lang="ru-RU" dirty="0"/>
              <a:t> </a:t>
            </a:r>
            <a:r>
              <a:rPr lang="ru-RU" dirty="0" err="1"/>
              <a:t>цілей</a:t>
            </a:r>
            <a:r>
              <a:rPr lang="ru-RU" dirty="0"/>
              <a:t> </a:t>
            </a:r>
            <a:r>
              <a:rPr lang="ru-RU" dirty="0" err="1"/>
              <a:t>спільної</a:t>
            </a:r>
            <a:r>
              <a:rPr lang="ru-RU" dirty="0"/>
              <a:t> </a:t>
            </a:r>
            <a:r>
              <a:rPr lang="ru-RU" dirty="0" err="1"/>
              <a:t>аграрної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</a:t>
            </a:r>
            <a:r>
              <a:rPr lang="ru-RU" dirty="0" err="1"/>
              <a:t>Європейського</a:t>
            </a:r>
            <a:r>
              <a:rPr lang="ru-RU" dirty="0"/>
              <a:t> Союзу</a:t>
            </a:r>
            <a:r>
              <a:rPr lang="ru-RU" dirty="0" smtClean="0"/>
              <a:t>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6.	</a:t>
            </a:r>
            <a:r>
              <a:rPr lang="ru-RU" dirty="0" err="1"/>
              <a:t>Селегень</a:t>
            </a:r>
            <a:r>
              <a:rPr lang="ru-RU" dirty="0"/>
              <a:t> </a:t>
            </a:r>
            <a:r>
              <a:rPr lang="ru-RU" dirty="0" smtClean="0"/>
              <a:t>Ярослав</a:t>
            </a:r>
            <a:r>
              <a:rPr lang="ru-RU" dirty="0"/>
              <a:t>. </a:t>
            </a:r>
            <a:r>
              <a:rPr lang="ru-RU" dirty="0" err="1"/>
              <a:t>Інструменти</a:t>
            </a:r>
            <a:r>
              <a:rPr lang="ru-RU" dirty="0"/>
              <a:t> </a:t>
            </a:r>
            <a:r>
              <a:rPr lang="ru-RU" dirty="0" err="1"/>
              <a:t>регулювання</a:t>
            </a:r>
            <a:r>
              <a:rPr lang="ru-RU" dirty="0"/>
              <a:t> </a:t>
            </a:r>
            <a:r>
              <a:rPr lang="ru-RU" dirty="0" err="1"/>
              <a:t>експорту</a:t>
            </a:r>
            <a:r>
              <a:rPr lang="ru-RU" dirty="0"/>
              <a:t> </a:t>
            </a:r>
            <a:r>
              <a:rPr lang="ru-RU" dirty="0" err="1"/>
              <a:t>агропродовольчої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</a:t>
            </a:r>
            <a:r>
              <a:rPr lang="ru-RU" dirty="0" err="1"/>
              <a:t>регіонів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.</a:t>
            </a:r>
          </a:p>
          <a:p>
            <a:endParaRPr lang="ru-RU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691045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0" dirty="0" err="1"/>
              <a:t>Міжнародна</a:t>
            </a:r>
            <a:r>
              <a:rPr lang="ru-RU" sz="2400" b="0" dirty="0"/>
              <a:t> </a:t>
            </a:r>
            <a:r>
              <a:rPr lang="ru-RU" sz="2400" b="0" dirty="0" err="1"/>
              <a:t>науково</a:t>
            </a:r>
            <a:r>
              <a:rPr lang="ru-RU" sz="2400" b="0" dirty="0"/>
              <a:t>-практична </a:t>
            </a:r>
            <a:r>
              <a:rPr lang="ru-RU" sz="2400" b="0" dirty="0" err="1"/>
              <a:t>конференція</a:t>
            </a:r>
            <a:r>
              <a:rPr lang="ru-RU" sz="2400" b="0" dirty="0"/>
              <a:t> “</a:t>
            </a:r>
            <a:r>
              <a:rPr lang="ru-RU" sz="2400" b="0" dirty="0" err="1"/>
              <a:t>Сучасний</a:t>
            </a:r>
            <a:r>
              <a:rPr lang="ru-RU" sz="2400" b="0" dirty="0"/>
              <a:t> стан </a:t>
            </a:r>
            <a:r>
              <a:rPr lang="ru-RU" sz="2400" b="0" dirty="0" err="1"/>
              <a:t>економіки</a:t>
            </a:r>
            <a:r>
              <a:rPr lang="ru-RU" sz="2400" b="0" dirty="0"/>
              <a:t>, </a:t>
            </a:r>
            <a:r>
              <a:rPr lang="ru-RU" sz="2400" b="0" dirty="0" err="1"/>
              <a:t>фінансів</a:t>
            </a:r>
            <a:r>
              <a:rPr lang="ru-RU" sz="2400" b="0" dirty="0"/>
              <a:t>, </a:t>
            </a:r>
            <a:r>
              <a:rPr lang="ru-RU" sz="2400" b="0" dirty="0" err="1"/>
              <a:t>обліку</a:t>
            </a:r>
            <a:r>
              <a:rPr lang="ru-RU" sz="2400" b="0" dirty="0"/>
              <a:t> і права та </a:t>
            </a:r>
            <a:r>
              <a:rPr lang="ru-RU" sz="2400" b="0" dirty="0" err="1"/>
              <a:t>їх</a:t>
            </a:r>
            <a:r>
              <a:rPr lang="ru-RU" sz="2400" b="0" dirty="0"/>
              <a:t> </a:t>
            </a:r>
            <a:r>
              <a:rPr lang="ru-RU" sz="2400" b="0" dirty="0" err="1"/>
              <a:t>основні</a:t>
            </a:r>
            <a:r>
              <a:rPr lang="ru-RU" sz="2400" b="0" dirty="0"/>
              <a:t> </a:t>
            </a:r>
            <a:r>
              <a:rPr lang="ru-RU" sz="2400" b="0" dirty="0" err="1"/>
              <a:t>проблеми</a:t>
            </a:r>
            <a:r>
              <a:rPr lang="ru-RU" sz="2400" b="0" dirty="0" smtClean="0"/>
              <a:t>”, Полтава, 12 </a:t>
            </a:r>
            <a:r>
              <a:rPr lang="ru-RU" sz="2400" b="0" dirty="0" err="1" smtClean="0"/>
              <a:t>травня</a:t>
            </a:r>
            <a:r>
              <a:rPr lang="ru-RU" sz="2400" b="0" dirty="0" smtClean="0"/>
              <a:t>.</a:t>
            </a:r>
            <a:endParaRPr lang="uk-UA" sz="2400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sz="2400" dirty="0"/>
              <a:t>Тези підготували студенти ветеринарного факультету:</a:t>
            </a:r>
          </a:p>
          <a:p>
            <a:r>
              <a:rPr lang="uk-UA" sz="2400" dirty="0"/>
              <a:t>1.	</a:t>
            </a:r>
            <a:r>
              <a:rPr lang="uk-UA" sz="2400" dirty="0" err="1"/>
              <a:t>Дембіцька</a:t>
            </a:r>
            <a:r>
              <a:rPr lang="uk-UA" sz="2400" dirty="0"/>
              <a:t> Т. М. «Аграрна політика Польщі: перспективи апробації досвіду для України».</a:t>
            </a:r>
          </a:p>
          <a:p>
            <a:r>
              <a:rPr lang="uk-UA" sz="2400" dirty="0"/>
              <a:t>2.	</a:t>
            </a:r>
            <a:r>
              <a:rPr lang="uk-UA" sz="2400" dirty="0" err="1"/>
              <a:t>Якубовська</a:t>
            </a:r>
            <a:r>
              <a:rPr lang="uk-UA" sz="2400" dirty="0"/>
              <a:t> А.А. «Земельна реформа у Франції».</a:t>
            </a:r>
          </a:p>
          <a:p>
            <a:r>
              <a:rPr lang="uk-UA" sz="2400" dirty="0"/>
              <a:t>3.	</a:t>
            </a:r>
            <a:r>
              <a:rPr lang="uk-UA" sz="2400" dirty="0" err="1"/>
              <a:t>Шустик</a:t>
            </a:r>
            <a:r>
              <a:rPr lang="uk-UA" sz="2400" dirty="0"/>
              <a:t> К.І., Наконечна К.В. «Стан та перспективи розвитку ринку молока в Україні».</a:t>
            </a:r>
          </a:p>
          <a:p>
            <a:r>
              <a:rPr lang="uk-UA" sz="2400" dirty="0"/>
              <a:t>4.	</a:t>
            </a:r>
            <a:r>
              <a:rPr lang="uk-UA" sz="2400" dirty="0" err="1"/>
              <a:t>Шведченко</a:t>
            </a:r>
            <a:r>
              <a:rPr lang="uk-UA" sz="2400" dirty="0"/>
              <a:t> К.В, «Загальні основи аграрної політики».</a:t>
            </a:r>
          </a:p>
          <a:p>
            <a:r>
              <a:rPr lang="uk-UA" sz="2400" dirty="0"/>
              <a:t>5.	</a:t>
            </a:r>
            <a:r>
              <a:rPr lang="uk-UA" sz="2400" dirty="0" err="1"/>
              <a:t>Філіпець</a:t>
            </a:r>
            <a:r>
              <a:rPr lang="uk-UA" sz="2400" dirty="0"/>
              <a:t> Є.О., «Стан Єдиної аграрної політики (ЄАП) у скандинавських країнах на прикладі Норвегії».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433975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653136"/>
            <a:ext cx="7776864" cy="1600200"/>
          </a:xfrm>
        </p:spPr>
        <p:txBody>
          <a:bodyPr>
            <a:normAutofit/>
          </a:bodyPr>
          <a:lstStyle/>
          <a:p>
            <a:r>
              <a:rPr lang="uk-UA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Стратегічні напрями діяльності гуртка « </a:t>
            </a:r>
            <a:r>
              <a:rPr lang="uk-UA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Регіоноведення</a:t>
            </a:r>
            <a:r>
              <a:rPr lang="uk-UA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052736"/>
            <a:ext cx="7543800" cy="3886200"/>
          </a:xfrm>
        </p:spPr>
        <p:txBody>
          <a:bodyPr>
            <a:normAutofit fontScale="77500" lnSpcReduction="20000"/>
          </a:bodyPr>
          <a:lstStyle/>
          <a:p>
            <a:pPr marL="457200" lvl="0" indent="-457200"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Проводити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теоретично-концептуальні дослідження 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регіонального розвитку, </a:t>
            </a:r>
          </a:p>
          <a:p>
            <a:pPr marL="457200" lvl="0" indent="-457200"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здійснювати аналіз економічного розвитку регіонів та </a:t>
            </a:r>
          </a:p>
          <a:p>
            <a:pPr marL="457200" lvl="0" indent="-457200"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розробляти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рекомендацій для застосування при підвищенні кваліфікації фахівців, підготовці бакалаврів та магістрів, перепідготовці фахівців для здобуття другої вищої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освіти.</a:t>
            </a:r>
          </a:p>
          <a:p>
            <a:pPr marL="457200" lvl="0" indent="-457200"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проводити круглих столів з студентами економічного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ф-ту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з актуальних питань регіонального розвитку;</a:t>
            </a:r>
          </a:p>
          <a:p>
            <a:pPr marL="457200" lvl="0" indent="-457200"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написання студентами наукових статей, виступи на конференціях.</a:t>
            </a:r>
            <a:endParaRPr lang="uk-UA" dirty="0"/>
          </a:p>
          <a:p>
            <a:pPr marL="0" lvl="0" indent="0">
              <a:buNone/>
            </a:pPr>
            <a:endParaRPr lang="uk-UA" dirty="0"/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15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340768"/>
            <a:ext cx="6781800" cy="1600200"/>
          </a:xfrm>
        </p:spPr>
        <p:txBody>
          <a:bodyPr>
            <a:normAutofit/>
          </a:bodyPr>
          <a:lstStyle/>
          <a:p>
            <a:r>
              <a:rPr lang="uk-UA" i="1" dirty="0">
                <a:solidFill>
                  <a:srgbClr val="002060"/>
                </a:solidFill>
              </a:rPr>
              <a:t>ДЯКУЮ ЗА УВАГУ!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865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Завдання гуртка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/>
              <a:t> </a:t>
            </a:r>
            <a:r>
              <a:rPr lang="uk-UA" b="1" dirty="0"/>
              <a:t>Основним завданням </a:t>
            </a:r>
            <a:r>
              <a:rPr lang="uk-UA" b="1" dirty="0" smtClean="0"/>
              <a:t>наукового </a:t>
            </a:r>
            <a:r>
              <a:rPr lang="uk-UA" b="1" dirty="0"/>
              <a:t>студентського гуртка </a:t>
            </a:r>
            <a:r>
              <a:rPr lang="uk-UA" b="1" dirty="0">
                <a:solidFill>
                  <a:schemeClr val="tx1"/>
                </a:solidFill>
              </a:rPr>
              <a:t>«РЕГІОНОВЕДЕННЯ</a:t>
            </a:r>
            <a:r>
              <a:rPr lang="uk-UA" b="1" dirty="0"/>
              <a:t>» </a:t>
            </a:r>
            <a:r>
              <a:rPr lang="uk-UA" dirty="0"/>
              <a:t>-  дослідження сукупності всіх соціально-економічних, політичних, історичних, природно-екологічних та інших аспектів регіонального розвитку. </a:t>
            </a:r>
          </a:p>
        </p:txBody>
      </p:sp>
    </p:spTree>
    <p:extLst>
      <p:ext uri="{BB962C8B-B14F-4D97-AF65-F5344CB8AC3E}">
        <p14:creationId xmlns:p14="http://schemas.microsoft.com/office/powerpoint/2010/main" val="397958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Завдання гуртка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85800"/>
            <a:ext cx="8424936" cy="4543400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/>
              <a:t>Поглиблення знань щодо</a:t>
            </a:r>
          </a:p>
          <a:p>
            <a:r>
              <a:rPr lang="uk-UA" dirty="0" smtClean="0"/>
              <a:t>регіонального розподілу різних видів господарської діяльності людей відповідно до особливостей формування економічної ефективності їх функціонування; </a:t>
            </a:r>
          </a:p>
          <a:p>
            <a:r>
              <a:rPr lang="uk-UA" dirty="0" smtClean="0"/>
              <a:t>аналіз територіального розподілу природно-ресурсного потенціалу, джерел сировини, енергії, капіталу, інформації; </a:t>
            </a:r>
            <a:endParaRPr lang="en-US" dirty="0" smtClean="0"/>
          </a:p>
          <a:p>
            <a:r>
              <a:rPr lang="uk-UA" dirty="0" smtClean="0"/>
              <a:t>територіального поділу праці та спеціалізації регіонів; </a:t>
            </a:r>
            <a:endParaRPr lang="en-US" dirty="0" smtClean="0"/>
          </a:p>
          <a:p>
            <a:r>
              <a:rPr lang="uk-UA" dirty="0" smtClean="0"/>
              <a:t>удосконалення </a:t>
            </a:r>
            <a:r>
              <a:rPr lang="uk-UA" dirty="0" err="1" smtClean="0"/>
              <a:t>внутрішньорегіональних</a:t>
            </a:r>
            <a:r>
              <a:rPr lang="uk-UA" dirty="0" smtClean="0"/>
              <a:t> і міжрайонних фінансово-економічних зв'язків; </a:t>
            </a:r>
            <a:endParaRPr lang="en-US" dirty="0" smtClean="0"/>
          </a:p>
          <a:p>
            <a:r>
              <a:rPr lang="uk-UA" dirty="0" smtClean="0"/>
              <a:t>раціонального використання трудових та економічних ресурсів.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745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013176"/>
            <a:ext cx="7580312" cy="1240160"/>
          </a:xfrm>
        </p:spPr>
        <p:txBody>
          <a:bodyPr>
            <a:normAutofit/>
          </a:bodyPr>
          <a:lstStyle/>
          <a:p>
            <a:r>
              <a:rPr lang="uk-UA" dirty="0"/>
              <a:t>Тематика засідань гуртка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548680"/>
            <a:ext cx="7543800" cy="475252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uk-UA" sz="2900" dirty="0" smtClean="0"/>
              <a:t>1. Основні </a:t>
            </a:r>
            <a:r>
              <a:rPr lang="uk-UA" sz="2900" dirty="0"/>
              <a:t>теорії регіональної економіки та територіальної організації господарства </a:t>
            </a:r>
            <a:r>
              <a:rPr lang="uk-UA" sz="2900" dirty="0" smtClean="0"/>
              <a:t>України</a:t>
            </a:r>
          </a:p>
          <a:p>
            <a:pPr marL="0" indent="0">
              <a:buNone/>
            </a:pPr>
            <a:r>
              <a:rPr lang="uk-UA" sz="2900" dirty="0" smtClean="0"/>
              <a:t>2. </a:t>
            </a:r>
            <a:r>
              <a:rPr lang="uk-UA" sz="2900" dirty="0"/>
              <a:t>Глобалізація і регіоналізація світового економічного простору. Основні суб'єкти глобального ринку</a:t>
            </a:r>
            <a:r>
              <a:rPr lang="uk-UA" sz="2900" dirty="0" smtClean="0"/>
              <a:t>.</a:t>
            </a:r>
          </a:p>
          <a:p>
            <a:pPr marL="0" indent="0">
              <a:buNone/>
            </a:pPr>
            <a:r>
              <a:rPr lang="uk-UA" sz="2900" dirty="0" smtClean="0"/>
              <a:t>3. </a:t>
            </a:r>
            <a:r>
              <a:rPr lang="ru-RU" sz="2900" dirty="0" err="1"/>
              <a:t>Сутність</a:t>
            </a:r>
            <a:r>
              <a:rPr lang="ru-RU" sz="2900" dirty="0"/>
              <a:t> </a:t>
            </a:r>
            <a:r>
              <a:rPr lang="ru-RU" sz="2900" dirty="0" err="1"/>
              <a:t>економічного</a:t>
            </a:r>
            <a:r>
              <a:rPr lang="ru-RU" sz="2900" dirty="0"/>
              <a:t> </a:t>
            </a:r>
            <a:r>
              <a:rPr lang="ru-RU" sz="2900" dirty="0" err="1"/>
              <a:t>районування</a:t>
            </a:r>
            <a:r>
              <a:rPr lang="ru-RU" sz="2900" dirty="0"/>
              <a:t> та </a:t>
            </a:r>
            <a:r>
              <a:rPr lang="ru-RU" sz="2900" dirty="0" err="1"/>
              <a:t>його</a:t>
            </a:r>
            <a:r>
              <a:rPr lang="ru-RU" sz="2900" dirty="0"/>
              <a:t> </a:t>
            </a:r>
            <a:r>
              <a:rPr lang="ru-RU" sz="2900" dirty="0" err="1" smtClean="0"/>
              <a:t>значення</a:t>
            </a:r>
            <a:r>
              <a:rPr lang="ru-RU" sz="2900" dirty="0" smtClean="0"/>
              <a:t>. </a:t>
            </a:r>
            <a:r>
              <a:rPr lang="uk-UA" sz="2900" dirty="0"/>
              <a:t>Характеристика </a:t>
            </a:r>
            <a:r>
              <a:rPr lang="uk-UA" sz="2900" dirty="0" err="1"/>
              <a:t>природноресурсного</a:t>
            </a:r>
            <a:r>
              <a:rPr lang="uk-UA" sz="2900" dirty="0"/>
              <a:t>, </a:t>
            </a:r>
            <a:r>
              <a:rPr lang="uk-UA" sz="2900" dirty="0" err="1"/>
              <a:t>трудоресурсного</a:t>
            </a:r>
            <a:r>
              <a:rPr lang="uk-UA" sz="2900" dirty="0"/>
              <a:t>, економічного потенціалів регіонів </a:t>
            </a:r>
            <a:r>
              <a:rPr lang="uk-UA" sz="2900" dirty="0" smtClean="0"/>
              <a:t>України</a:t>
            </a:r>
          </a:p>
          <a:p>
            <a:pPr marL="0" indent="0">
              <a:buNone/>
            </a:pPr>
            <a:r>
              <a:rPr lang="uk-UA" sz="2900" dirty="0" smtClean="0"/>
              <a:t>4. Структурні перетворення в Україні: передумови модернізації економіки.</a:t>
            </a:r>
            <a:endParaRPr lang="uk-UA" sz="2900" dirty="0"/>
          </a:p>
          <a:p>
            <a:pPr marL="0" indent="0">
              <a:buNone/>
            </a:pPr>
            <a:r>
              <a:rPr lang="uk-UA" sz="2900" dirty="0" smtClean="0"/>
              <a:t>5. </a:t>
            </a:r>
            <a:r>
              <a:rPr lang="ru-RU" sz="2900" dirty="0" err="1" smtClean="0"/>
              <a:t>Конкурентоспроможність</a:t>
            </a:r>
            <a:r>
              <a:rPr lang="ru-RU" sz="2900" dirty="0"/>
              <a:t> </a:t>
            </a:r>
            <a:r>
              <a:rPr lang="ru-RU" sz="2900" dirty="0" err="1" smtClean="0"/>
              <a:t>регіонів</a:t>
            </a:r>
            <a:r>
              <a:rPr lang="ru-RU" sz="2900" dirty="0" smtClean="0"/>
              <a:t> як </a:t>
            </a:r>
            <a:r>
              <a:rPr lang="ru-RU" sz="2900" dirty="0" err="1" smtClean="0"/>
              <a:t>необхідна</a:t>
            </a:r>
            <a:r>
              <a:rPr lang="ru-RU" sz="2900" dirty="0" smtClean="0"/>
              <a:t> </a:t>
            </a:r>
            <a:r>
              <a:rPr lang="ru-RU" sz="2900" dirty="0" err="1" smtClean="0"/>
              <a:t>передумова</a:t>
            </a:r>
            <a:r>
              <a:rPr lang="ru-RU" sz="2900" dirty="0" smtClean="0"/>
              <a:t> </a:t>
            </a:r>
            <a:r>
              <a:rPr lang="ru-RU" sz="2900" dirty="0" err="1" smtClean="0"/>
              <a:t>зростання</a:t>
            </a:r>
            <a:r>
              <a:rPr lang="ru-RU" sz="2900" dirty="0" smtClean="0"/>
              <a:t> </a:t>
            </a:r>
            <a:r>
              <a:rPr lang="ru-RU" sz="2900" dirty="0" err="1" smtClean="0"/>
              <a:t>конкурентоспроможності</a:t>
            </a:r>
            <a:r>
              <a:rPr lang="ru-RU" sz="2900" dirty="0" smtClean="0"/>
              <a:t> </a:t>
            </a:r>
            <a:r>
              <a:rPr lang="ru-RU" sz="2900" dirty="0" err="1" smtClean="0"/>
              <a:t>країни</a:t>
            </a:r>
            <a:r>
              <a:rPr lang="ru-RU" sz="2900" dirty="0" smtClean="0"/>
              <a:t>. </a:t>
            </a:r>
            <a:endParaRPr lang="ru-RU" sz="2900" dirty="0"/>
          </a:p>
          <a:p>
            <a:pPr marL="0" indent="0">
              <a:buNone/>
            </a:pPr>
            <a:r>
              <a:rPr lang="uk-UA" sz="2900" dirty="0" smtClean="0"/>
              <a:t>6. Міжбюджетні відносини, розподіл повноважень між центральними і регіональними органами влади.</a:t>
            </a:r>
          </a:p>
          <a:p>
            <a:pPr marL="0" indent="0">
              <a:buNone/>
            </a:pPr>
            <a:r>
              <a:rPr lang="en-US" sz="2900" dirty="0" smtClean="0"/>
              <a:t>7</a:t>
            </a:r>
            <a:r>
              <a:rPr lang="uk-UA" sz="2900" dirty="0" smtClean="0"/>
              <a:t>. </a:t>
            </a:r>
            <a:r>
              <a:rPr lang="uk-UA" sz="2900" dirty="0"/>
              <a:t>Децентралізація в Україні. Досвід в розвинутих країн (США, ЄС, країни </a:t>
            </a:r>
            <a:r>
              <a:rPr lang="uk-UA" sz="2900" dirty="0" err="1"/>
              <a:t>східноазіатського</a:t>
            </a:r>
            <a:r>
              <a:rPr lang="uk-UA" sz="2900" dirty="0"/>
              <a:t> блоку) в проведенні </a:t>
            </a:r>
            <a:r>
              <a:rPr lang="uk-UA" sz="2900" dirty="0" smtClean="0"/>
              <a:t>децентралізації.</a:t>
            </a:r>
            <a:endParaRPr lang="uk-UA" sz="2900" dirty="0"/>
          </a:p>
          <a:p>
            <a:pPr marL="0" indent="0">
              <a:buNone/>
            </a:pPr>
            <a:r>
              <a:rPr lang="uk-UA" sz="2900" dirty="0" smtClean="0"/>
              <a:t>8. Стратегічне планування області, міста, ОТГ</a:t>
            </a:r>
            <a:r>
              <a:rPr lang="en-US" sz="2900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142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620688"/>
            <a:ext cx="7543800" cy="5184576"/>
          </a:xfrm>
        </p:spPr>
        <p:txBody>
          <a:bodyPr>
            <a:normAutofit fontScale="92500" lnSpcReduction="10000"/>
          </a:bodyPr>
          <a:lstStyle/>
          <a:p>
            <a:r>
              <a:rPr lang="uk-UA" dirty="0"/>
              <a:t>Серед найбільш активних  учасників слід відмітити </a:t>
            </a:r>
            <a:r>
              <a:rPr lang="ru-RU" dirty="0" smtClean="0"/>
              <a:t>студент</a:t>
            </a:r>
            <a:r>
              <a:rPr lang="uk-UA" dirty="0" err="1" smtClean="0"/>
              <a:t>ів</a:t>
            </a:r>
            <a:r>
              <a:rPr lang="uk-UA" dirty="0" smtClean="0"/>
              <a:t> ветеринарного факультету: </a:t>
            </a:r>
          </a:p>
          <a:p>
            <a:r>
              <a:rPr lang="ru-RU" dirty="0" err="1" smtClean="0"/>
              <a:t>Більницька</a:t>
            </a:r>
            <a:r>
              <a:rPr lang="ru-RU" dirty="0" smtClean="0"/>
              <a:t> </a:t>
            </a:r>
            <a:r>
              <a:rPr lang="ru-RU" dirty="0" err="1"/>
              <a:t>Софія</a:t>
            </a:r>
            <a:endParaRPr lang="ru-RU" dirty="0"/>
          </a:p>
          <a:p>
            <a:r>
              <a:rPr lang="ru-RU" dirty="0" err="1" smtClean="0"/>
              <a:t>Довга</a:t>
            </a:r>
            <a:r>
              <a:rPr lang="ru-RU" dirty="0" smtClean="0"/>
              <a:t> </a:t>
            </a:r>
            <a:r>
              <a:rPr lang="ru-RU" dirty="0" err="1"/>
              <a:t>Олександра</a:t>
            </a:r>
            <a:endParaRPr lang="ru-RU" dirty="0"/>
          </a:p>
          <a:p>
            <a:r>
              <a:rPr lang="ru-RU" dirty="0" smtClean="0"/>
              <a:t>Кравченко </a:t>
            </a:r>
            <a:r>
              <a:rPr lang="ru-RU" dirty="0" err="1"/>
              <a:t>Анастасія</a:t>
            </a:r>
            <a:endParaRPr lang="ru-RU" dirty="0"/>
          </a:p>
          <a:p>
            <a:r>
              <a:rPr lang="ru-RU" dirty="0" smtClean="0"/>
              <a:t>Фока </a:t>
            </a:r>
            <a:r>
              <a:rPr lang="ru-RU" dirty="0"/>
              <a:t>Катерина</a:t>
            </a:r>
          </a:p>
          <a:p>
            <a:r>
              <a:rPr lang="ru-RU" dirty="0" err="1" smtClean="0"/>
              <a:t>Смульська</a:t>
            </a:r>
            <a:r>
              <a:rPr lang="ru-RU" dirty="0" smtClean="0"/>
              <a:t> </a:t>
            </a:r>
            <a:r>
              <a:rPr lang="ru-RU" dirty="0" err="1"/>
              <a:t>Адріанна</a:t>
            </a:r>
            <a:endParaRPr lang="ru-RU" dirty="0"/>
          </a:p>
          <a:p>
            <a:r>
              <a:rPr lang="ru-RU" dirty="0" smtClean="0"/>
              <a:t>Яценко </a:t>
            </a:r>
            <a:r>
              <a:rPr lang="ru-RU" dirty="0" err="1"/>
              <a:t>Анастасія</a:t>
            </a:r>
            <a:endParaRPr lang="ru-RU" dirty="0"/>
          </a:p>
          <a:p>
            <a:r>
              <a:rPr lang="ru-RU" dirty="0" err="1" smtClean="0"/>
              <a:t>Білецька</a:t>
            </a:r>
            <a:r>
              <a:rPr lang="ru-RU" dirty="0" smtClean="0"/>
              <a:t> </a:t>
            </a:r>
            <a:r>
              <a:rPr lang="ru-RU" dirty="0"/>
              <a:t>Маргарита</a:t>
            </a:r>
          </a:p>
          <a:p>
            <a:r>
              <a:rPr lang="ru-RU" dirty="0" smtClean="0"/>
              <a:t>Суворова </a:t>
            </a:r>
            <a:r>
              <a:rPr lang="ru-RU" dirty="0"/>
              <a:t>Анна</a:t>
            </a:r>
          </a:p>
          <a:p>
            <a:r>
              <a:rPr lang="ru-RU" dirty="0" err="1" smtClean="0"/>
              <a:t>Седельікова</a:t>
            </a:r>
            <a:r>
              <a:rPr lang="ru-RU" dirty="0" smtClean="0"/>
              <a:t> </a:t>
            </a:r>
            <a:r>
              <a:rPr lang="ru-RU" dirty="0" err="1"/>
              <a:t>Юлія</a:t>
            </a:r>
            <a:endParaRPr lang="ru-RU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1305518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Підсумком</a:t>
            </a:r>
            <a:r>
              <a:rPr lang="ru-RU" dirty="0"/>
              <a:t> </a:t>
            </a:r>
            <a:r>
              <a:rPr lang="ru-RU" dirty="0" err="1"/>
              <a:t>засідань</a:t>
            </a:r>
            <a:r>
              <a:rPr lang="ru-RU" dirty="0"/>
              <a:t> </a:t>
            </a:r>
            <a:r>
              <a:rPr lang="ru-RU" dirty="0" err="1"/>
              <a:t>наукового</a:t>
            </a:r>
            <a:r>
              <a:rPr lang="ru-RU" dirty="0"/>
              <a:t> </a:t>
            </a:r>
            <a:r>
              <a:rPr lang="ru-RU" dirty="0" err="1"/>
              <a:t>студентського</a:t>
            </a:r>
            <a:r>
              <a:rPr lang="ru-RU" dirty="0"/>
              <a:t> </a:t>
            </a:r>
            <a:r>
              <a:rPr lang="ru-RU" dirty="0" err="1"/>
              <a:t>гуртка</a:t>
            </a:r>
            <a:r>
              <a:rPr lang="ru-RU" dirty="0"/>
              <a:t> є </a:t>
            </a:r>
            <a:r>
              <a:rPr lang="ru-RU" dirty="0" err="1"/>
              <a:t>презентація</a:t>
            </a:r>
            <a:r>
              <a:rPr lang="ru-RU" dirty="0"/>
              <a:t> </a:t>
            </a:r>
            <a:r>
              <a:rPr lang="ru-RU" dirty="0" err="1"/>
              <a:t>доповідей</a:t>
            </a:r>
            <a:r>
              <a:rPr lang="ru-RU" dirty="0"/>
              <a:t> </a:t>
            </a:r>
            <a:r>
              <a:rPr lang="ru-RU" dirty="0" err="1"/>
              <a:t>студентів</a:t>
            </a:r>
            <a:r>
              <a:rPr lang="ru-RU" dirty="0"/>
              <a:t> на </a:t>
            </a:r>
            <a:r>
              <a:rPr lang="ru-RU" dirty="0" err="1"/>
              <a:t>студентській</a:t>
            </a:r>
            <a:r>
              <a:rPr lang="ru-RU" dirty="0"/>
              <a:t> </a:t>
            </a:r>
            <a:r>
              <a:rPr lang="ru-RU" dirty="0" err="1"/>
              <a:t>конференції</a:t>
            </a:r>
            <a:r>
              <a:rPr lang="ru-RU" dirty="0"/>
              <a:t>, </a:t>
            </a:r>
            <a:r>
              <a:rPr lang="ru-RU" dirty="0" err="1"/>
              <a:t>написання</a:t>
            </a:r>
            <a:r>
              <a:rPr lang="ru-RU" dirty="0"/>
              <a:t> тез у </a:t>
            </a:r>
            <a:r>
              <a:rPr lang="ru-RU" dirty="0" err="1"/>
              <a:t>збірках</a:t>
            </a:r>
            <a:r>
              <a:rPr lang="ru-RU" dirty="0"/>
              <a:t> тез </a:t>
            </a:r>
            <a:r>
              <a:rPr lang="ru-RU" dirty="0" err="1" smtClean="0"/>
              <a:t>конференцій</a:t>
            </a:r>
            <a:r>
              <a:rPr lang="ru-RU" dirty="0" smtClean="0"/>
              <a:t>;</a:t>
            </a:r>
          </a:p>
          <a:p>
            <a:r>
              <a:rPr lang="ru-RU" dirty="0"/>
              <a:t>Проведено 16 </a:t>
            </a:r>
            <a:r>
              <a:rPr lang="ru-RU" dirty="0" err="1"/>
              <a:t>засідань</a:t>
            </a:r>
            <a:r>
              <a:rPr lang="ru-RU" dirty="0"/>
              <a:t> по </a:t>
            </a:r>
            <a:r>
              <a:rPr lang="ru-RU" dirty="0" err="1"/>
              <a:t>даним</a:t>
            </a:r>
            <a:r>
              <a:rPr lang="ru-RU" dirty="0"/>
              <a:t> </a:t>
            </a:r>
            <a:r>
              <a:rPr lang="ru-RU" dirty="0" smtClean="0"/>
              <a:t>тематикам.</a:t>
            </a:r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78880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107504" y="188640"/>
            <a:ext cx="8778552" cy="6669360"/>
          </a:xfrm>
        </p:spPr>
        <p:txBody>
          <a:bodyPr>
            <a:noAutofit/>
          </a:bodyPr>
          <a:lstStyle/>
          <a:p>
            <a:pPr marL="609600" indent="-609600">
              <a:buClr>
                <a:schemeClr val="tx1">
                  <a:shade val="95000"/>
                </a:schemeClr>
              </a:buClr>
              <a:buBlip>
                <a:blip r:embed="rId2"/>
              </a:buBlip>
              <a:defRPr/>
            </a:pP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Доповіді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та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опубліковано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тези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за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матеріалами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74-ї </a:t>
            </a:r>
            <a:r>
              <a:rPr lang="ru-RU" sz="2000" b="1" dirty="0" err="1">
                <a:solidFill>
                  <a:schemeClr val="accent1">
                    <a:lumMod val="75000"/>
                  </a:schemeClr>
                </a:solidFill>
              </a:rPr>
              <a:t>науково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практичної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студентської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конференції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«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КОНЦЕПТУАЛЬНІ ЗАСАДИ ЗБАЛАНСОВАНОГО РОЗВИТКУ АГРАРНОГО СЕКТОРУ ЕКОНОМІКИ УКРАЇНИ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», 4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Секція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«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Конкурентоспроможність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аграрого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 сектору в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умовах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функціонування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зони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вільної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торгівлі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з ЄС» 21 листопада 2021 року,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НУБіП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України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ru-RU" sz="1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Clr>
                <a:schemeClr val="tx1">
                  <a:shade val="95000"/>
                </a:schemeClr>
              </a:buClr>
              <a:buAutoNum type="arabicPeriod"/>
              <a:defRPr/>
            </a:pPr>
            <a:r>
              <a:rPr lang="ru-RU" sz="1600" dirty="0" err="1" smtClean="0"/>
              <a:t>Тетяна</a:t>
            </a:r>
            <a:r>
              <a:rPr lang="ru-RU" sz="1600" dirty="0" smtClean="0"/>
              <a:t> </a:t>
            </a:r>
            <a:r>
              <a:rPr lang="ru-RU" sz="1600" dirty="0"/>
              <a:t>Гайдученко, студентка ОС «</a:t>
            </a:r>
            <a:r>
              <a:rPr lang="ru-RU" sz="1600" dirty="0" err="1"/>
              <a:t>Магістр</a:t>
            </a:r>
            <a:r>
              <a:rPr lang="ru-RU" sz="1600" dirty="0"/>
              <a:t>», </a:t>
            </a:r>
            <a:r>
              <a:rPr lang="ru-RU" sz="1600" dirty="0" err="1"/>
              <a:t>спеціальності</a:t>
            </a:r>
            <a:r>
              <a:rPr lang="ru-RU" sz="1600" dirty="0"/>
              <a:t> «</a:t>
            </a:r>
            <a:r>
              <a:rPr lang="ru-RU" sz="1600" dirty="0" err="1"/>
              <a:t>Облік</a:t>
            </a:r>
            <a:r>
              <a:rPr lang="ru-RU" sz="1600" dirty="0"/>
              <a:t> та </a:t>
            </a:r>
            <a:r>
              <a:rPr lang="ru-RU" sz="1600" dirty="0" err="1"/>
              <a:t>оподаткування</a:t>
            </a:r>
            <a:r>
              <a:rPr lang="ru-RU" sz="1600" dirty="0"/>
              <a:t>» </a:t>
            </a:r>
            <a:r>
              <a:rPr lang="ru-RU" sz="1600" dirty="0" err="1"/>
              <a:t>здобула</a:t>
            </a:r>
            <a:r>
              <a:rPr lang="ru-RU" sz="1600" dirty="0"/>
              <a:t> 1 </a:t>
            </a:r>
            <a:r>
              <a:rPr lang="ru-RU" sz="1600" dirty="0" err="1"/>
              <a:t>місце</a:t>
            </a:r>
            <a:r>
              <a:rPr lang="ru-RU" sz="1600" dirty="0"/>
              <a:t>. Тема </a:t>
            </a:r>
            <a:r>
              <a:rPr lang="ru-RU" sz="1600" dirty="0" err="1"/>
              <a:t>презентації</a:t>
            </a:r>
            <a:r>
              <a:rPr lang="ru-RU" sz="1600" dirty="0"/>
              <a:t>: «</a:t>
            </a:r>
            <a:r>
              <a:rPr lang="ru-RU" sz="1600" dirty="0" err="1"/>
              <a:t>Оцінка</a:t>
            </a:r>
            <a:r>
              <a:rPr lang="ru-RU" sz="1600" dirty="0"/>
              <a:t> стану </a:t>
            </a:r>
            <a:r>
              <a:rPr lang="ru-RU" sz="1600" dirty="0" err="1"/>
              <a:t>борошномельної</a:t>
            </a:r>
            <a:r>
              <a:rPr lang="ru-RU" sz="1600" dirty="0"/>
              <a:t> </a:t>
            </a:r>
            <a:r>
              <a:rPr lang="ru-RU" sz="1600" dirty="0" err="1"/>
              <a:t>галузі</a:t>
            </a:r>
            <a:r>
              <a:rPr lang="ru-RU" sz="1600" dirty="0"/>
              <a:t> в </a:t>
            </a:r>
            <a:r>
              <a:rPr lang="ru-RU" sz="1600" dirty="0" err="1"/>
              <a:t>Україні</a:t>
            </a:r>
            <a:r>
              <a:rPr lang="ru-RU" sz="1600" dirty="0"/>
              <a:t> та шляхи </a:t>
            </a:r>
            <a:r>
              <a:rPr lang="ru-RU" sz="1600" dirty="0" err="1"/>
              <a:t>його</a:t>
            </a:r>
            <a:r>
              <a:rPr lang="ru-RU" sz="1600" dirty="0"/>
              <a:t> </a:t>
            </a:r>
            <a:r>
              <a:rPr lang="ru-RU" sz="1600" dirty="0" err="1"/>
              <a:t>вдосконалення</a:t>
            </a:r>
            <a:r>
              <a:rPr lang="ru-RU" sz="1600" dirty="0"/>
              <a:t>» </a:t>
            </a:r>
            <a:endParaRPr lang="ru-RU" sz="1600" dirty="0" smtClean="0"/>
          </a:p>
          <a:p>
            <a:pPr marL="342900" indent="-342900">
              <a:buClr>
                <a:schemeClr val="tx1">
                  <a:shade val="95000"/>
                </a:schemeClr>
              </a:buClr>
              <a:buAutoNum type="arabicPeriod"/>
              <a:defRPr/>
            </a:pPr>
            <a:r>
              <a:rPr lang="ru-RU" sz="1600" dirty="0" smtClean="0"/>
              <a:t>Анна </a:t>
            </a:r>
            <a:r>
              <a:rPr lang="ru-RU" sz="1600" dirty="0"/>
              <a:t>Костюк студентка ОС «</a:t>
            </a:r>
            <a:r>
              <a:rPr lang="ru-RU" sz="1600" dirty="0" err="1"/>
              <a:t>Магістр</a:t>
            </a:r>
            <a:r>
              <a:rPr lang="ru-RU" sz="1600" dirty="0"/>
              <a:t>», </a:t>
            </a:r>
            <a:r>
              <a:rPr lang="ru-RU" sz="1600" dirty="0" err="1"/>
              <a:t>спеціальності</a:t>
            </a:r>
            <a:r>
              <a:rPr lang="ru-RU" sz="1600" dirty="0"/>
              <a:t> «</a:t>
            </a:r>
            <a:r>
              <a:rPr lang="ru-RU" sz="1600" dirty="0" err="1"/>
              <a:t>Облік</a:t>
            </a:r>
            <a:r>
              <a:rPr lang="ru-RU" sz="1600" dirty="0"/>
              <a:t> та </a:t>
            </a:r>
            <a:r>
              <a:rPr lang="ru-RU" sz="1600" dirty="0" err="1"/>
              <a:t>оподаткування</a:t>
            </a:r>
            <a:r>
              <a:rPr lang="ru-RU" sz="1600" dirty="0"/>
              <a:t>» </a:t>
            </a:r>
            <a:r>
              <a:rPr lang="ru-RU" sz="1600" dirty="0" err="1"/>
              <a:t>посіла</a:t>
            </a:r>
            <a:r>
              <a:rPr lang="ru-RU" sz="1600" dirty="0"/>
              <a:t> 4 </a:t>
            </a:r>
            <a:r>
              <a:rPr lang="ru-RU" sz="1600" dirty="0" err="1"/>
              <a:t>місце</a:t>
            </a:r>
            <a:r>
              <a:rPr lang="ru-RU" sz="1600" dirty="0"/>
              <a:t>. </a:t>
            </a:r>
            <a:r>
              <a:rPr lang="ru-RU" sz="1600" dirty="0" smtClean="0"/>
              <a:t>Тема </a:t>
            </a:r>
            <a:r>
              <a:rPr lang="ru-RU" sz="1600" dirty="0" err="1" smtClean="0"/>
              <a:t>презентації</a:t>
            </a:r>
            <a:r>
              <a:rPr lang="ru-RU" sz="1600" dirty="0" smtClean="0"/>
              <a:t>: «</a:t>
            </a:r>
            <a:r>
              <a:rPr lang="ru-RU" sz="1600" dirty="0" err="1" smtClean="0"/>
              <a:t>Поточний</a:t>
            </a:r>
            <a:r>
              <a:rPr lang="ru-RU" sz="1600" dirty="0" smtClean="0"/>
              <a:t> </a:t>
            </a:r>
            <a:r>
              <a:rPr lang="ru-RU" sz="1600" dirty="0"/>
              <a:t>стан та </a:t>
            </a:r>
            <a:r>
              <a:rPr lang="ru-RU" sz="1600" dirty="0" err="1"/>
              <a:t>перспективи</a:t>
            </a:r>
            <a:r>
              <a:rPr lang="ru-RU" sz="1600" dirty="0"/>
              <a:t> </a:t>
            </a:r>
            <a:r>
              <a:rPr lang="ru-RU" sz="1600" dirty="0" err="1"/>
              <a:t>розвитку</a:t>
            </a:r>
            <a:r>
              <a:rPr lang="ru-RU" sz="1600" dirty="0"/>
              <a:t> ринку </a:t>
            </a:r>
            <a:r>
              <a:rPr lang="ru-RU" sz="1600" dirty="0" err="1"/>
              <a:t>кукурудзи</a:t>
            </a:r>
            <a:r>
              <a:rPr lang="ru-RU" sz="1600" dirty="0"/>
              <a:t> в </a:t>
            </a:r>
            <a:r>
              <a:rPr lang="ru-RU" sz="1600" dirty="0" err="1"/>
              <a:t>Україні</a:t>
            </a:r>
            <a:r>
              <a:rPr lang="ru-RU" sz="1600" dirty="0"/>
              <a:t>» та </a:t>
            </a:r>
            <a:r>
              <a:rPr lang="ru-RU" sz="1600" dirty="0" err="1"/>
              <a:t>здобули</a:t>
            </a:r>
            <a:r>
              <a:rPr lang="ru-RU" sz="1600" dirty="0"/>
              <a:t> </a:t>
            </a:r>
            <a:r>
              <a:rPr lang="ru-RU" sz="1600" dirty="0" err="1"/>
              <a:t>призові</a:t>
            </a:r>
            <a:r>
              <a:rPr lang="ru-RU" sz="1600" dirty="0"/>
              <a:t> </a:t>
            </a:r>
            <a:r>
              <a:rPr lang="ru-RU" sz="1600" dirty="0" err="1"/>
              <a:t>місця</a:t>
            </a:r>
            <a:r>
              <a:rPr lang="ru-RU" sz="1600" dirty="0" smtClean="0"/>
              <a:t>.</a:t>
            </a:r>
          </a:p>
          <a:p>
            <a:pPr marL="342900" indent="-342900">
              <a:buClr>
                <a:schemeClr val="tx1">
                  <a:shade val="95000"/>
                </a:schemeClr>
              </a:buClr>
              <a:buAutoNum type="arabicPeriod"/>
              <a:defRPr/>
            </a:pPr>
            <a:r>
              <a:rPr lang="en-US" sz="1600" dirty="0" err="1" smtClean="0"/>
              <a:t>Musii</a:t>
            </a:r>
            <a:r>
              <a:rPr lang="en-US" sz="1600" dirty="0" smtClean="0"/>
              <a:t> </a:t>
            </a:r>
            <a:r>
              <a:rPr lang="en-US" sz="1600" dirty="0"/>
              <a:t>A. L. Regulation of the agricultural land market in France</a:t>
            </a:r>
          </a:p>
          <a:p>
            <a:pPr marL="342900" indent="-342900">
              <a:buClr>
                <a:schemeClr val="tx1">
                  <a:shade val="95000"/>
                </a:schemeClr>
              </a:buClr>
              <a:buAutoNum type="arabicPeriod"/>
              <a:defRPr/>
            </a:pPr>
            <a:r>
              <a:rPr lang="ru-RU" sz="1600" dirty="0" smtClean="0"/>
              <a:t>Бондаренко </a:t>
            </a:r>
            <a:r>
              <a:rPr lang="ru-RU" sz="1600" dirty="0"/>
              <a:t>К. А. Курс на </a:t>
            </a:r>
            <a:r>
              <a:rPr lang="ru-RU" sz="1600" dirty="0" err="1"/>
              <a:t>цифровізацію</a:t>
            </a:r>
            <a:r>
              <a:rPr lang="ru-RU" sz="1600" dirty="0"/>
              <a:t> </a:t>
            </a:r>
            <a:r>
              <a:rPr lang="ru-RU" sz="1600" dirty="0" err="1"/>
              <a:t>аграрних</a:t>
            </a:r>
            <a:r>
              <a:rPr lang="ru-RU" sz="1600" dirty="0"/>
              <a:t> </a:t>
            </a:r>
            <a:r>
              <a:rPr lang="ru-RU" sz="1600" dirty="0" err="1"/>
              <a:t>підприємств</a:t>
            </a:r>
            <a:r>
              <a:rPr lang="ru-RU" sz="1600" dirty="0"/>
              <a:t> в </a:t>
            </a:r>
            <a:r>
              <a:rPr lang="ru-RU" sz="1600" dirty="0" err="1"/>
              <a:t>Україні</a:t>
            </a:r>
            <a:endParaRPr lang="ru-RU" sz="1600" dirty="0"/>
          </a:p>
          <a:p>
            <a:pPr marL="342900" indent="-342900">
              <a:buClr>
                <a:schemeClr val="tx1">
                  <a:shade val="95000"/>
                </a:schemeClr>
              </a:buClr>
              <a:buAutoNum type="arabicPeriod"/>
              <a:defRPr/>
            </a:pPr>
            <a:r>
              <a:rPr lang="ru-RU" sz="1600" dirty="0" err="1" smtClean="0"/>
              <a:t>Ваніна</a:t>
            </a:r>
            <a:r>
              <a:rPr lang="ru-RU" sz="1600" dirty="0" smtClean="0"/>
              <a:t> </a:t>
            </a:r>
            <a:r>
              <a:rPr lang="ru-RU" sz="1600" dirty="0"/>
              <a:t>О. Ю. </a:t>
            </a:r>
            <a:r>
              <a:rPr lang="ru-RU" sz="1600" dirty="0" err="1"/>
              <a:t>Дослідження</a:t>
            </a:r>
            <a:r>
              <a:rPr lang="ru-RU" sz="1600" dirty="0"/>
              <a:t> ринку пива В </a:t>
            </a:r>
            <a:r>
              <a:rPr lang="ru-RU" sz="1600" dirty="0" err="1"/>
              <a:t>Україні</a:t>
            </a:r>
            <a:endParaRPr lang="ru-RU" sz="1600" dirty="0"/>
          </a:p>
          <a:p>
            <a:pPr marL="342900" indent="-342900">
              <a:buClr>
                <a:schemeClr val="tx1">
                  <a:shade val="95000"/>
                </a:schemeClr>
              </a:buClr>
              <a:buAutoNum type="arabicPeriod"/>
              <a:defRPr/>
            </a:pPr>
            <a:r>
              <a:rPr lang="ru-RU" sz="1600" dirty="0" smtClean="0"/>
              <a:t>Коротка </a:t>
            </a:r>
            <a:r>
              <a:rPr lang="ru-RU" sz="1600" dirty="0"/>
              <a:t>Д. І. </a:t>
            </a:r>
            <a:r>
              <a:rPr lang="ru-RU" sz="1600" dirty="0" err="1"/>
              <a:t>Проблеми</a:t>
            </a:r>
            <a:r>
              <a:rPr lang="ru-RU" sz="1600" dirty="0"/>
              <a:t> та </a:t>
            </a:r>
            <a:r>
              <a:rPr lang="ru-RU" sz="1600" dirty="0" err="1"/>
              <a:t>перспективи</a:t>
            </a:r>
            <a:r>
              <a:rPr lang="ru-RU" sz="1600" dirty="0"/>
              <a:t> </a:t>
            </a:r>
            <a:r>
              <a:rPr lang="ru-RU" sz="1600" dirty="0" err="1"/>
              <a:t>розвитку</a:t>
            </a:r>
            <a:r>
              <a:rPr lang="ru-RU" sz="1600" dirty="0"/>
              <a:t> ринку пива </a:t>
            </a:r>
            <a:r>
              <a:rPr lang="ru-RU" sz="1600" dirty="0" err="1"/>
              <a:t>Україн</a:t>
            </a:r>
            <a:r>
              <a:rPr lang="en-US" sz="1600" dirty="0" err="1"/>
              <a:t>i</a:t>
            </a:r>
            <a:r>
              <a:rPr lang="en-US" sz="1600" dirty="0"/>
              <a:t>.</a:t>
            </a:r>
          </a:p>
          <a:p>
            <a:pPr marL="342900" indent="-342900">
              <a:buClr>
                <a:schemeClr val="tx1">
                  <a:shade val="95000"/>
                </a:schemeClr>
              </a:buClr>
              <a:buAutoNum type="arabicPeriod"/>
              <a:defRPr/>
            </a:pPr>
            <a:r>
              <a:rPr lang="ru-RU" sz="1600" dirty="0" smtClean="0"/>
              <a:t>Кравчук </a:t>
            </a:r>
            <a:r>
              <a:rPr lang="ru-RU" sz="1600" dirty="0"/>
              <a:t>Н. А. </a:t>
            </a:r>
            <a:r>
              <a:rPr lang="ru-RU" sz="1600" dirty="0" err="1"/>
              <a:t>Перспективи</a:t>
            </a:r>
            <a:r>
              <a:rPr lang="ru-RU" sz="1600" dirty="0"/>
              <a:t> </a:t>
            </a:r>
            <a:r>
              <a:rPr lang="ru-RU" sz="1600" dirty="0" err="1"/>
              <a:t>розвитку</a:t>
            </a:r>
            <a:r>
              <a:rPr lang="ru-RU" sz="1600" dirty="0"/>
              <a:t> ринку </a:t>
            </a:r>
            <a:r>
              <a:rPr lang="ru-RU" sz="1600" dirty="0" err="1"/>
              <a:t>морепродуктів</a:t>
            </a:r>
            <a:r>
              <a:rPr lang="ru-RU" sz="1600" dirty="0"/>
              <a:t> в </a:t>
            </a:r>
            <a:r>
              <a:rPr lang="ru-RU" sz="1600" dirty="0" err="1"/>
              <a:t>Україні</a:t>
            </a:r>
            <a:r>
              <a:rPr lang="ru-RU" sz="1600" dirty="0"/>
              <a:t>.</a:t>
            </a:r>
          </a:p>
          <a:p>
            <a:pPr marL="342900" indent="-342900">
              <a:buClr>
                <a:schemeClr val="tx1">
                  <a:shade val="95000"/>
                </a:schemeClr>
              </a:buClr>
              <a:buAutoNum type="arabicPeriod"/>
              <a:defRPr/>
            </a:pPr>
            <a:r>
              <a:rPr lang="ru-RU" sz="1600" dirty="0" err="1" smtClean="0"/>
              <a:t>Кучерявий</a:t>
            </a:r>
            <a:r>
              <a:rPr lang="ru-RU" sz="1600" dirty="0" smtClean="0"/>
              <a:t> </a:t>
            </a:r>
            <a:r>
              <a:rPr lang="ru-RU" sz="1600" dirty="0"/>
              <a:t>А. О. </a:t>
            </a:r>
            <a:r>
              <a:rPr lang="ru-RU" sz="1600" dirty="0" err="1"/>
              <a:t>Сучасне</a:t>
            </a:r>
            <a:r>
              <a:rPr lang="ru-RU" sz="1600" dirty="0"/>
              <a:t> становище на ринку круп в </a:t>
            </a:r>
            <a:r>
              <a:rPr lang="ru-RU" sz="1600" dirty="0" err="1"/>
              <a:t>Україні</a:t>
            </a:r>
            <a:r>
              <a:rPr lang="ru-RU" sz="1600" dirty="0"/>
              <a:t>: </a:t>
            </a:r>
            <a:r>
              <a:rPr lang="ru-RU" sz="1600" dirty="0" err="1"/>
              <a:t>прогнози</a:t>
            </a:r>
            <a:r>
              <a:rPr lang="ru-RU" sz="1600" dirty="0"/>
              <a:t> та </a:t>
            </a:r>
            <a:r>
              <a:rPr lang="ru-RU" sz="1600" dirty="0" err="1" smtClean="0"/>
              <a:t>аналітика</a:t>
            </a:r>
            <a:endParaRPr lang="ru-RU" sz="1600" dirty="0"/>
          </a:p>
          <a:p>
            <a:pPr marL="342900" indent="-342900">
              <a:buClr>
                <a:schemeClr val="tx1">
                  <a:shade val="95000"/>
                </a:schemeClr>
              </a:buClr>
              <a:buAutoNum type="arabicPeriod"/>
              <a:defRPr/>
            </a:pPr>
            <a:endParaRPr lang="ru-RU" sz="1600" dirty="0"/>
          </a:p>
          <a:p>
            <a:pPr marL="609600" indent="-609600">
              <a:buClr>
                <a:schemeClr val="tx1">
                  <a:shade val="95000"/>
                </a:schemeClr>
              </a:buClr>
              <a:buBlip>
                <a:blip r:embed="rId2"/>
              </a:buBlip>
              <a:defRPr/>
            </a:pPr>
            <a:endParaRPr lang="ru-RU" sz="1600" b="1" dirty="0" smtClean="0">
              <a:solidFill>
                <a:schemeClr val="tx1"/>
              </a:solidFill>
            </a:endParaRPr>
          </a:p>
          <a:p>
            <a:pPr marL="609600" indent="-609600">
              <a:lnSpc>
                <a:spcPct val="80000"/>
              </a:lnSpc>
              <a:buClr>
                <a:schemeClr val="tx1">
                  <a:shade val="95000"/>
                </a:schemeClr>
              </a:buClr>
              <a:buBlip>
                <a:blip r:embed="rId2"/>
              </a:buBlip>
              <a:defRPr/>
            </a:pPr>
            <a:endParaRPr lang="ru-RU" sz="1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2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78264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uk-UA" sz="2200" b="0" dirty="0" smtClean="0"/>
              <a:t/>
            </a:r>
            <a:br>
              <a:rPr lang="uk-UA" sz="2200" b="0" dirty="0" smtClean="0"/>
            </a:br>
            <a:r>
              <a:rPr lang="uk-UA" sz="2200" b="0" dirty="0"/>
              <a:t/>
            </a:r>
            <a:br>
              <a:rPr lang="uk-UA" sz="2200" b="0" dirty="0"/>
            </a:br>
            <a:r>
              <a:rPr lang="uk-UA" sz="2200" b="0" dirty="0" smtClean="0"/>
              <a:t>Доповіді </a:t>
            </a:r>
            <a:r>
              <a:rPr lang="uk-UA" sz="2200" b="0" dirty="0"/>
              <a:t>та опубліковано тези за матеріалами 74-ї </a:t>
            </a:r>
            <a:r>
              <a:rPr lang="uk-UA" sz="2200" b="0" dirty="0" err="1"/>
              <a:t>науково-</a:t>
            </a:r>
            <a:r>
              <a:rPr lang="uk-UA" sz="2200" b="0" dirty="0"/>
              <a:t> практичної студентської  конференції «КОНЦЕПТУАЛЬНІ ЗАСАДИ ЗБАЛАНСОВАНОГО РОЗВИТКУ АГРАРНОГО СЕКТОРУ ЕКОНОМІКИ УКРАЇНИ», 4 Секція «Конкурентоспроможність </a:t>
            </a:r>
            <a:r>
              <a:rPr lang="uk-UA" sz="2200" b="0" dirty="0" err="1"/>
              <a:t>аграрого</a:t>
            </a:r>
            <a:r>
              <a:rPr lang="uk-UA" sz="2200" b="0" dirty="0"/>
              <a:t>  сектору в умовах функціонування зони вільної торгівлі з ЄС» 21 листопада 2021 року, </a:t>
            </a:r>
            <a:r>
              <a:rPr lang="uk-UA" sz="2200" b="0" dirty="0" err="1"/>
              <a:t>НУБіП</a:t>
            </a:r>
            <a:r>
              <a:rPr lang="uk-UA" sz="2200" b="0" dirty="0"/>
              <a:t> України: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uk-UA" dirty="0" smtClean="0"/>
              <a:t>9. Лук’янчук </a:t>
            </a:r>
            <a:r>
              <a:rPr lang="uk-UA" dirty="0"/>
              <a:t>В. М. Сучасний стан молочної галузі України/</a:t>
            </a:r>
          </a:p>
          <a:p>
            <a:pPr marL="0" indent="0">
              <a:buNone/>
            </a:pPr>
            <a:r>
              <a:rPr lang="uk-UA" dirty="0" smtClean="0"/>
              <a:t>10. </a:t>
            </a:r>
            <a:r>
              <a:rPr lang="uk-UA" dirty="0" err="1" smtClean="0"/>
              <a:t>Петенко</a:t>
            </a:r>
            <a:r>
              <a:rPr lang="uk-UA" dirty="0" smtClean="0"/>
              <a:t> </a:t>
            </a:r>
            <a:r>
              <a:rPr lang="uk-UA" dirty="0"/>
              <a:t>В. Ю. Аграрна політика Сполучених Штатів Америки.</a:t>
            </a:r>
          </a:p>
          <a:p>
            <a:pPr marL="0" indent="0">
              <a:buNone/>
            </a:pPr>
            <a:r>
              <a:rPr lang="uk-UA" dirty="0" smtClean="0"/>
              <a:t>11. Поточний </a:t>
            </a:r>
            <a:r>
              <a:rPr lang="uk-UA" dirty="0"/>
              <a:t>стан та перспективи розвитку ринку озимої пшениці в Україні</a:t>
            </a:r>
          </a:p>
          <a:p>
            <a:pPr marL="0" indent="0">
              <a:buNone/>
            </a:pPr>
            <a:r>
              <a:rPr lang="uk-UA" dirty="0" smtClean="0"/>
              <a:t>12. Полякова </a:t>
            </a:r>
            <a:r>
              <a:rPr lang="uk-UA" dirty="0"/>
              <a:t>Т.В. Поточний стан та перспективи розвитку ринку озимої пшениці в </a:t>
            </a:r>
            <a:r>
              <a:rPr lang="uk-UA" dirty="0" smtClean="0"/>
              <a:t>Україні</a:t>
            </a:r>
          </a:p>
          <a:p>
            <a:pPr marL="0" indent="0">
              <a:buNone/>
            </a:pPr>
            <a:r>
              <a:rPr lang="uk-UA" dirty="0" smtClean="0"/>
              <a:t>13. </a:t>
            </a:r>
            <a:r>
              <a:rPr lang="uk-UA" dirty="0" err="1" smtClean="0"/>
              <a:t>Семеренко</a:t>
            </a:r>
            <a:r>
              <a:rPr lang="uk-UA" dirty="0" smtClean="0"/>
              <a:t> </a:t>
            </a:r>
            <a:r>
              <a:rPr lang="uk-UA" dirty="0"/>
              <a:t>В.В. Поточний стан і перспективи розвитку виробництва кукурудзи на зерно в Україні. 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14. </a:t>
            </a:r>
            <a:r>
              <a:rPr lang="uk-UA" dirty="0" err="1" smtClean="0"/>
              <a:t>Федорченко</a:t>
            </a:r>
            <a:r>
              <a:rPr lang="uk-UA" dirty="0" smtClean="0"/>
              <a:t> </a:t>
            </a:r>
            <a:r>
              <a:rPr lang="uk-UA" dirty="0"/>
              <a:t>М. Р. Поточний стан та перспективи розвитку ринку свинини в </a:t>
            </a:r>
            <a:r>
              <a:rPr lang="uk-UA" dirty="0" smtClean="0"/>
              <a:t>Україні</a:t>
            </a:r>
          </a:p>
          <a:p>
            <a:pPr marL="0" indent="0">
              <a:buNone/>
            </a:pPr>
            <a:r>
              <a:rPr lang="uk-UA" dirty="0" smtClean="0"/>
              <a:t>15.Чайка </a:t>
            </a:r>
            <a:r>
              <a:rPr lang="uk-UA" dirty="0"/>
              <a:t>М.О. Стан та перспективи розвитку виробництва  комбікормів в Україні</a:t>
            </a:r>
          </a:p>
          <a:p>
            <a:pPr marL="0" indent="0">
              <a:buNone/>
            </a:pPr>
            <a:r>
              <a:rPr lang="uk-UA" dirty="0" smtClean="0"/>
              <a:t>16. Шевчук </a:t>
            </a:r>
            <a:r>
              <a:rPr lang="uk-UA" dirty="0"/>
              <a:t>І. Ю. Тенденції та проблеми розвитку внутрішнього ринку макаронних виробів В Україні</a:t>
            </a:r>
          </a:p>
          <a:p>
            <a:pPr marL="0" indent="0">
              <a:buNone/>
            </a:pPr>
            <a:r>
              <a:rPr lang="uk-UA" dirty="0" smtClean="0"/>
              <a:t>17. </a:t>
            </a:r>
            <a:r>
              <a:rPr lang="uk-UA" dirty="0" err="1" smtClean="0"/>
              <a:t>Шень</a:t>
            </a:r>
            <a:r>
              <a:rPr lang="uk-UA" dirty="0" smtClean="0"/>
              <a:t> </a:t>
            </a:r>
            <a:r>
              <a:rPr lang="uk-UA" dirty="0"/>
              <a:t>К.В. Ринок хлібобулочних виробів в Україні.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33481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16016" y="530352"/>
            <a:ext cx="3970784" cy="5994992"/>
          </a:xfrm>
        </p:spPr>
        <p:txBody>
          <a:bodyPr>
            <a:normAutofit lnSpcReduction="10000"/>
          </a:bodyPr>
          <a:lstStyle/>
          <a:p>
            <a:r>
              <a:rPr lang="uk-UA" b="1" dirty="0">
                <a:solidFill>
                  <a:schemeClr val="accent1">
                    <a:lumMod val="75000"/>
                  </a:schemeClr>
                </a:solidFill>
              </a:rPr>
              <a:t>Тетяна </a:t>
            </a:r>
            <a:r>
              <a:rPr lang="uk-UA" b="1" dirty="0" err="1">
                <a:solidFill>
                  <a:schemeClr val="accent1">
                    <a:lumMod val="75000"/>
                  </a:schemeClr>
                </a:solidFill>
              </a:rPr>
              <a:t>Гайдученко</a:t>
            </a:r>
            <a:r>
              <a:rPr lang="uk-UA" dirty="0"/>
              <a:t>, студентка ОС «Магістр», спеціальності «Облік та оподаткування» здобула 1 місце. </a:t>
            </a:r>
          </a:p>
          <a:p>
            <a:r>
              <a:rPr lang="uk-UA" b="1" dirty="0">
                <a:solidFill>
                  <a:schemeClr val="accent1">
                    <a:lumMod val="75000"/>
                  </a:schemeClr>
                </a:solidFill>
              </a:rPr>
              <a:t>Анна Костюк </a:t>
            </a:r>
            <a:r>
              <a:rPr lang="uk-UA" dirty="0"/>
              <a:t>студентка ОС «Магістр», спеціальності «Облік та оподаткування» посіла 4 місце.</a:t>
            </a:r>
          </a:p>
          <a:p>
            <a:endParaRPr lang="uk-U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4032448" cy="619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87411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1464</TotalTime>
  <Words>859</Words>
  <Application>Microsoft Office PowerPoint</Application>
  <PresentationFormat>Екран (4:3)</PresentationFormat>
  <Paragraphs>94</Paragraphs>
  <Slides>15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15</vt:i4>
      </vt:variant>
    </vt:vector>
  </HeadingPairs>
  <TitlesOfParts>
    <vt:vector size="19" baseType="lpstr">
      <vt:lpstr>Times New Roman</vt:lpstr>
      <vt:lpstr>Verdana</vt:lpstr>
      <vt:lpstr>Wingdings 2</vt:lpstr>
      <vt:lpstr>Аспект</vt:lpstr>
      <vt:lpstr>   Економічний факультет    Студентський науковий гурток  « РЕГІОНОВЕДЕННЯ »</vt:lpstr>
      <vt:lpstr>Завдання гуртка </vt:lpstr>
      <vt:lpstr>Завдання гуртка </vt:lpstr>
      <vt:lpstr>Тематика засідань гуртка </vt:lpstr>
      <vt:lpstr>Презентація PowerPoint</vt:lpstr>
      <vt:lpstr>Презентація PowerPoint</vt:lpstr>
      <vt:lpstr>Презентація PowerPoint</vt:lpstr>
      <vt:lpstr>  Доповіді та опубліковано тези за матеріалами 74-ї науково- практичної студентської  конференції «КОНЦЕПТУАЛЬНІ ЗАСАДИ ЗБАЛАНСОВАНОГО РОЗВИТКУ АГРАРНОГО СЕКТОРУ ЕКОНОМІКИ УКРАЇНИ», 4 Секція «Конкурентоспроможність аграрого  сектору в умовах функціонування зони вільної торгівлі з ЄС» 21 листопада 2021 року, НУБіП України: </vt:lpstr>
      <vt:lpstr>Презентація PowerPoint</vt:lpstr>
      <vt:lpstr>Презентація PowerPoint</vt:lpstr>
      <vt:lpstr>Міжнародна науково-практична інтернет-конференція «П’ятдесят сьомі економіко-правові дискусії», м. Тернопіль, 5 травня 2021 року</vt:lpstr>
      <vt:lpstr>Міжнародна науково-практична конференція «Принципи формування зовнішньої політики держави: економічні та інституціональні аспекти», 14-15 травня 2021 року. МІНІСТЕРСТВО ОСВІТИ І НАУКИ УКРАЇНИ УЖГОРОДСЬКИЙ НАЦІОНАЛЬНИЙ УНІВЕРСИТЕТ</vt:lpstr>
      <vt:lpstr>Міжнародна науково-практична конференція “Сучасний стан економіки, фінансів, обліку і права та їх основні проблеми”, Полтава, 12 травня.</vt:lpstr>
      <vt:lpstr>Стратегічні напрями діяльності гуртка « Регіоноведення»</vt:lpstr>
      <vt:lpstr>ДЯКУЮ ЗА УВАГУ! </vt:lpstr>
    </vt:vector>
  </TitlesOfParts>
  <Company>nauu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Навчально – науковий інститут післядипломної освіти     Студентський науковий гурток  « РЕГІОНОВЕДЕННЯ »</dc:title>
  <dc:creator>Hlst</dc:creator>
  <cp:lastModifiedBy>Лариса</cp:lastModifiedBy>
  <cp:revision>163</cp:revision>
  <cp:lastPrinted>2014-05-05T07:18:59Z</cp:lastPrinted>
  <dcterms:created xsi:type="dcterms:W3CDTF">2014-05-04T12:37:05Z</dcterms:created>
  <dcterms:modified xsi:type="dcterms:W3CDTF">2021-05-11T17:44:08Z</dcterms:modified>
</cp:coreProperties>
</file>