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notesMasterIdLst>
    <p:notesMasterId r:id="rId16"/>
  </p:notesMasterIdLst>
  <p:sldIdLst>
    <p:sldId id="284" r:id="rId2"/>
    <p:sldId id="273" r:id="rId3"/>
    <p:sldId id="395" r:id="rId4"/>
    <p:sldId id="391" r:id="rId5"/>
    <p:sldId id="392" r:id="rId6"/>
    <p:sldId id="398" r:id="rId7"/>
    <p:sldId id="270" r:id="rId8"/>
    <p:sldId id="271" r:id="rId9"/>
    <p:sldId id="272" r:id="rId10"/>
    <p:sldId id="274" r:id="rId11"/>
    <p:sldId id="275" r:id="rId12"/>
    <p:sldId id="288" r:id="rId13"/>
    <p:sldId id="312" r:id="rId14"/>
    <p:sldId id="303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8"/>
    <a:srgbClr val="06665D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265" autoAdjust="0"/>
  </p:normalViewPr>
  <p:slideViewPr>
    <p:cSldViewPr>
      <p:cViewPr varScale="1">
        <p:scale>
          <a:sx n="74" d="100"/>
          <a:sy n="74" d="100"/>
        </p:scale>
        <p:origin x="1642" y="72"/>
      </p:cViewPr>
      <p:guideLst>
        <p:guide orient="horz" pos="2160"/>
        <p:guide pos="2880"/>
      </p:guideLst>
    </p:cSldViewPr>
  </p:slideViewPr>
  <p:outlineViewPr>
    <p:cViewPr>
      <p:scale>
        <a:sx n="100" d="100"/>
        <a:sy n="100" d="100"/>
      </p:scale>
      <p:origin x="0" y="1704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0393CA-234F-4874-A21E-193CFF9D275E}" type="datetimeFigureOut">
              <a:rPr lang="uk-UA" smtClean="0"/>
              <a:pPr/>
              <a:t>01.05.2024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8BA852-A06D-4370-A72A-67BB87F948DB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890222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17870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6857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51023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423233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67994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01.05.2024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91491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01.05.2024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33501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861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4238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4774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7902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88324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01.05.2024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47448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01.05.2024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0241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01.05.2024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2249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01.05.2024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75272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21292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01.05.2024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62782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  <p:sldLayoutId id="2147483864" r:id="rId12"/>
    <p:sldLayoutId id="2147483865" r:id="rId13"/>
    <p:sldLayoutId id="2147483866" r:id="rId14"/>
    <p:sldLayoutId id="2147483867" r:id="rId15"/>
    <p:sldLayoutId id="2147483868" r:id="rId16"/>
    <p:sldLayoutId id="2147483869" r:id="rId17"/>
  </p:sldLayoutIdLst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00034" y="428604"/>
            <a:ext cx="81439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uk-UA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АЦІОНАЛЬНИЙ УНІВЕРИСТЕТ БІОРЕСУРСІВ</a:t>
            </a:r>
            <a:br>
              <a:rPr lang="uk-UA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І ПРИРОДОКОРИСТУВАННЯ УКРАЇНИ</a:t>
            </a:r>
            <a:endParaRPr lang="uk-UA" sz="240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14348" y="1500174"/>
            <a:ext cx="77153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Кафедра конструювання машин і обладнання</a:t>
            </a:r>
            <a:endParaRPr lang="uk-UA" sz="20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28596" y="3071810"/>
            <a:ext cx="828680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>
                <a:latin typeface="Times New Roman" pitchFamily="18" charset="0"/>
                <a:cs typeface="Times New Roman" pitchFamily="18" charset="0"/>
              </a:rPr>
              <a:t> ЗВІТ ПРО ДІЯЛЬНІСТЬ НАУКОВОГО ГУРТКА</a:t>
            </a:r>
          </a:p>
          <a:p>
            <a:pPr algn="ctr"/>
            <a:r>
              <a:rPr lang="uk-UA" sz="2800" b="1" dirty="0">
                <a:latin typeface="Times New Roman" pitchFamily="18" charset="0"/>
                <a:cs typeface="Times New Roman" pitchFamily="18" charset="0"/>
              </a:rPr>
              <a:t>ЗА 2023 – 2024 НАВЧАЛЬНИЙ РІК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42910" y="5013176"/>
            <a:ext cx="792961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Доповідач:  </a:t>
            </a:r>
            <a:r>
              <a:rPr lang="uk-UA" sz="2000" dirty="0" err="1">
                <a:latin typeface="Times New Roman" pitchFamily="18" charset="0"/>
                <a:cs typeface="Times New Roman" pitchFamily="18" charset="0"/>
              </a:rPr>
              <a:t>студ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sz="2000" dirty="0" err="1">
                <a:latin typeface="Times New Roman" pitchFamily="18" charset="0"/>
                <a:cs typeface="Times New Roman" pitchFamily="18" charset="0"/>
              </a:rPr>
              <a:t>Данілов</a:t>
            </a:r>
            <a:r>
              <a:rPr lang="uk-UA" sz="2000">
                <a:latin typeface="Times New Roman" pitchFamily="18" charset="0"/>
                <a:cs typeface="Times New Roman" pitchFamily="18" charset="0"/>
              </a:rPr>
              <a:t> Андрій</a:t>
            </a:r>
            <a:endParaRPr lang="uk-UA" sz="20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Керівник:  </a:t>
            </a:r>
            <a:r>
              <a:rPr lang="uk-UA" sz="2000" dirty="0" err="1">
                <a:latin typeface="Times New Roman" pitchFamily="18" charset="0"/>
                <a:cs typeface="Times New Roman" pitchFamily="18" charset="0"/>
              </a:rPr>
              <a:t>к.т.н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., ст. </a:t>
            </a:r>
            <a:r>
              <a:rPr lang="uk-UA" sz="2000" dirty="0" err="1">
                <a:latin typeface="Times New Roman" pitchFamily="18" charset="0"/>
                <a:cs typeface="Times New Roman" pitchFamily="18" charset="0"/>
              </a:rPr>
              <a:t>вик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. Крушельницький Віктор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357290" y="2214554"/>
            <a:ext cx="635798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Гурток: МЕХАТРОНІКА</a:t>
            </a:r>
            <a:endParaRPr lang="uk-UA" sz="2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Місце для вмісту 2">
            <a:extLst>
              <a:ext uri="{FF2B5EF4-FFF2-40B4-BE49-F238E27FC236}">
                <a16:creationId xmlns:a16="http://schemas.microsoft.com/office/drawing/2014/main" id="{DAE2B4C0-402F-5C86-53C7-D728423E47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3323" y="1742593"/>
            <a:ext cx="7912532" cy="63587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uk-UA" dirty="0"/>
              <a:t>Пуск/гальмування 2 секунди, усталений рух 3 секунди, маса вантажу 27 кг, довжина гнучкого підвісу 1,5 метри</a:t>
            </a:r>
          </a:p>
        </p:txBody>
      </p:sp>
      <p:sp>
        <p:nvSpPr>
          <p:cNvPr id="22" name="Місце для вмісту 2">
            <a:extLst>
              <a:ext uri="{FF2B5EF4-FFF2-40B4-BE49-F238E27FC236}">
                <a16:creationId xmlns:a16="http://schemas.microsoft.com/office/drawing/2014/main" id="{4393FA9F-2CAD-EE41-AB63-180E2488A359}"/>
              </a:ext>
            </a:extLst>
          </p:cNvPr>
          <p:cNvSpPr txBox="1">
            <a:spLocks/>
          </p:cNvSpPr>
          <p:nvPr/>
        </p:nvSpPr>
        <p:spPr>
          <a:xfrm>
            <a:off x="752967" y="5260088"/>
            <a:ext cx="3405406" cy="63587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 algn="ctr">
              <a:buNone/>
            </a:pPr>
            <a:r>
              <a:rPr lang="uk-UA" sz="1500" dirty="0"/>
              <a:t>Частота напруги живлення двигуна</a:t>
            </a:r>
          </a:p>
        </p:txBody>
      </p:sp>
      <p:sp>
        <p:nvSpPr>
          <p:cNvPr id="23" name="Місце для вмісту 2">
            <a:extLst>
              <a:ext uri="{FF2B5EF4-FFF2-40B4-BE49-F238E27FC236}">
                <a16:creationId xmlns:a16="http://schemas.microsoft.com/office/drawing/2014/main" id="{2B5ACBD0-ABC4-BED7-7CFE-66C412EF3F24}"/>
              </a:ext>
            </a:extLst>
          </p:cNvPr>
          <p:cNvSpPr txBox="1">
            <a:spLocks/>
          </p:cNvSpPr>
          <p:nvPr/>
        </p:nvSpPr>
        <p:spPr>
          <a:xfrm>
            <a:off x="4659589" y="5273924"/>
            <a:ext cx="3405406" cy="63587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 algn="ctr">
              <a:buNone/>
            </a:pPr>
            <a:r>
              <a:rPr lang="uk-UA" sz="1500" dirty="0"/>
              <a:t>Швидкість електроталі</a:t>
            </a:r>
          </a:p>
        </p:txBody>
      </p:sp>
      <p:sp>
        <p:nvSpPr>
          <p:cNvPr id="26" name="Заголовок 25">
            <a:extLst>
              <a:ext uri="{FF2B5EF4-FFF2-40B4-BE49-F238E27FC236}">
                <a16:creationId xmlns:a16="http://schemas.microsoft.com/office/drawing/2014/main" id="{BBF7DE62-9D40-6494-EF23-71BD32870B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7640" y="1141609"/>
            <a:ext cx="4323899" cy="543331"/>
          </a:xfrm>
        </p:spPr>
        <p:txBody>
          <a:bodyPr/>
          <a:lstStyle/>
          <a:p>
            <a:pPr algn="ctr"/>
            <a:r>
              <a:rPr lang="uk-UA" sz="2400" dirty="0"/>
              <a:t>Результати дослідження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F3C972E-16A2-B3B5-4D5A-F32D904309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9589" y="2485388"/>
            <a:ext cx="3405405" cy="27000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0EAADEF-BA9D-E270-A843-6AE39D1CE8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774" y="2481680"/>
            <a:ext cx="3315789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9648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Місце для вмісту 2">
            <a:extLst>
              <a:ext uri="{FF2B5EF4-FFF2-40B4-BE49-F238E27FC236}">
                <a16:creationId xmlns:a16="http://schemas.microsoft.com/office/drawing/2014/main" id="{4A732321-52A7-19ED-6D2A-778CC7B4A7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3323" y="1742593"/>
            <a:ext cx="7912532" cy="63587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uk-UA" dirty="0"/>
              <a:t>Пуск/гальмування 2 секунда, усталений рух 3 секунди, маса вантажу 27 кг, довжина гнучкого підвісу 1,5 метри</a:t>
            </a:r>
          </a:p>
        </p:txBody>
      </p:sp>
      <p:sp>
        <p:nvSpPr>
          <p:cNvPr id="7" name="Заголовок 25">
            <a:extLst>
              <a:ext uri="{FF2B5EF4-FFF2-40B4-BE49-F238E27FC236}">
                <a16:creationId xmlns:a16="http://schemas.microsoft.com/office/drawing/2014/main" id="{DBB5FE15-3AC6-7C63-1968-866EBA447A17}"/>
              </a:ext>
            </a:extLst>
          </p:cNvPr>
          <p:cNvSpPr txBox="1">
            <a:spLocks/>
          </p:cNvSpPr>
          <p:nvPr/>
        </p:nvSpPr>
        <p:spPr>
          <a:xfrm>
            <a:off x="2497640" y="1141609"/>
            <a:ext cx="4323899" cy="543331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uk-UA" sz="2400"/>
              <a:t>Результати дослідження</a:t>
            </a:r>
            <a:endParaRPr lang="uk-UA" sz="2400" dirty="0"/>
          </a:p>
        </p:txBody>
      </p:sp>
      <p:sp>
        <p:nvSpPr>
          <p:cNvPr id="8" name="Місце для вмісту 2">
            <a:extLst>
              <a:ext uri="{FF2B5EF4-FFF2-40B4-BE49-F238E27FC236}">
                <a16:creationId xmlns:a16="http://schemas.microsoft.com/office/drawing/2014/main" id="{4BCA7A00-D64E-F411-D8F1-4A14325DB42F}"/>
              </a:ext>
            </a:extLst>
          </p:cNvPr>
          <p:cNvSpPr txBox="1">
            <a:spLocks/>
          </p:cNvSpPr>
          <p:nvPr/>
        </p:nvSpPr>
        <p:spPr>
          <a:xfrm>
            <a:off x="868109" y="5239396"/>
            <a:ext cx="3405406" cy="57349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 algn="ctr">
              <a:buNone/>
            </a:pPr>
            <a:r>
              <a:rPr lang="uk-UA" sz="1500" dirty="0"/>
              <a:t>Коливання вантажу максимальне значення 3.3°</a:t>
            </a:r>
          </a:p>
        </p:txBody>
      </p:sp>
      <p:sp>
        <p:nvSpPr>
          <p:cNvPr id="11" name="Місце для вмісту 2">
            <a:extLst>
              <a:ext uri="{FF2B5EF4-FFF2-40B4-BE49-F238E27FC236}">
                <a16:creationId xmlns:a16="http://schemas.microsoft.com/office/drawing/2014/main" id="{63BD9091-34BD-CB46-F971-D3596309A887}"/>
              </a:ext>
            </a:extLst>
          </p:cNvPr>
          <p:cNvSpPr txBox="1">
            <a:spLocks/>
          </p:cNvSpPr>
          <p:nvPr/>
        </p:nvSpPr>
        <p:spPr>
          <a:xfrm>
            <a:off x="5013281" y="5239396"/>
            <a:ext cx="3405406" cy="402437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 algn="ctr">
              <a:buNone/>
            </a:pPr>
            <a:r>
              <a:rPr lang="uk-UA" sz="1500" dirty="0"/>
              <a:t>Швидкість коливання вантажу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652E6F9-7D3B-F5E3-1197-FA858A9892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393" y="2495629"/>
            <a:ext cx="3510836" cy="270000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0095C832-168C-AAC6-2EF4-144BBA9766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0487" y="2539396"/>
            <a:ext cx="3510836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4702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464314" y="980728"/>
            <a:ext cx="82153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/>
              <a:t>СТРАТЕГІЯ РОЗВИТКУ  НАУКОВОГО ГУРТКА  </a:t>
            </a:r>
            <a:endParaRPr lang="ru-RU" sz="2400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682523" y="1988840"/>
            <a:ext cx="7778953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263" algn="just">
              <a:buFont typeface="+mj-lt"/>
              <a:buAutoNum type="arabicParenR"/>
            </a:pPr>
            <a:r>
              <a:rPr lang="uk-UA" sz="2000" dirty="0"/>
              <a:t>Подальше вивчення мови програмування С++ для програмування мікроконтролерів </a:t>
            </a:r>
            <a:r>
              <a:rPr lang="en-US" sz="2000" dirty="0"/>
              <a:t>Atmel </a:t>
            </a:r>
            <a:r>
              <a:rPr lang="uk-UA" sz="2000" dirty="0"/>
              <a:t>та </a:t>
            </a:r>
            <a:r>
              <a:rPr lang="en-US" sz="2000" dirty="0"/>
              <a:t>STM32</a:t>
            </a:r>
            <a:r>
              <a:rPr lang="en-US" sz="2000" i="1" dirty="0"/>
              <a:t>.</a:t>
            </a:r>
          </a:p>
          <a:p>
            <a:pPr algn="just"/>
            <a:endParaRPr lang="en-US" sz="2000" dirty="0"/>
          </a:p>
          <a:p>
            <a:pPr algn="just"/>
            <a:r>
              <a:rPr lang="en-US" sz="2000" dirty="0"/>
              <a:t>2) </a:t>
            </a:r>
            <a:r>
              <a:rPr lang="uk-UA" sz="2000" dirty="0"/>
              <a:t>Вивчення функцій бібліотек</a:t>
            </a:r>
            <a:r>
              <a:rPr lang="ru-RU" sz="2000" dirty="0"/>
              <a:t>.</a:t>
            </a:r>
          </a:p>
          <a:p>
            <a:pPr algn="just"/>
            <a:endParaRPr lang="uk-UA" sz="2000" dirty="0"/>
          </a:p>
          <a:p>
            <a:r>
              <a:rPr lang="uk-UA" sz="2000" dirty="0"/>
              <a:t>3) Вдосконалення створених прототипів.</a:t>
            </a:r>
          </a:p>
          <a:p>
            <a:endParaRPr lang="uk-UA" sz="2000" dirty="0"/>
          </a:p>
          <a:p>
            <a:r>
              <a:rPr lang="uk-UA" sz="2000" dirty="0"/>
              <a:t>4) Розробка друкованих плат систем керування.</a:t>
            </a:r>
          </a:p>
          <a:p>
            <a:pPr algn="just"/>
            <a:endParaRPr lang="uk-UA" sz="2000" dirty="0"/>
          </a:p>
          <a:p>
            <a:pPr algn="just"/>
            <a:r>
              <a:rPr lang="uk-UA" sz="2000" dirty="0"/>
              <a:t>5) Реалізація студентами власних наукових розробок з подальшим написання кваліфікаційних робіт.</a:t>
            </a:r>
            <a:endParaRPr lang="ru-RU"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4315" y="796056"/>
            <a:ext cx="82153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/>
              <a:t>СТРАТЕГІЯ РОЗВИТКУ  НАУКОВОГО ГУРТКА</a:t>
            </a:r>
          </a:p>
          <a:p>
            <a:pPr algn="ctr"/>
            <a:r>
              <a:rPr lang="uk-UA" sz="2400" b="1" dirty="0"/>
              <a:t>(організаційний сектор)  </a:t>
            </a:r>
            <a:endParaRPr lang="ru-RU" sz="24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80403" y="2060848"/>
            <a:ext cx="738319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/>
              <a:t>1) Залучення до гуртка талановитої і активної молоді.</a:t>
            </a:r>
          </a:p>
          <a:p>
            <a:endParaRPr lang="uk-UA" sz="2000" dirty="0"/>
          </a:p>
          <a:p>
            <a:r>
              <a:rPr lang="uk-UA" sz="2000" dirty="0"/>
              <a:t>2) Участь студентів гуртка в конкурсах наукових робіт, олімпіадах та грантах.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uk-UA" sz="2000" dirty="0"/>
          </a:p>
          <a:p>
            <a:r>
              <a:rPr lang="uk-UA" sz="2000" dirty="0"/>
              <a:t>3) Пропагування результатів власних наукових досліджень.</a:t>
            </a:r>
          </a:p>
          <a:p>
            <a:endParaRPr lang="uk-UA" sz="2000" dirty="0"/>
          </a:p>
          <a:p>
            <a:r>
              <a:rPr lang="uk-UA" sz="2000" dirty="0"/>
              <a:t>4) Налагодження та розвиток зв'язків із студентами і вченими з інших вишів, наукових установ і організацій.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8411497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2643182"/>
            <a:ext cx="9144000" cy="11894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uk-UA" sz="5400" b="1" dirty="0">
                <a:latin typeface="Times New Roman" pitchFamily="18" charset="0"/>
                <a:cs typeface="Times New Roman" pitchFamily="18" charset="0"/>
              </a:rPr>
              <a:t>Дякую за увагу!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42910" y="1196752"/>
            <a:ext cx="79296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>
                <a:latin typeface="Times New Roman" pitchFamily="18" charset="0"/>
              </a:rPr>
              <a:t>СПИСОК УЧАСНИКІВ НАУКОВОГО ГУРТКА</a:t>
            </a:r>
            <a:endParaRPr lang="ru-RU" sz="2400" b="1" dirty="0">
              <a:latin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2420888"/>
            <a:ext cx="4464496" cy="33665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buAutoNum type="arabicPeriod"/>
              <a:tabLst>
                <a:tab pos="457200" algn="l"/>
              </a:tabLst>
            </a:pP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Агєєв Микита 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ГМаш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2002</a:t>
            </a:r>
          </a:p>
          <a:p>
            <a:pPr marL="342900" lvl="0" indent="-342900" algn="just">
              <a:lnSpc>
                <a:spcPct val="150000"/>
              </a:lnSpc>
              <a:buAutoNum type="arabicPeriod"/>
              <a:tabLst>
                <a:tab pos="457200" algn="l"/>
              </a:tabLs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Гребінник Сергій – АІ-2303</a:t>
            </a:r>
          </a:p>
          <a:p>
            <a:pPr marL="342900" lvl="0" indent="-342900" algn="just">
              <a:lnSpc>
                <a:spcPct val="150000"/>
              </a:lnSpc>
              <a:buAutoNum type="arabicPeriod"/>
              <a:tabLst>
                <a:tab pos="457200" algn="l"/>
              </a:tabLst>
            </a:pPr>
            <a:r>
              <a:rPr lang="uk-UA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Данілов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Андрій 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ГМаш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2102</a:t>
            </a:r>
          </a:p>
          <a:p>
            <a:pPr marL="342900" lvl="0" indent="-342900" algn="just">
              <a:lnSpc>
                <a:spcPct val="150000"/>
              </a:lnSpc>
              <a:buAutoNum type="arabicPeriod"/>
              <a:tabLst>
                <a:tab pos="457200" algn="l"/>
              </a:tabLs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Данилюк Олександр АІ-2303</a:t>
            </a:r>
          </a:p>
          <a:p>
            <a:pPr marL="342900" lvl="0" indent="-342900" algn="just">
              <a:lnSpc>
                <a:spcPct val="150000"/>
              </a:lnSpc>
              <a:buAutoNum type="arabicPeriod"/>
              <a:tabLst>
                <a:tab pos="457200" algn="l"/>
              </a:tabLs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Загородній Назар АІ – 2303 </a:t>
            </a:r>
          </a:p>
          <a:p>
            <a:pPr marL="342900" lvl="0" indent="-342900" algn="just">
              <a:lnSpc>
                <a:spcPct val="150000"/>
              </a:lnSpc>
              <a:buAutoNum type="arabicPeriod"/>
              <a:tabLst>
                <a:tab pos="457200" algn="l"/>
              </a:tabLst>
            </a:pP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Бачинський Ярослав – 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Гмаш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2101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buFontTx/>
              <a:buAutoNum type="arabicPeriod"/>
              <a:tabLst>
                <a:tab pos="457200" algn="l"/>
              </a:tabLst>
            </a:pPr>
            <a:r>
              <a:rPr lang="uk-UA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Іглінський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Олександр – 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ГМаш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2203</a:t>
            </a:r>
            <a:endParaRPr lang="uk-UA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AutoNum type="arabicPeriod"/>
              <a:tabLst>
                <a:tab pos="457200" algn="l"/>
              </a:tabLst>
            </a:pPr>
            <a:r>
              <a:rPr lang="uk-UA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Когденко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Андрій – 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ГМаш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2202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428596" y="5949280"/>
            <a:ext cx="8358246" cy="0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395536" y="2276872"/>
            <a:ext cx="8358246" cy="0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3EE6775E-D84B-F8DC-180E-F59547654DDC}"/>
              </a:ext>
            </a:extLst>
          </p:cNvPr>
          <p:cNvSpPr txBox="1"/>
          <p:nvPr/>
        </p:nvSpPr>
        <p:spPr>
          <a:xfrm>
            <a:off x="4716016" y="2420888"/>
            <a:ext cx="4464496" cy="37791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tabLst>
                <a:tab pos="457200" algn="l"/>
              </a:tabLst>
            </a:pP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9. Лінник Вадим 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ГМаш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2102 - староста</a:t>
            </a:r>
          </a:p>
          <a:p>
            <a:pPr marL="342900" lvl="0" indent="-342900" algn="just">
              <a:lnSpc>
                <a:spcPct val="150000"/>
              </a:lnSpc>
              <a:tabLst>
                <a:tab pos="457200" algn="l"/>
              </a:tabLst>
            </a:pP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10. Львов Ярослав АІ-2303</a:t>
            </a:r>
            <a:endParaRPr lang="uk-UA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tabLst>
                <a:tab pos="457200" algn="l"/>
              </a:tabLst>
            </a:pP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11. 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Парубець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Владислав 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ГМаш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2002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tabLst>
                <a:tab pos="457200" algn="l"/>
              </a:tabLst>
            </a:pP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12. Перець Євген 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ГМаш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2102</a:t>
            </a:r>
          </a:p>
          <a:p>
            <a:pPr marL="342900" lvl="0" indent="-342900" algn="just">
              <a:lnSpc>
                <a:spcPct val="150000"/>
              </a:lnSpc>
              <a:tabLst>
                <a:tab pos="457200" algn="l"/>
              </a:tabLst>
            </a:pP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13. 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Пріма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Олександр 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ГМаш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2202 </a:t>
            </a:r>
          </a:p>
          <a:p>
            <a:pPr marL="342900" lvl="0" indent="-342900" algn="just">
              <a:lnSpc>
                <a:spcPct val="150000"/>
              </a:lnSpc>
              <a:tabLst>
                <a:tab pos="457200" algn="l"/>
              </a:tabLst>
            </a:pP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14. 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Сачик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Денис 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ГМаш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2202 </a:t>
            </a:r>
          </a:p>
          <a:p>
            <a:pPr marL="342900" lvl="0" indent="-342900" algn="just">
              <a:lnSpc>
                <a:spcPct val="150000"/>
              </a:lnSpc>
              <a:tabLst>
                <a:tab pos="457200" algn="l"/>
              </a:tabLst>
            </a:pP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15. Симоненко Роман АІ – 2303 </a:t>
            </a:r>
          </a:p>
          <a:p>
            <a:pPr marL="342900" lvl="0" indent="-342900" algn="just">
              <a:lnSpc>
                <a:spcPct val="150000"/>
              </a:lnSpc>
              <a:tabLst>
                <a:tab pos="457200" algn="l"/>
              </a:tabLst>
            </a:pP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16. Яремчук Дарина 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ГМаш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2002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  <a:spcAft>
                <a:spcPts val="800"/>
              </a:spcAft>
            </a:pPr>
            <a:endParaRPr lang="uk-UA" dirty="0"/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единительная линия 7"/>
          <p:cNvCxnSpPr/>
          <p:nvPr/>
        </p:nvCxnSpPr>
        <p:spPr>
          <a:xfrm>
            <a:off x="428596" y="5301208"/>
            <a:ext cx="8358246" cy="0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395536" y="1628800"/>
            <a:ext cx="8358246" cy="0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BEF001C9-8772-7154-6763-AB40062D9836}"/>
              </a:ext>
            </a:extLst>
          </p:cNvPr>
          <p:cNvSpPr txBox="1"/>
          <p:nvPr/>
        </p:nvSpPr>
        <p:spPr>
          <a:xfrm>
            <a:off x="827584" y="2067813"/>
            <a:ext cx="7666059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uk-UA" i="1" dirty="0"/>
              <a:t>     </a:t>
            </a:r>
            <a:r>
              <a:rPr lang="uk-UA" b="1" i="1" u="sng" dirty="0" err="1"/>
              <a:t>Мехатроніка</a:t>
            </a:r>
            <a:r>
              <a:rPr lang="uk-UA" i="1" dirty="0"/>
              <a:t> – це область науки і техніки, присвячена створенню й експлуатації машин та систем з комп’ютерним керуванням рухом, котра базується на знаннях у області механіки, електроніки та мікропроцесорної техніки, інформатики й комп’ютерного керування рухом машин та агрегатів. У цьому визначенні підкреслена сутність </a:t>
            </a:r>
            <a:r>
              <a:rPr lang="uk-UA" i="1" dirty="0" err="1"/>
              <a:t>мехатронних</a:t>
            </a:r>
            <a:r>
              <a:rPr lang="uk-UA" i="1" dirty="0"/>
              <a:t> систем, у основу побудови котрих закладена ідея глибокої взаємної залежності механічних, електронних, комп’ютерних елементів та систем керування.</a:t>
            </a:r>
          </a:p>
        </p:txBody>
      </p:sp>
      <p:sp>
        <p:nvSpPr>
          <p:cNvPr id="5" name="Прямоугольник 3">
            <a:extLst>
              <a:ext uri="{FF2B5EF4-FFF2-40B4-BE49-F238E27FC236}">
                <a16:creationId xmlns:a16="http://schemas.microsoft.com/office/drawing/2014/main" id="{D2DEAE51-F6A9-7D01-8AD3-C8E935E1F22E}"/>
              </a:ext>
            </a:extLst>
          </p:cNvPr>
          <p:cNvSpPr/>
          <p:nvPr/>
        </p:nvSpPr>
        <p:spPr>
          <a:xfrm>
            <a:off x="607191" y="716797"/>
            <a:ext cx="79296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>
                <a:latin typeface="Times New Roman" pitchFamily="18" charset="0"/>
              </a:rPr>
              <a:t>МЕХАТРОНІКА</a:t>
            </a:r>
            <a:endParaRPr lang="ru-RU" sz="2400" b="1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8859930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единительная линия 7"/>
          <p:cNvCxnSpPr/>
          <p:nvPr/>
        </p:nvCxnSpPr>
        <p:spPr>
          <a:xfrm>
            <a:off x="428596" y="5301208"/>
            <a:ext cx="8358246" cy="0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395536" y="1628800"/>
            <a:ext cx="8358246" cy="0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BEF001C9-8772-7154-6763-AB40062D9836}"/>
              </a:ext>
            </a:extLst>
          </p:cNvPr>
          <p:cNvSpPr txBox="1"/>
          <p:nvPr/>
        </p:nvSpPr>
        <p:spPr>
          <a:xfrm>
            <a:off x="774689" y="2274838"/>
            <a:ext cx="7666059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uk-UA" dirty="0"/>
              <a:t>     </a:t>
            </a:r>
            <a:r>
              <a:rPr lang="uk-UA" i="1" dirty="0"/>
              <a:t>Гурток проводиться як дистанційно, так і у очному режимі (залежить від графіку освітнього процесу), студенти пишуть програми для мікроконтролерів, які обробляють данні з датчиків, керують приводом, тощо. Для виготовлення деталей використовуються 3</a:t>
            </a:r>
            <a:r>
              <a:rPr lang="en-US" i="1" dirty="0"/>
              <a:t>D </a:t>
            </a:r>
            <a:r>
              <a:rPr lang="uk-UA" i="1" dirty="0"/>
              <a:t>принтери. Студенти створюють тривимірні моделі у програмному забезпеченні для 3</a:t>
            </a:r>
            <a:r>
              <a:rPr lang="en-US" i="1" dirty="0"/>
              <a:t>D </a:t>
            </a:r>
            <a:r>
              <a:rPr lang="uk-UA" i="1" dirty="0"/>
              <a:t>моделювання, потім вони друкуються на 3</a:t>
            </a:r>
            <a:r>
              <a:rPr lang="en-US" i="1" dirty="0"/>
              <a:t>D </a:t>
            </a:r>
            <a:r>
              <a:rPr lang="uk-UA" i="1" dirty="0"/>
              <a:t>принтері. Лабораторне обладнання кафедри забезпечує повний цикл, від ідеї до прототипу. </a:t>
            </a:r>
          </a:p>
        </p:txBody>
      </p:sp>
      <p:sp>
        <p:nvSpPr>
          <p:cNvPr id="5" name="Прямоугольник 3">
            <a:extLst>
              <a:ext uri="{FF2B5EF4-FFF2-40B4-BE49-F238E27FC236}">
                <a16:creationId xmlns:a16="http://schemas.microsoft.com/office/drawing/2014/main" id="{D2DEAE51-F6A9-7D01-8AD3-C8E935E1F22E}"/>
              </a:ext>
            </a:extLst>
          </p:cNvPr>
          <p:cNvSpPr/>
          <p:nvPr/>
        </p:nvSpPr>
        <p:spPr>
          <a:xfrm>
            <a:off x="607191" y="716797"/>
            <a:ext cx="79296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>
                <a:latin typeface="Times New Roman" pitchFamily="18" charset="0"/>
              </a:rPr>
              <a:t>МЕТОДИКА ПРОВЕДЕННЯ ГУРТКА</a:t>
            </a:r>
            <a:endParaRPr lang="ru-RU" sz="2400" b="1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3918400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41B68C77-138E-4BF7-A276-BD0C78A42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3027759" cy="418831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C268552-D473-46ED-B1B8-422042C4DE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141809" cy="2365453"/>
          </a:xfrm>
          <a:prstGeom prst="rect">
            <a:avLst/>
          </a:prstGeom>
        </p:spPr>
      </p:pic>
      <p:sp>
        <p:nvSpPr>
          <p:cNvPr id="19" name="Oval 18">
            <a:extLst>
              <a:ext uri="{FF2B5EF4-FFF2-40B4-BE49-F238E27FC236}">
                <a16:creationId xmlns:a16="http://schemas.microsoft.com/office/drawing/2014/main" id="{4AC0CD9D-7610-4620-93B4-798CCD9AB5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56759" y="1676400"/>
            <a:ext cx="211455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uk-UA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B9238B3E-24AA-439A-B527-6C5DF6D721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5999559" y="0"/>
            <a:ext cx="1202540" cy="114140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69F01145-BEA3-4CBF-AA21-10077B948C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6454408" y="6096000"/>
            <a:ext cx="745301" cy="762000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DE4D62F9-188E-4530-84C2-24BDEE4BEB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uk-UA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4AAD3FD-83A5-4B89-9F8F-01B8870865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Прямоугольник 4">
            <a:extLst>
              <a:ext uri="{FF2B5EF4-FFF2-40B4-BE49-F238E27FC236}">
                <a16:creationId xmlns:a16="http://schemas.microsoft.com/office/drawing/2014/main" id="{BCF5BB01-592A-54B1-883B-65517E2D9D31}"/>
              </a:ext>
            </a:extLst>
          </p:cNvPr>
          <p:cNvSpPr/>
          <p:nvPr/>
        </p:nvSpPr>
        <p:spPr>
          <a:xfrm>
            <a:off x="486698" y="629266"/>
            <a:ext cx="3124882" cy="162232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algn="ctr" defTabSz="457200">
              <a:spcBef>
                <a:spcPct val="0"/>
              </a:spcBef>
              <a:spcAft>
                <a:spcPts val="600"/>
              </a:spcAft>
            </a:pPr>
            <a:r>
              <a:rPr lang="uk-UA" sz="23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Двоколірний 3</a:t>
            </a:r>
            <a:r>
              <a:rPr lang="en-US" sz="23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D </a:t>
            </a:r>
            <a:r>
              <a:rPr lang="uk-UA" sz="23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друк</a:t>
            </a:r>
            <a:endParaRPr lang="en-US" sz="2300" b="0" i="0" kern="1200" dirty="0">
              <a:solidFill>
                <a:srgbClr val="EBEBEB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9" name="Freeform 31">
            <a:extLst>
              <a:ext uri="{FF2B5EF4-FFF2-40B4-BE49-F238E27FC236}">
                <a16:creationId xmlns:a16="http://schemas.microsoft.com/office/drawing/2014/main" id="{61752F1D-FC0F-4103-9584-630E643CCD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45515" y="-1"/>
            <a:ext cx="419604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1" name="Freeform: Shape 30">
            <a:extLst>
              <a:ext uri="{FF2B5EF4-FFF2-40B4-BE49-F238E27FC236}">
                <a16:creationId xmlns:a16="http://schemas.microsoft.com/office/drawing/2014/main" id="{70151CB7-E7DE-4917-B831-01DF9CE013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3095864" y="809550"/>
            <a:ext cx="6858001" cy="5238900"/>
          </a:xfrm>
          <a:custGeom>
            <a:avLst/>
            <a:gdLst>
              <a:gd name="connsiteX0" fmla="*/ 6858001 w 6858001"/>
              <a:gd name="connsiteY0" fmla="*/ 1177 h 6985200"/>
              <a:gd name="connsiteX1" fmla="*/ 6858001 w 6858001"/>
              <a:gd name="connsiteY1" fmla="*/ 1344715 h 6985200"/>
              <a:gd name="connsiteX2" fmla="*/ 6858000 w 6858001"/>
              <a:gd name="connsiteY2" fmla="*/ 1344715 h 6985200"/>
              <a:gd name="connsiteX3" fmla="*/ 6858000 w 6858001"/>
              <a:gd name="connsiteY3" fmla="*/ 6985200 h 6985200"/>
              <a:gd name="connsiteX4" fmla="*/ 0 w 6858001"/>
              <a:gd name="connsiteY4" fmla="*/ 6985199 h 6985200"/>
              <a:gd name="connsiteX5" fmla="*/ 0 w 6858001"/>
              <a:gd name="connsiteY5" fmla="*/ 886772 h 6985200"/>
              <a:gd name="connsiteX6" fmla="*/ 1 w 6858001"/>
              <a:gd name="connsiteY6" fmla="*/ 886772 h 6985200"/>
              <a:gd name="connsiteX7" fmla="*/ 1 w 6858001"/>
              <a:gd name="connsiteY7" fmla="*/ 0 h 6985200"/>
              <a:gd name="connsiteX8" fmla="*/ 40463 w 6858001"/>
              <a:gd name="connsiteY8" fmla="*/ 5883 h 6985200"/>
              <a:gd name="connsiteX9" fmla="*/ 159107 w 6858001"/>
              <a:gd name="connsiteY9" fmla="*/ 23196 h 6985200"/>
              <a:gd name="connsiteX10" fmla="*/ 245518 w 6858001"/>
              <a:gd name="connsiteY10" fmla="*/ 35299 h 6985200"/>
              <a:gd name="connsiteX11" fmla="*/ 348388 w 6858001"/>
              <a:gd name="connsiteY11" fmla="*/ 48073 h 6985200"/>
              <a:gd name="connsiteX12" fmla="*/ 470460 w 6858001"/>
              <a:gd name="connsiteY12" fmla="*/ 63369 h 6985200"/>
              <a:gd name="connsiteX13" fmla="*/ 605563 w 6858001"/>
              <a:gd name="connsiteY13" fmla="*/ 79506 h 6985200"/>
              <a:gd name="connsiteX14" fmla="*/ 757810 w 6858001"/>
              <a:gd name="connsiteY14" fmla="*/ 96483 h 6985200"/>
              <a:gd name="connsiteX15" fmla="*/ 923774 w 6858001"/>
              <a:gd name="connsiteY15" fmla="*/ 114469 h 6985200"/>
              <a:gd name="connsiteX16" fmla="*/ 1104139 w 6858001"/>
              <a:gd name="connsiteY16" fmla="*/ 132454 h 6985200"/>
              <a:gd name="connsiteX17" fmla="*/ 1296163 w 6858001"/>
              <a:gd name="connsiteY17" fmla="*/ 150776 h 6985200"/>
              <a:gd name="connsiteX18" fmla="*/ 1503275 w 6858001"/>
              <a:gd name="connsiteY18" fmla="*/ 167753 h 6985200"/>
              <a:gd name="connsiteX19" fmla="*/ 1719988 w 6858001"/>
              <a:gd name="connsiteY19" fmla="*/ 184058 h 6985200"/>
              <a:gd name="connsiteX20" fmla="*/ 1949045 w 6858001"/>
              <a:gd name="connsiteY20" fmla="*/ 198849 h 6985200"/>
              <a:gd name="connsiteX21" fmla="*/ 2187703 w 6858001"/>
              <a:gd name="connsiteY21" fmla="*/ 212969 h 6985200"/>
              <a:gd name="connsiteX22" fmla="*/ 2436649 w 6858001"/>
              <a:gd name="connsiteY22" fmla="*/ 226248 h 6985200"/>
              <a:gd name="connsiteX23" fmla="*/ 2564208 w 6858001"/>
              <a:gd name="connsiteY23" fmla="*/ 230955 h 6985200"/>
              <a:gd name="connsiteX24" fmla="*/ 2694509 w 6858001"/>
              <a:gd name="connsiteY24" fmla="*/ 236165 h 6985200"/>
              <a:gd name="connsiteX25" fmla="*/ 2826869 w 6858001"/>
              <a:gd name="connsiteY25" fmla="*/ 241040 h 6985200"/>
              <a:gd name="connsiteX26" fmla="*/ 2959914 w 6858001"/>
              <a:gd name="connsiteY26" fmla="*/ 244234 h 6985200"/>
              <a:gd name="connsiteX27" fmla="*/ 3095702 w 6858001"/>
              <a:gd name="connsiteY27" fmla="*/ 247091 h 6985200"/>
              <a:gd name="connsiteX28" fmla="*/ 3232862 w 6858001"/>
              <a:gd name="connsiteY28" fmla="*/ 250117 h 6985200"/>
              <a:gd name="connsiteX29" fmla="*/ 3372766 w 6858001"/>
              <a:gd name="connsiteY29" fmla="*/ 252134 h 6985200"/>
              <a:gd name="connsiteX30" fmla="*/ 3514040 w 6858001"/>
              <a:gd name="connsiteY30" fmla="*/ 252134 h 6985200"/>
              <a:gd name="connsiteX31" fmla="*/ 3656686 w 6858001"/>
              <a:gd name="connsiteY31" fmla="*/ 253142 h 6985200"/>
              <a:gd name="connsiteX32" fmla="*/ 3800705 w 6858001"/>
              <a:gd name="connsiteY32" fmla="*/ 252134 h 6985200"/>
              <a:gd name="connsiteX33" fmla="*/ 3946780 w 6858001"/>
              <a:gd name="connsiteY33" fmla="*/ 250117 h 6985200"/>
              <a:gd name="connsiteX34" fmla="*/ 4092856 w 6858001"/>
              <a:gd name="connsiteY34" fmla="*/ 248268 h 6985200"/>
              <a:gd name="connsiteX35" fmla="*/ 4240988 w 6858001"/>
              <a:gd name="connsiteY35" fmla="*/ 244234 h 6985200"/>
              <a:gd name="connsiteX36" fmla="*/ 4390492 w 6858001"/>
              <a:gd name="connsiteY36" fmla="*/ 240032 h 6985200"/>
              <a:gd name="connsiteX37" fmla="*/ 4539997 w 6858001"/>
              <a:gd name="connsiteY37" fmla="*/ 235157 h 6985200"/>
              <a:gd name="connsiteX38" fmla="*/ 4690873 w 6858001"/>
              <a:gd name="connsiteY38" fmla="*/ 228266 h 6985200"/>
              <a:gd name="connsiteX39" fmla="*/ 4843120 w 6858001"/>
              <a:gd name="connsiteY39" fmla="*/ 220029 h 6985200"/>
              <a:gd name="connsiteX40" fmla="*/ 4996054 w 6858001"/>
              <a:gd name="connsiteY40" fmla="*/ 212129 h 6985200"/>
              <a:gd name="connsiteX41" fmla="*/ 5148987 w 6858001"/>
              <a:gd name="connsiteY41" fmla="*/ 202044 h 6985200"/>
              <a:gd name="connsiteX42" fmla="*/ 5303978 w 6858001"/>
              <a:gd name="connsiteY42" fmla="*/ 189941 h 6985200"/>
              <a:gd name="connsiteX43" fmla="*/ 5456911 w 6858001"/>
              <a:gd name="connsiteY43" fmla="*/ 177839 h 6985200"/>
              <a:gd name="connsiteX44" fmla="*/ 5612588 w 6858001"/>
              <a:gd name="connsiteY44" fmla="*/ 163887 h 6985200"/>
              <a:gd name="connsiteX45" fmla="*/ 5768950 w 6858001"/>
              <a:gd name="connsiteY45" fmla="*/ 148591 h 6985200"/>
              <a:gd name="connsiteX46" fmla="*/ 5923255 w 6858001"/>
              <a:gd name="connsiteY46" fmla="*/ 132455 h 6985200"/>
              <a:gd name="connsiteX47" fmla="*/ 6079618 w 6858001"/>
              <a:gd name="connsiteY47" fmla="*/ 113629 h 6985200"/>
              <a:gd name="connsiteX48" fmla="*/ 6235294 w 6858001"/>
              <a:gd name="connsiteY48" fmla="*/ 93458 h 6985200"/>
              <a:gd name="connsiteX49" fmla="*/ 6391657 w 6858001"/>
              <a:gd name="connsiteY49" fmla="*/ 73455 h 6985200"/>
              <a:gd name="connsiteX50" fmla="*/ 6547333 w 6858001"/>
              <a:gd name="connsiteY50" fmla="*/ 50091 h 6985200"/>
              <a:gd name="connsiteX51" fmla="*/ 6702324 w 6858001"/>
              <a:gd name="connsiteY51" fmla="*/ 26222 h 698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858001" h="6985200">
                <a:moveTo>
                  <a:pt x="6858001" y="1177"/>
                </a:moveTo>
                <a:lnTo>
                  <a:pt x="6858001" y="1344715"/>
                </a:lnTo>
                <a:lnTo>
                  <a:pt x="6858000" y="1344715"/>
                </a:lnTo>
                <a:lnTo>
                  <a:pt x="6858000" y="6985200"/>
                </a:lnTo>
                <a:lnTo>
                  <a:pt x="0" y="6985199"/>
                </a:lnTo>
                <a:lnTo>
                  <a:pt x="0" y="886772"/>
                </a:lnTo>
                <a:lnTo>
                  <a:pt x="1" y="886772"/>
                </a:lnTo>
                <a:lnTo>
                  <a:pt x="1" y="0"/>
                </a:lnTo>
                <a:lnTo>
                  <a:pt x="40463" y="5883"/>
                </a:lnTo>
                <a:lnTo>
                  <a:pt x="159107" y="23196"/>
                </a:lnTo>
                <a:lnTo>
                  <a:pt x="245518" y="35299"/>
                </a:lnTo>
                <a:lnTo>
                  <a:pt x="348388" y="48073"/>
                </a:lnTo>
                <a:lnTo>
                  <a:pt x="470460" y="63369"/>
                </a:lnTo>
                <a:lnTo>
                  <a:pt x="605563" y="79506"/>
                </a:lnTo>
                <a:lnTo>
                  <a:pt x="757810" y="96483"/>
                </a:lnTo>
                <a:lnTo>
                  <a:pt x="923774" y="114469"/>
                </a:lnTo>
                <a:lnTo>
                  <a:pt x="1104139" y="132454"/>
                </a:lnTo>
                <a:lnTo>
                  <a:pt x="1296163" y="150776"/>
                </a:lnTo>
                <a:lnTo>
                  <a:pt x="1503275" y="167753"/>
                </a:lnTo>
                <a:lnTo>
                  <a:pt x="1719988" y="184058"/>
                </a:lnTo>
                <a:lnTo>
                  <a:pt x="1949045" y="198849"/>
                </a:lnTo>
                <a:lnTo>
                  <a:pt x="2187703" y="212969"/>
                </a:lnTo>
                <a:lnTo>
                  <a:pt x="2436649" y="226248"/>
                </a:lnTo>
                <a:lnTo>
                  <a:pt x="2564208" y="230955"/>
                </a:lnTo>
                <a:lnTo>
                  <a:pt x="2694509" y="236165"/>
                </a:lnTo>
                <a:lnTo>
                  <a:pt x="2826869" y="241040"/>
                </a:lnTo>
                <a:lnTo>
                  <a:pt x="2959914" y="244234"/>
                </a:lnTo>
                <a:lnTo>
                  <a:pt x="3095702" y="247091"/>
                </a:lnTo>
                <a:lnTo>
                  <a:pt x="3232862" y="250117"/>
                </a:lnTo>
                <a:lnTo>
                  <a:pt x="3372766" y="252134"/>
                </a:lnTo>
                <a:lnTo>
                  <a:pt x="3514040" y="252134"/>
                </a:lnTo>
                <a:lnTo>
                  <a:pt x="3656686" y="253142"/>
                </a:lnTo>
                <a:lnTo>
                  <a:pt x="3800705" y="252134"/>
                </a:lnTo>
                <a:lnTo>
                  <a:pt x="3946780" y="250117"/>
                </a:lnTo>
                <a:lnTo>
                  <a:pt x="4092856" y="248268"/>
                </a:lnTo>
                <a:lnTo>
                  <a:pt x="4240988" y="244234"/>
                </a:lnTo>
                <a:lnTo>
                  <a:pt x="4390492" y="240032"/>
                </a:lnTo>
                <a:lnTo>
                  <a:pt x="4539997" y="235157"/>
                </a:lnTo>
                <a:lnTo>
                  <a:pt x="4690873" y="228266"/>
                </a:lnTo>
                <a:lnTo>
                  <a:pt x="4843120" y="220029"/>
                </a:lnTo>
                <a:lnTo>
                  <a:pt x="4996054" y="212129"/>
                </a:lnTo>
                <a:lnTo>
                  <a:pt x="5148987" y="202044"/>
                </a:lnTo>
                <a:lnTo>
                  <a:pt x="5303978" y="189941"/>
                </a:lnTo>
                <a:lnTo>
                  <a:pt x="5456911" y="177839"/>
                </a:lnTo>
                <a:lnTo>
                  <a:pt x="5612588" y="163887"/>
                </a:lnTo>
                <a:lnTo>
                  <a:pt x="5768950" y="148591"/>
                </a:lnTo>
                <a:lnTo>
                  <a:pt x="5923255" y="132455"/>
                </a:lnTo>
                <a:lnTo>
                  <a:pt x="6079618" y="113629"/>
                </a:lnTo>
                <a:lnTo>
                  <a:pt x="6235294" y="93458"/>
                </a:lnTo>
                <a:lnTo>
                  <a:pt x="6391657" y="73455"/>
                </a:lnTo>
                <a:lnTo>
                  <a:pt x="6547333" y="50091"/>
                </a:lnTo>
                <a:lnTo>
                  <a:pt x="6702324" y="26222"/>
                </a:lnTo>
                <a:close/>
              </a:path>
            </a:pathLst>
          </a:custGeom>
          <a:ln>
            <a:noFill/>
          </a:ln>
        </p:spPr>
        <p:txBody>
          <a:bodyPr/>
          <a:lstStyle/>
          <a:p>
            <a:endParaRPr lang="uk-UA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92A1116-1C84-41DF-B803-1F7B0883EC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31836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uk-UA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29BF364-D2F4-3082-83A7-FB0DE8412695}"/>
              </a:ext>
            </a:extLst>
          </p:cNvPr>
          <p:cNvSpPr txBox="1"/>
          <p:nvPr/>
        </p:nvSpPr>
        <p:spPr>
          <a:xfrm>
            <a:off x="326799" y="1621893"/>
            <a:ext cx="3418401" cy="3657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 defTabSz="457200"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</a:pPr>
            <a:r>
              <a:rPr lang="uk-UA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Друкуюча голівка є важливою складовою частиною 3</a:t>
            </a:r>
            <a:r>
              <a:rPr lang="en-US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D-</a:t>
            </a:r>
            <a:r>
              <a:rPr lang="uk-UA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принтера, яка відповідає за рух екструдера вздовж осей</a:t>
            </a:r>
            <a:r>
              <a:rPr lang="en-US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. </a:t>
            </a:r>
            <a:r>
              <a:rPr lang="uk-UA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Вона забезпечує точність та стабільність руху екструдера, що має вирішальне значення для якості друку. Для модернізації 3</a:t>
            </a:r>
            <a:r>
              <a:rPr lang="en-US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D </a:t>
            </a:r>
            <a:r>
              <a:rPr lang="uk-UA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принтера </a:t>
            </a:r>
            <a:r>
              <a:rPr lang="en-US" dirty="0" err="1">
                <a:solidFill>
                  <a:srgbClr val="EBEBEB"/>
                </a:solidFill>
                <a:latin typeface="+mj-lt"/>
                <a:ea typeface="+mj-ea"/>
                <a:cs typeface="+mj-cs"/>
              </a:rPr>
              <a:t>CoreXY</a:t>
            </a:r>
            <a:r>
              <a:rPr lang="en-US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 </a:t>
            </a:r>
            <a:r>
              <a:rPr lang="uk-UA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створену тривимірну модель для кріплення двоколірного екструдера </a:t>
            </a:r>
            <a:r>
              <a:rPr lang="en-US" dirty="0" err="1">
                <a:solidFill>
                  <a:srgbClr val="EBEBEB"/>
                </a:solidFill>
                <a:latin typeface="+mj-lt"/>
                <a:ea typeface="+mj-ea"/>
                <a:cs typeface="+mj-cs"/>
              </a:rPr>
              <a:t>Cyclop</a:t>
            </a:r>
            <a:r>
              <a:rPr lang="en-US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 E3D.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0EB979B-883F-1585-7932-DD61490186F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69226" y="1954402"/>
            <a:ext cx="3970364" cy="2949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0442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4">
            <a:extLst>
              <a:ext uri="{FF2B5EF4-FFF2-40B4-BE49-F238E27FC236}">
                <a16:creationId xmlns:a16="http://schemas.microsoft.com/office/drawing/2014/main" id="{BCF5BB01-592A-54B1-883B-65517E2D9D31}"/>
              </a:ext>
            </a:extLst>
          </p:cNvPr>
          <p:cNvSpPr/>
          <p:nvPr/>
        </p:nvSpPr>
        <p:spPr>
          <a:xfrm>
            <a:off x="2277319" y="260648"/>
            <a:ext cx="4589358" cy="49547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algn="ctr" defTabSz="457200">
              <a:spcBef>
                <a:spcPct val="0"/>
              </a:spcBef>
              <a:spcAft>
                <a:spcPts val="600"/>
              </a:spcAft>
            </a:pPr>
            <a:r>
              <a:rPr lang="uk-UA" sz="23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Двоколірний 3</a:t>
            </a:r>
            <a:r>
              <a:rPr lang="en-US" sz="23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D </a:t>
            </a:r>
            <a:r>
              <a:rPr lang="uk-UA" sz="23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друк</a:t>
            </a:r>
            <a:endParaRPr lang="en-US" sz="2300" b="0" i="0" kern="1200" dirty="0">
              <a:solidFill>
                <a:srgbClr val="EBEBEB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2B1564B-0090-3742-8849-7C7B295C8C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7345" y="1772816"/>
            <a:ext cx="3329305" cy="44386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0B63EC1-4F3E-D112-C0C2-6D0449B6A420}"/>
              </a:ext>
            </a:extLst>
          </p:cNvPr>
          <p:cNvSpPr txBox="1"/>
          <p:nvPr/>
        </p:nvSpPr>
        <p:spPr>
          <a:xfrm>
            <a:off x="827584" y="908720"/>
            <a:ext cx="770485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uk-UA" dirty="0"/>
              <a:t>Розроблена та видрукувана друкуюча голівка 3</a:t>
            </a:r>
            <a:r>
              <a:rPr lang="en-US" dirty="0"/>
              <a:t>D </a:t>
            </a:r>
            <a:r>
              <a:rPr lang="uk-UA" dirty="0"/>
              <a:t>принтера для двоколірного друку. Виконав студент Кухаренко Євгеній.</a:t>
            </a:r>
          </a:p>
        </p:txBody>
      </p:sp>
    </p:spTree>
    <p:extLst>
      <p:ext uri="{BB962C8B-B14F-4D97-AF65-F5344CB8AC3E}">
        <p14:creationId xmlns:p14="http://schemas.microsoft.com/office/powerpoint/2010/main" val="27085400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4EFB16-4B57-4696-B3D1-1B4AD4988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71730"/>
            <a:ext cx="7886700" cy="833074"/>
          </a:xfrm>
        </p:spPr>
        <p:txBody>
          <a:bodyPr>
            <a:noAutofit/>
          </a:bodyPr>
          <a:lstStyle/>
          <a:p>
            <a:pPr algn="ctr"/>
            <a:r>
              <a:rPr lang="uk-UA" sz="2300" dirty="0">
                <a:ea typeface="Times New Roman" pitchFamily="18" charset="0"/>
                <a:cs typeface="Times New Roman" pitchFamily="18" charset="0"/>
              </a:rPr>
              <a:t>Експериментальне дослідження переміщення електроталі</a:t>
            </a:r>
            <a:endParaRPr lang="uk-UA" sz="2300" dirty="0"/>
          </a:p>
        </p:txBody>
      </p:sp>
      <p:pic>
        <p:nvPicPr>
          <p:cNvPr id="4" name="Рисунок 3" descr="Зображення, що містить інженерія, драбина, сталь, машина&#10;&#10;Автоматично згенерований опис">
            <a:extLst>
              <a:ext uri="{FF2B5EF4-FFF2-40B4-BE49-F238E27FC236}">
                <a16:creationId xmlns:a16="http://schemas.microsoft.com/office/drawing/2014/main" id="{E965DA9A-B2CE-366F-AB43-CE5E8621CD3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2272195"/>
            <a:ext cx="2447628" cy="326350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2178341-6B41-4577-A261-952539C9B15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5930" y="2325735"/>
            <a:ext cx="2447629" cy="3263505"/>
          </a:xfrm>
          <a:prstGeom prst="rect">
            <a:avLst/>
          </a:prstGeom>
        </p:spPr>
      </p:pic>
      <p:sp>
        <p:nvSpPr>
          <p:cNvPr id="10" name="Місце для вмісту 2">
            <a:extLst>
              <a:ext uri="{FF2B5EF4-FFF2-40B4-BE49-F238E27FC236}">
                <a16:creationId xmlns:a16="http://schemas.microsoft.com/office/drawing/2014/main" id="{879FDCA4-2916-62F1-B5D5-64826DF97005}"/>
              </a:ext>
            </a:extLst>
          </p:cNvPr>
          <p:cNvSpPr txBox="1">
            <a:spLocks/>
          </p:cNvSpPr>
          <p:nvPr/>
        </p:nvSpPr>
        <p:spPr>
          <a:xfrm>
            <a:off x="4647041" y="5683953"/>
            <a:ext cx="3405406" cy="635874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 algn="ctr">
              <a:buNone/>
            </a:pPr>
            <a:r>
              <a:rPr lang="uk-UA" sz="1800" dirty="0"/>
              <a:t>Лінійний </a:t>
            </a:r>
            <a:r>
              <a:rPr lang="uk-UA" sz="1800" dirty="0" err="1"/>
              <a:t>енкодер</a:t>
            </a:r>
            <a:r>
              <a:rPr lang="uk-UA" sz="1800" dirty="0"/>
              <a:t> для визначення швидкості електроталі</a:t>
            </a:r>
          </a:p>
        </p:txBody>
      </p:sp>
      <p:sp>
        <p:nvSpPr>
          <p:cNvPr id="11" name="Місце для вмісту 2">
            <a:extLst>
              <a:ext uri="{FF2B5EF4-FFF2-40B4-BE49-F238E27FC236}">
                <a16:creationId xmlns:a16="http://schemas.microsoft.com/office/drawing/2014/main" id="{55A5F526-D028-7021-2551-52531C918731}"/>
              </a:ext>
            </a:extLst>
          </p:cNvPr>
          <p:cNvSpPr txBox="1">
            <a:spLocks/>
          </p:cNvSpPr>
          <p:nvPr/>
        </p:nvSpPr>
        <p:spPr>
          <a:xfrm>
            <a:off x="974761" y="5572513"/>
            <a:ext cx="3405406" cy="635874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 algn="ctr">
              <a:buNone/>
            </a:pPr>
            <a:r>
              <a:rPr lang="uk-UA" sz="1800" dirty="0">
                <a:cs typeface="Times New Roman" panose="02020603050405020304" pitchFamily="18" charset="0"/>
              </a:rPr>
              <a:t>Потенціометричний датчик для визначення коливань вантажу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56B4602-FD07-F8AF-753A-D12BF975BD61}"/>
              </a:ext>
            </a:extLst>
          </p:cNvPr>
          <p:cNvSpPr txBox="1"/>
          <p:nvPr/>
        </p:nvSpPr>
        <p:spPr>
          <a:xfrm>
            <a:off x="719572" y="1281534"/>
            <a:ext cx="770485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uk-UA" dirty="0"/>
              <a:t>Для проведення експериментального дослідження переміщення електроталі встановлено датчик </a:t>
            </a:r>
            <a:r>
              <a:rPr lang="uk-UA" dirty="0" err="1"/>
              <a:t>енкодер</a:t>
            </a:r>
            <a:r>
              <a:rPr lang="uk-UA" dirty="0"/>
              <a:t> та потенціометр</a:t>
            </a:r>
            <a:r>
              <a:rPr lang="en-US" dirty="0"/>
              <a:t>. </a:t>
            </a:r>
            <a:r>
              <a:rPr lang="uk-UA" dirty="0"/>
              <a:t>Виконав студент </a:t>
            </a:r>
            <a:r>
              <a:rPr lang="uk-UA" dirty="0" err="1"/>
              <a:t>Зализа</a:t>
            </a:r>
            <a:r>
              <a:rPr lang="uk-UA" dirty="0"/>
              <a:t> Дмитро.</a:t>
            </a:r>
          </a:p>
        </p:txBody>
      </p:sp>
    </p:spTree>
    <p:extLst>
      <p:ext uri="{BB962C8B-B14F-4D97-AF65-F5344CB8AC3E}">
        <p14:creationId xmlns:p14="http://schemas.microsoft.com/office/powerpoint/2010/main" val="34766491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6C8F1B9D-8014-3CD5-473A-F95F516EEA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5986" y="2521671"/>
            <a:ext cx="3405406" cy="270000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053BD36A-1D6C-DAEE-0F5E-559C2AD006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609" y="2494160"/>
            <a:ext cx="3306122" cy="2700000"/>
          </a:xfrm>
          <a:prstGeom prst="rect">
            <a:avLst/>
          </a:prstGeom>
        </p:spPr>
      </p:pic>
      <p:sp>
        <p:nvSpPr>
          <p:cNvPr id="21" name="Місце для вмісту 2">
            <a:extLst>
              <a:ext uri="{FF2B5EF4-FFF2-40B4-BE49-F238E27FC236}">
                <a16:creationId xmlns:a16="http://schemas.microsoft.com/office/drawing/2014/main" id="{DAE2B4C0-402F-5C86-53C7-D728423E47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3322" y="1412776"/>
            <a:ext cx="7912532" cy="63587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uk-UA" dirty="0"/>
              <a:t>Пуск/гальмування 1 секунда, усталений рух 3 секунди, маса вантажу 27 кг, довжина гнучкого підвісу 1,5 метри</a:t>
            </a:r>
          </a:p>
        </p:txBody>
      </p:sp>
      <p:sp>
        <p:nvSpPr>
          <p:cNvPr id="22" name="Місце для вмісту 2">
            <a:extLst>
              <a:ext uri="{FF2B5EF4-FFF2-40B4-BE49-F238E27FC236}">
                <a16:creationId xmlns:a16="http://schemas.microsoft.com/office/drawing/2014/main" id="{4393FA9F-2CAD-EE41-AB63-180E2488A359}"/>
              </a:ext>
            </a:extLst>
          </p:cNvPr>
          <p:cNvSpPr txBox="1">
            <a:spLocks/>
          </p:cNvSpPr>
          <p:nvPr/>
        </p:nvSpPr>
        <p:spPr>
          <a:xfrm>
            <a:off x="752967" y="5260088"/>
            <a:ext cx="3405406" cy="63587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 algn="ctr">
              <a:buNone/>
            </a:pPr>
            <a:r>
              <a:rPr lang="uk-UA" sz="1500" dirty="0"/>
              <a:t>Частота напруги живлення двигуна</a:t>
            </a:r>
          </a:p>
        </p:txBody>
      </p:sp>
      <p:sp>
        <p:nvSpPr>
          <p:cNvPr id="23" name="Місце для вмісту 2">
            <a:extLst>
              <a:ext uri="{FF2B5EF4-FFF2-40B4-BE49-F238E27FC236}">
                <a16:creationId xmlns:a16="http://schemas.microsoft.com/office/drawing/2014/main" id="{2B5ACBD0-ABC4-BED7-7CFE-66C412EF3F24}"/>
              </a:ext>
            </a:extLst>
          </p:cNvPr>
          <p:cNvSpPr txBox="1">
            <a:spLocks/>
          </p:cNvSpPr>
          <p:nvPr/>
        </p:nvSpPr>
        <p:spPr>
          <a:xfrm>
            <a:off x="4861481" y="5284892"/>
            <a:ext cx="3405406" cy="63587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 algn="ctr">
              <a:buNone/>
            </a:pPr>
            <a:r>
              <a:rPr lang="uk-UA" sz="1500" dirty="0"/>
              <a:t>Швидкість електроталі</a:t>
            </a:r>
          </a:p>
        </p:txBody>
      </p:sp>
      <p:sp>
        <p:nvSpPr>
          <p:cNvPr id="26" name="Заголовок 25">
            <a:extLst>
              <a:ext uri="{FF2B5EF4-FFF2-40B4-BE49-F238E27FC236}">
                <a16:creationId xmlns:a16="http://schemas.microsoft.com/office/drawing/2014/main" id="{BBF7DE62-9D40-6494-EF23-71BD32870B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7639" y="690372"/>
            <a:ext cx="4323899" cy="543331"/>
          </a:xfrm>
        </p:spPr>
        <p:txBody>
          <a:bodyPr/>
          <a:lstStyle/>
          <a:p>
            <a:pPr algn="ctr"/>
            <a:r>
              <a:rPr lang="uk-UA" sz="2400" dirty="0"/>
              <a:t>Результати дослідження</a:t>
            </a:r>
          </a:p>
        </p:txBody>
      </p:sp>
    </p:spTree>
    <p:extLst>
      <p:ext uri="{BB962C8B-B14F-4D97-AF65-F5344CB8AC3E}">
        <p14:creationId xmlns:p14="http://schemas.microsoft.com/office/powerpoint/2010/main" val="21930346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39AC060-FDF0-5F42-6803-DE72A0D6C6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394" y="2539396"/>
            <a:ext cx="3510836" cy="27000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0DD6F7A-4731-D472-481F-7D56948EE0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4482" y="2539396"/>
            <a:ext cx="3623003" cy="2700000"/>
          </a:xfrm>
          <a:prstGeom prst="rect">
            <a:avLst/>
          </a:prstGeom>
        </p:spPr>
      </p:pic>
      <p:sp>
        <p:nvSpPr>
          <p:cNvPr id="6" name="Місце для вмісту 2">
            <a:extLst>
              <a:ext uri="{FF2B5EF4-FFF2-40B4-BE49-F238E27FC236}">
                <a16:creationId xmlns:a16="http://schemas.microsoft.com/office/drawing/2014/main" id="{4A732321-52A7-19ED-6D2A-778CC7B4A7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3323" y="1742593"/>
            <a:ext cx="7912532" cy="63587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uk-UA" dirty="0"/>
              <a:t>Пуск/гальмування 1 секунда, усталений рух 3 секунди, маса вантажу 27 кг, довжина гнучкого підвісу 1,5 метри</a:t>
            </a:r>
          </a:p>
        </p:txBody>
      </p:sp>
      <p:sp>
        <p:nvSpPr>
          <p:cNvPr id="7" name="Заголовок 25">
            <a:extLst>
              <a:ext uri="{FF2B5EF4-FFF2-40B4-BE49-F238E27FC236}">
                <a16:creationId xmlns:a16="http://schemas.microsoft.com/office/drawing/2014/main" id="{DBB5FE15-3AC6-7C63-1968-866EBA447A17}"/>
              </a:ext>
            </a:extLst>
          </p:cNvPr>
          <p:cNvSpPr txBox="1">
            <a:spLocks/>
          </p:cNvSpPr>
          <p:nvPr/>
        </p:nvSpPr>
        <p:spPr>
          <a:xfrm>
            <a:off x="2497640" y="1141609"/>
            <a:ext cx="4323899" cy="543331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uk-UA" sz="2400" dirty="0"/>
              <a:t>Результати дослідження</a:t>
            </a:r>
          </a:p>
        </p:txBody>
      </p:sp>
      <p:sp>
        <p:nvSpPr>
          <p:cNvPr id="8" name="Місце для вмісту 2">
            <a:extLst>
              <a:ext uri="{FF2B5EF4-FFF2-40B4-BE49-F238E27FC236}">
                <a16:creationId xmlns:a16="http://schemas.microsoft.com/office/drawing/2014/main" id="{4BCA7A00-D64E-F411-D8F1-4A14325DB42F}"/>
              </a:ext>
            </a:extLst>
          </p:cNvPr>
          <p:cNvSpPr txBox="1">
            <a:spLocks/>
          </p:cNvSpPr>
          <p:nvPr/>
        </p:nvSpPr>
        <p:spPr>
          <a:xfrm>
            <a:off x="868109" y="5239396"/>
            <a:ext cx="3405406" cy="57349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 algn="ctr">
              <a:buNone/>
            </a:pPr>
            <a:r>
              <a:rPr lang="uk-UA" sz="1500" dirty="0"/>
              <a:t>Коливання вантажу максимальне значення 7.8°</a:t>
            </a:r>
          </a:p>
        </p:txBody>
      </p:sp>
      <p:sp>
        <p:nvSpPr>
          <p:cNvPr id="11" name="Місце для вмісту 2">
            <a:extLst>
              <a:ext uri="{FF2B5EF4-FFF2-40B4-BE49-F238E27FC236}">
                <a16:creationId xmlns:a16="http://schemas.microsoft.com/office/drawing/2014/main" id="{63BD9091-34BD-CB46-F971-D3596309A887}"/>
              </a:ext>
            </a:extLst>
          </p:cNvPr>
          <p:cNvSpPr txBox="1">
            <a:spLocks/>
          </p:cNvSpPr>
          <p:nvPr/>
        </p:nvSpPr>
        <p:spPr>
          <a:xfrm>
            <a:off x="5013281" y="5239396"/>
            <a:ext cx="3405406" cy="402437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 algn="ctr">
              <a:buNone/>
            </a:pPr>
            <a:r>
              <a:rPr lang="uk-UA" sz="1500" dirty="0"/>
              <a:t>Швидкість коливання вантажу</a:t>
            </a:r>
          </a:p>
        </p:txBody>
      </p:sp>
    </p:spTree>
    <p:extLst>
      <p:ext uri="{BB962C8B-B14F-4D97-AF65-F5344CB8AC3E}">
        <p14:creationId xmlns:p14="http://schemas.microsoft.com/office/powerpoint/2010/main" val="40488993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4804</TotalTime>
  <Words>639</Words>
  <Application>Microsoft Office PowerPoint</Application>
  <PresentationFormat>Екран (4:3)</PresentationFormat>
  <Paragraphs>72</Paragraphs>
  <Slides>14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14</vt:i4>
      </vt:variant>
    </vt:vector>
  </HeadingPairs>
  <TitlesOfParts>
    <vt:vector size="20" baseType="lpstr">
      <vt:lpstr>Calibri</vt:lpstr>
      <vt:lpstr>Century Gothic</vt:lpstr>
      <vt:lpstr>Times New Roman</vt:lpstr>
      <vt:lpstr>Wingdings</vt:lpstr>
      <vt:lpstr>Wingdings 3</vt:lpstr>
      <vt:lpstr>Ион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Експериментальне дослідження переміщення електроталі</vt:lpstr>
      <vt:lpstr>Результати дослідження</vt:lpstr>
      <vt:lpstr>Презентація PowerPoint</vt:lpstr>
      <vt:lpstr>Результати дослідження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Кабінет Міністрів України  Національний університет біоресурсів і природокористування України  Кафедра тракторів і автомобілів      Тендеції і заономірності в номінальних потужностях і частотах обертання колінчатих валів дизелів сучасних МЕЗ           </dc:title>
  <dc:creator>Alexey</dc:creator>
  <cp:lastModifiedBy>Крушельницький Віктор Васильович</cp:lastModifiedBy>
  <cp:revision>472</cp:revision>
  <dcterms:created xsi:type="dcterms:W3CDTF">2015-03-22T16:57:24Z</dcterms:created>
  <dcterms:modified xsi:type="dcterms:W3CDTF">2024-05-01T09:06:22Z</dcterms:modified>
</cp:coreProperties>
</file>