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9"/>
  </p:notesMasterIdLst>
  <p:sldIdLst>
    <p:sldId id="284" r:id="rId2"/>
    <p:sldId id="273" r:id="rId3"/>
    <p:sldId id="395" r:id="rId4"/>
    <p:sldId id="391" r:id="rId5"/>
    <p:sldId id="392" r:id="rId6"/>
    <p:sldId id="394" r:id="rId7"/>
    <p:sldId id="388" r:id="rId8"/>
    <p:sldId id="397" r:id="rId9"/>
    <p:sldId id="386" r:id="rId10"/>
    <p:sldId id="390" r:id="rId11"/>
    <p:sldId id="371" r:id="rId12"/>
    <p:sldId id="387" r:id="rId13"/>
    <p:sldId id="385" r:id="rId14"/>
    <p:sldId id="389" r:id="rId15"/>
    <p:sldId id="288" r:id="rId16"/>
    <p:sldId id="312" r:id="rId17"/>
    <p:sldId id="30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8"/>
    <a:srgbClr val="06665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65" autoAdjust="0"/>
  </p:normalViewPr>
  <p:slideViewPr>
    <p:cSldViewPr>
      <p:cViewPr varScale="1">
        <p:scale>
          <a:sx n="78" d="100"/>
          <a:sy n="78" d="100"/>
        </p:scale>
        <p:origin x="1598" y="101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7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93CA-234F-4874-A21E-193CFF9D275E}" type="datetimeFigureOut">
              <a:rPr lang="uk-UA" smtClean="0"/>
              <a:pPr/>
              <a:t>27.04.2023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A852-A06D-4370-A72A-67BB87F948D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0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8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0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32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9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9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5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3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0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3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4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2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4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2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2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78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 2022 – 2023 НАВЧАЛЬНИЙ РІК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013176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Доповідач: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Агєєв Микита Олексійович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Керівник: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., ст.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вик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Крушельницький Віктор Васильович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214554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МЕХАТРОНІКА</a:t>
            </a:r>
            <a:endParaRPr lang="uk-UA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Прямоугольник 4"/>
          <p:cNvSpPr/>
          <p:nvPr/>
        </p:nvSpPr>
        <p:spPr>
          <a:xfrm>
            <a:off x="484585" y="452718"/>
            <a:ext cx="3123860" cy="1449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Створення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тривимірних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моделей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прототипів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AF956B-591A-4461-BB3C-79AA176B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E8895FAA-0D03-43F6-9594-A8733552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2A9969-0133-949C-8304-0D35048BC7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3" y="1141407"/>
            <a:ext cx="3359692" cy="2813743"/>
          </a:xfrm>
          <a:prstGeom prst="rect">
            <a:avLst/>
          </a:prstGeom>
          <a:effectLst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18FB696-BC5E-43A4-9768-4BB5278B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4DA66-65F6-C1F5-5A6A-BFF5E3B43554}"/>
              </a:ext>
            </a:extLst>
          </p:cNvPr>
          <p:cNvSpPr txBox="1"/>
          <p:nvPr/>
        </p:nvSpPr>
        <p:spPr>
          <a:xfrm>
            <a:off x="495297" y="2204864"/>
            <a:ext cx="3360176" cy="3179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latin typeface="+mj-lt"/>
                <a:ea typeface="+mj-ea"/>
                <a:cs typeface="+mj-cs"/>
              </a:rPr>
              <a:t>Для виготовлення деталей прототипів, студенти спочатку створюють їхні тривимірні моделі. Використовується різноманітне програмне забезпечення, зокрема </a:t>
            </a:r>
            <a:r>
              <a:rPr lang="en-US" dirty="0">
                <a:latin typeface="+mj-lt"/>
                <a:ea typeface="+mj-ea"/>
                <a:cs typeface="+mj-cs"/>
              </a:rPr>
              <a:t>Fusion 360 </a:t>
            </a:r>
            <a:r>
              <a:rPr lang="uk-UA" dirty="0">
                <a:latin typeface="+mj-lt"/>
                <a:ea typeface="+mj-ea"/>
                <a:cs typeface="+mj-cs"/>
              </a:rPr>
              <a:t>із студентською ліцензією.</a:t>
            </a:r>
          </a:p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latin typeface="+mj-lt"/>
                <a:ea typeface="+mj-ea"/>
                <a:cs typeface="+mj-cs"/>
              </a:rPr>
              <a:t>На рисунку зображена тривимірна модель </a:t>
            </a:r>
            <a:r>
              <a:rPr lang="uk-UA" dirty="0" err="1">
                <a:latin typeface="+mj-lt"/>
                <a:ea typeface="+mj-ea"/>
                <a:cs typeface="+mj-cs"/>
              </a:rPr>
              <a:t>роботизованої</a:t>
            </a:r>
            <a:r>
              <a:rPr lang="uk-UA" dirty="0">
                <a:latin typeface="+mj-lt"/>
                <a:ea typeface="+mj-ea"/>
                <a:cs typeface="+mj-cs"/>
              </a:rPr>
              <a:t> мобільної платформи.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Зображення, що містить схема&#10;&#10;Автоматично згенерований опис">
            <a:extLst>
              <a:ext uri="{FF2B5EF4-FFF2-40B4-BE49-F238E27FC236}">
                <a16:creationId xmlns:a16="http://schemas.microsoft.com/office/drawing/2014/main" id="{50B90D17-B555-9E4B-AFD7-8529C34B26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20" y="3966040"/>
            <a:ext cx="3377148" cy="25835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5280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Прямоугольник 4"/>
          <p:cNvSpPr/>
          <p:nvPr/>
        </p:nvSpPr>
        <p:spPr>
          <a:xfrm>
            <a:off x="20296" y="457442"/>
            <a:ext cx="3977505" cy="1531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Підготовка тривимірних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моделей до друку на 3</a:t>
            </a:r>
            <a:r>
              <a:rPr lang="en-US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endParaRPr lang="uk-UA" sz="2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принтері </a:t>
            </a:r>
            <a:r>
              <a:rPr lang="en-US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(FDM)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BC0598-F7D1-798A-2313-71849A4FC1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7" y="890955"/>
            <a:ext cx="4087103" cy="2196817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4DA66-65F6-C1F5-5A6A-BFF5E3B43554}"/>
              </a:ext>
            </a:extLst>
          </p:cNvPr>
          <p:cNvSpPr txBox="1"/>
          <p:nvPr/>
        </p:nvSpPr>
        <p:spPr>
          <a:xfrm>
            <a:off x="535054" y="2669685"/>
            <a:ext cx="3123860" cy="3160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latin typeface="+mj-lt"/>
                <a:ea typeface="+mj-ea"/>
                <a:cs typeface="+mj-cs"/>
              </a:rPr>
              <a:t>Студенти використовують спеціалізоване програмне забезпечення для</a:t>
            </a:r>
            <a:r>
              <a:rPr lang="en-US" dirty="0">
                <a:latin typeface="+mj-lt"/>
                <a:ea typeface="+mj-ea"/>
                <a:cs typeface="+mj-cs"/>
              </a:rPr>
              <a:t> 3D</a:t>
            </a:r>
            <a:r>
              <a:rPr lang="uk-UA" dirty="0">
                <a:latin typeface="+mj-lt"/>
                <a:ea typeface="+mj-ea"/>
                <a:cs typeface="+mj-cs"/>
              </a:rPr>
              <a:t> друку технологією </a:t>
            </a:r>
            <a:r>
              <a:rPr lang="en-US" dirty="0">
                <a:latin typeface="+mj-lt"/>
                <a:ea typeface="+mj-ea"/>
                <a:cs typeface="+mj-cs"/>
              </a:rPr>
              <a:t>FDM.</a:t>
            </a:r>
          </a:p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latin typeface="+mj-lt"/>
                <a:ea typeface="+mj-ea"/>
                <a:cs typeface="+mj-cs"/>
              </a:rPr>
              <a:t>На рисунках зображено програмне забезпечення </a:t>
            </a:r>
            <a:r>
              <a:rPr lang="en-US" dirty="0" err="1">
                <a:latin typeface="+mj-lt"/>
                <a:ea typeface="+mj-ea"/>
                <a:cs typeface="+mj-cs"/>
              </a:rPr>
              <a:t>CreatWare</a:t>
            </a:r>
            <a:r>
              <a:rPr lang="uk-UA" dirty="0">
                <a:latin typeface="+mj-lt"/>
                <a:ea typeface="+mj-ea"/>
                <a:cs typeface="+mj-cs"/>
              </a:rPr>
              <a:t> для 3</a:t>
            </a:r>
            <a:r>
              <a:rPr lang="en-US" dirty="0">
                <a:latin typeface="+mj-lt"/>
                <a:ea typeface="+mj-ea"/>
                <a:cs typeface="+mj-cs"/>
              </a:rPr>
              <a:t>D </a:t>
            </a:r>
            <a:r>
              <a:rPr lang="uk-UA" dirty="0">
                <a:latin typeface="+mj-lt"/>
                <a:ea typeface="+mj-ea"/>
                <a:cs typeface="+mj-cs"/>
              </a:rPr>
              <a:t>принтера </a:t>
            </a:r>
            <a:r>
              <a:rPr lang="en-US" dirty="0" err="1">
                <a:latin typeface="+mj-lt"/>
                <a:ea typeface="+mj-ea"/>
                <a:cs typeface="+mj-cs"/>
              </a:rPr>
              <a:t>CreatBot</a:t>
            </a:r>
            <a:r>
              <a:rPr lang="en-US" dirty="0">
                <a:latin typeface="+mj-lt"/>
                <a:ea typeface="+mj-ea"/>
                <a:cs typeface="+mj-cs"/>
              </a:rPr>
              <a:t> F430</a:t>
            </a:r>
            <a:r>
              <a:rPr lang="uk-UA" dirty="0">
                <a:latin typeface="+mj-lt"/>
                <a:ea typeface="+mj-ea"/>
                <a:cs typeface="+mj-cs"/>
              </a:rPr>
              <a:t>.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DB483F-2259-5396-612A-870660E70C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7" y="3789276"/>
            <a:ext cx="4087103" cy="21968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175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86698" y="629266"/>
            <a:ext cx="3124882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4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Створення</a:t>
            </a:r>
          </a:p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4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прототипів та друк</a:t>
            </a:r>
          </a:p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4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на 3</a:t>
            </a:r>
            <a:r>
              <a:rPr lang="en-US" sz="4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 </a:t>
            </a:r>
            <a:r>
              <a:rPr lang="uk-UA" sz="4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принтері</a:t>
            </a:r>
            <a:endParaRPr lang="en-US" sz="4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Рисунок 6" descr="Зображення, що містить текст, у приміщенні, комп’ютер&#10;&#10;Автоматично згенерований опис">
            <a:extLst>
              <a:ext uri="{FF2B5EF4-FFF2-40B4-BE49-F238E27FC236}">
                <a16:creationId xmlns:a16="http://schemas.microsoft.com/office/drawing/2014/main" id="{FB4CA76D-EFDA-E65F-F0E9-BB69E5369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94" y="704054"/>
            <a:ext cx="4365968" cy="5821290"/>
          </a:xfrm>
          <a:prstGeom prst="rect">
            <a:avLst/>
          </a:prstGeom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4DA66-65F6-C1F5-5A6A-BFF5E3B43554}"/>
              </a:ext>
            </a:extLst>
          </p:cNvPr>
          <p:cNvSpPr txBox="1"/>
          <p:nvPr/>
        </p:nvSpPr>
        <p:spPr>
          <a:xfrm>
            <a:off x="518550" y="2218134"/>
            <a:ext cx="3124882" cy="1998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Створені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тривимірні моделі далі друкуються на 3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 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принтері.</a:t>
            </a:r>
          </a:p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На рисунку зображені роздруковані тривимірні моделі технологією 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FDM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Рисунок 2" descr="Зображення, що містить металовироби, шестірня&#10;&#10;Автоматично згенерований опис">
            <a:extLst>
              <a:ext uri="{FF2B5EF4-FFF2-40B4-BE49-F238E27FC236}">
                <a16:creationId xmlns:a16="http://schemas.microsoft.com/office/drawing/2014/main" id="{E8E52A8C-9A2F-81BC-D9A1-DA1F9E4E9D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6" y="4368393"/>
            <a:ext cx="2819945" cy="20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39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3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4" name="Oval 17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19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6" name="Picture 21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7" name="Rectangle 23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Прямоугольник 4"/>
          <p:cNvSpPr/>
          <p:nvPr/>
        </p:nvSpPr>
        <p:spPr>
          <a:xfrm>
            <a:off x="484584" y="452718"/>
            <a:ext cx="3124185" cy="990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 </a:t>
            </a:r>
            <a:r>
              <a:rPr lang="uk-UA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друк</a:t>
            </a:r>
            <a:r>
              <a:rPr lang="en-U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технологією </a:t>
            </a:r>
            <a:r>
              <a:rPr lang="en-U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SLA</a:t>
            </a:r>
          </a:p>
        </p:txBody>
      </p:sp>
      <p:sp>
        <p:nvSpPr>
          <p:cNvPr id="38" name="Freeform: Shape 25">
            <a:extLst>
              <a:ext uri="{FF2B5EF4-FFF2-40B4-BE49-F238E27FC236}">
                <a16:creationId xmlns:a16="http://schemas.microsoft.com/office/drawing/2014/main" id="{DBAF956B-591A-4461-BB3C-79AA176B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E8895FAA-0D03-43F6-9594-A8733552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Зображення, що містить їжа, шоколад, білий, вершки&#10;&#10;Автоматично згенерований опис">
            <a:extLst>
              <a:ext uri="{FF2B5EF4-FFF2-40B4-BE49-F238E27FC236}">
                <a16:creationId xmlns:a16="http://schemas.microsoft.com/office/drawing/2014/main" id="{8DB38479-1E75-CABE-2AF0-6EA73B81D2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65" y="647699"/>
            <a:ext cx="3071986" cy="3242202"/>
          </a:xfrm>
          <a:prstGeom prst="rect">
            <a:avLst/>
          </a:prstGeom>
          <a:effectLst/>
        </p:spPr>
      </p:pic>
      <p:sp>
        <p:nvSpPr>
          <p:cNvPr id="40" name="Rectangle 29">
            <a:extLst>
              <a:ext uri="{FF2B5EF4-FFF2-40B4-BE49-F238E27FC236}">
                <a16:creationId xmlns:a16="http://schemas.microsoft.com/office/drawing/2014/main" id="{918FB696-BC5E-43A4-9768-4BB5278B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4DA66-65F6-C1F5-5A6A-BFF5E3B43554}"/>
              </a:ext>
            </a:extLst>
          </p:cNvPr>
          <p:cNvSpPr txBox="1"/>
          <p:nvPr/>
        </p:nvSpPr>
        <p:spPr>
          <a:xfrm>
            <a:off x="484584" y="2409772"/>
            <a:ext cx="3123860" cy="296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latin typeface="+mj-lt"/>
                <a:ea typeface="+mj-ea"/>
                <a:cs typeface="+mj-cs"/>
              </a:rPr>
              <a:t>Технологія 3</a:t>
            </a:r>
            <a:r>
              <a:rPr lang="en-US" dirty="0">
                <a:latin typeface="+mj-lt"/>
                <a:ea typeface="+mj-ea"/>
                <a:cs typeface="+mj-cs"/>
              </a:rPr>
              <a:t>D </a:t>
            </a:r>
            <a:r>
              <a:rPr lang="uk-UA" dirty="0">
                <a:latin typeface="+mj-lt"/>
                <a:ea typeface="+mj-ea"/>
                <a:cs typeface="+mj-cs"/>
              </a:rPr>
              <a:t>друку </a:t>
            </a:r>
            <a:r>
              <a:rPr lang="en-US" dirty="0">
                <a:latin typeface="+mj-lt"/>
                <a:ea typeface="+mj-ea"/>
                <a:cs typeface="+mj-cs"/>
              </a:rPr>
              <a:t>SLA</a:t>
            </a:r>
            <a:r>
              <a:rPr lang="uk-UA" dirty="0">
                <a:latin typeface="+mj-lt"/>
                <a:ea typeface="+mj-ea"/>
                <a:cs typeface="+mj-cs"/>
              </a:rPr>
              <a:t> має ряд переваг та недоліків у порівнянні з </a:t>
            </a:r>
            <a:r>
              <a:rPr lang="en-US" dirty="0">
                <a:latin typeface="+mj-lt"/>
                <a:ea typeface="+mj-ea"/>
                <a:cs typeface="+mj-cs"/>
              </a:rPr>
              <a:t>FDM</a:t>
            </a:r>
            <a:r>
              <a:rPr lang="uk-UA" dirty="0">
                <a:latin typeface="+mj-lt"/>
                <a:ea typeface="+mj-ea"/>
                <a:cs typeface="+mj-cs"/>
              </a:rPr>
              <a:t>, одна з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uk-UA" dirty="0">
                <a:latin typeface="+mj-lt"/>
                <a:ea typeface="+mj-ea"/>
                <a:cs typeface="+mj-cs"/>
              </a:rPr>
              <a:t>переваг це точність друку.</a:t>
            </a:r>
          </a:p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latin typeface="+mj-lt"/>
                <a:ea typeface="+mj-ea"/>
                <a:cs typeface="+mj-cs"/>
              </a:rPr>
              <a:t>На рисунку зображено роздруковані тривимірні моделі технологією </a:t>
            </a:r>
            <a:r>
              <a:rPr lang="en-US" dirty="0">
                <a:latin typeface="+mj-lt"/>
                <a:ea typeface="+mj-ea"/>
                <a:cs typeface="+mj-cs"/>
              </a:rPr>
              <a:t>SLA</a:t>
            </a:r>
            <a:r>
              <a:rPr lang="uk-UA" dirty="0">
                <a:latin typeface="+mj-lt"/>
                <a:ea typeface="+mj-ea"/>
                <a:cs typeface="+mj-cs"/>
              </a:rPr>
              <a:t> 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878F94-89EF-8CBE-A9B7-109A1855A1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09" y="4085841"/>
            <a:ext cx="2260299" cy="2162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843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6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7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0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BB9F30B0-E772-D165-9408-E26C2D93104C}"/>
              </a:ext>
            </a:extLst>
          </p:cNvPr>
          <p:cNvSpPr/>
          <p:nvPr/>
        </p:nvSpPr>
        <p:spPr>
          <a:xfrm>
            <a:off x="479526" y="392619"/>
            <a:ext cx="3124882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23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Роботизовані</a:t>
            </a:r>
            <a:r>
              <a:rPr lang="uk-UA" sz="2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мобільні платформи для </a:t>
            </a:r>
            <a:br>
              <a:rPr lang="uk-UA" sz="2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uk-UA" sz="2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навчання студентів</a:t>
            </a:r>
          </a:p>
        </p:txBody>
      </p:sp>
      <p:sp>
        <p:nvSpPr>
          <p:cNvPr id="4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Freeform: Shape 30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Рисунок 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34092BAF-93F5-D246-AEB4-2BA5D7882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14" y="1767976"/>
            <a:ext cx="4653099" cy="3489824"/>
          </a:xfrm>
          <a:prstGeom prst="rect">
            <a:avLst/>
          </a:prstGeom>
          <a:effectLst/>
        </p:spPr>
      </p:pic>
      <p:sp>
        <p:nvSpPr>
          <p:cNvPr id="44" name="Rectangle 32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2109D-C2A3-6C0C-CBA1-A00C2B47C175}"/>
              </a:ext>
            </a:extLst>
          </p:cNvPr>
          <p:cNvSpPr txBox="1"/>
          <p:nvPr/>
        </p:nvSpPr>
        <p:spPr>
          <a:xfrm>
            <a:off x="276896" y="1854820"/>
            <a:ext cx="3678421" cy="4014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Для навчання студентів використовуються </a:t>
            </a:r>
            <a:r>
              <a:rPr lang="uk-UA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роботизовані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мобільні платформи, основні деталі надруковані на 3D принтері. На платформі розміщені двигуни із магнітними </a:t>
            </a:r>
            <a:r>
              <a:rPr lang="uk-UA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енкодерами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ультразвукові датчики, мікроконтролер із драйвером двигуна та акумуляторний відсік. Платформа універсальна, є можливість встановити маніпулятор із захватним пристроєм. Дана модель може визначати та оминати перешкоди.</a:t>
            </a:r>
          </a:p>
        </p:txBody>
      </p:sp>
    </p:spTree>
    <p:extLst>
      <p:ext uri="{BB962C8B-B14F-4D97-AF65-F5344CB8AC3E}">
        <p14:creationId xmlns:p14="http://schemas.microsoft.com/office/powerpoint/2010/main" val="3221706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64314" y="980728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СТРАТЕГІЯ РОЗВИТКУ  НАУКОВОГО ГУРТКА  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2523" y="1988840"/>
            <a:ext cx="77789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+mj-lt"/>
              <a:buAutoNum type="arabicParenR"/>
            </a:pPr>
            <a:r>
              <a:rPr lang="uk-UA" sz="2000" dirty="0"/>
              <a:t>Подальше вивчення мови програмування С++ для програмування мікроконтролерів </a:t>
            </a:r>
            <a:r>
              <a:rPr lang="en-US" sz="2000" dirty="0"/>
              <a:t>Atmel </a:t>
            </a:r>
            <a:r>
              <a:rPr lang="uk-UA" sz="2000" dirty="0"/>
              <a:t>та </a:t>
            </a:r>
            <a:r>
              <a:rPr lang="en-US" sz="2000" dirty="0"/>
              <a:t>STM32</a:t>
            </a:r>
            <a:r>
              <a:rPr lang="en-US" sz="2000" i="1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2) </a:t>
            </a:r>
            <a:r>
              <a:rPr lang="uk-UA" sz="2000" dirty="0"/>
              <a:t>Вивчення функцій бібліотек</a:t>
            </a:r>
            <a:r>
              <a:rPr lang="ru-RU" sz="2000" dirty="0"/>
              <a:t>.</a:t>
            </a:r>
          </a:p>
          <a:p>
            <a:pPr algn="just"/>
            <a:endParaRPr lang="uk-UA" sz="2000" dirty="0"/>
          </a:p>
          <a:p>
            <a:r>
              <a:rPr lang="uk-UA" sz="2000" dirty="0"/>
              <a:t>3) Вдосконалення створених прототипів.</a:t>
            </a:r>
          </a:p>
          <a:p>
            <a:endParaRPr lang="uk-UA" sz="2000" dirty="0"/>
          </a:p>
          <a:p>
            <a:r>
              <a:rPr lang="uk-UA" sz="2000" dirty="0"/>
              <a:t>4) Розробка друкованих плат систем керування.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5) Реалізація студентами власних наукових розробок з подальшим написання кваліфікаційних робіт.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15" y="79605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СТРАТЕГІЯ РОЗВИТКУ  НАУКОВОГО ГУРТКА</a:t>
            </a:r>
          </a:p>
          <a:p>
            <a:pPr algn="ctr"/>
            <a:r>
              <a:rPr lang="uk-UA" sz="2400" b="1" dirty="0"/>
              <a:t>(організаційний сектор) 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0403" y="2060848"/>
            <a:ext cx="73831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1) Залучення до гуртка талановитої і активної молоді.</a:t>
            </a:r>
          </a:p>
          <a:p>
            <a:endParaRPr lang="uk-UA" sz="2000" dirty="0"/>
          </a:p>
          <a:p>
            <a:r>
              <a:rPr lang="uk-UA" sz="2000" dirty="0"/>
              <a:t>2) Участь студентів гуртка в конкурсах наукових робіт, олімпіадах та грантах.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000" dirty="0"/>
          </a:p>
          <a:p>
            <a:r>
              <a:rPr lang="uk-UA" sz="2000" dirty="0"/>
              <a:t>3) Пропагування результатів власних наукових досліджень.</a:t>
            </a:r>
          </a:p>
          <a:p>
            <a:endParaRPr lang="uk-UA" sz="2000" dirty="0"/>
          </a:p>
          <a:p>
            <a:r>
              <a:rPr lang="uk-UA" sz="2000" dirty="0"/>
              <a:t>4) Налагодження та розвиток зв'язків із студентами і вченими з інших вишів, наукових установ і організацій.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114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196752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СПИСОК УЧАСНИКІВ НАУКОВОГО ГУРТКА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572" y="2616304"/>
            <a:ext cx="4248472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Агєєв Микита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2002 - староста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Данілов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Андрій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2102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Зав’ялов Данило МОБ - 2202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Зализа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Дмитро МОБ - 2202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Бачинський Ярослав –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- 2101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Іглінський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Олександр –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2203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Лінник Вадим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2102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8596" y="5949280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2276872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E6775E-D84B-F8DC-180E-F59547654DDC}"/>
              </a:ext>
            </a:extLst>
          </p:cNvPr>
          <p:cNvSpPr txBox="1"/>
          <p:nvPr/>
        </p:nvSpPr>
        <p:spPr>
          <a:xfrm>
            <a:off x="4969044" y="2616304"/>
            <a:ext cx="4464496" cy="2948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Отрошок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Олексій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Парубець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Владислав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2002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Перець Євген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2102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Пріма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Олександр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Сачик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Денис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2202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tabLst>
                <a:tab pos="4572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Яремчук Дарина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ГМаш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2002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uk-UA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428596" y="5301208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1628800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F001C9-8772-7154-6763-AB40062D9836}"/>
              </a:ext>
            </a:extLst>
          </p:cNvPr>
          <p:cNvSpPr txBox="1"/>
          <p:nvPr/>
        </p:nvSpPr>
        <p:spPr>
          <a:xfrm>
            <a:off x="827584" y="2067813"/>
            <a:ext cx="76660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i="1" dirty="0"/>
              <a:t>     </a:t>
            </a:r>
            <a:r>
              <a:rPr lang="uk-UA" b="1" i="1" u="sng" dirty="0" err="1"/>
              <a:t>Мехатроніка</a:t>
            </a:r>
            <a:r>
              <a:rPr lang="uk-UA" i="1" dirty="0"/>
              <a:t> – це область науки і техніки, присвячена створенню й експлуатації машин та систем з комп’ютерним керуванням рухом, котра базується на знаннях у області механіки, електроніки та мікропроцесорної техніки, інформатики й комп’ютерного керування рухом машин та агрегатів. У цьому визначенні підкреслена сутність </a:t>
            </a:r>
            <a:r>
              <a:rPr lang="uk-UA" i="1" dirty="0" err="1"/>
              <a:t>мехатронних</a:t>
            </a:r>
            <a:r>
              <a:rPr lang="uk-UA" i="1" dirty="0"/>
              <a:t> систем, у основу побудови котрих закладена ідея глибокої взаємної залежності механічних, електронних, комп’ютерних елементів та систем керування.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D2DEAE51-F6A9-7D01-8AD3-C8E935E1F22E}"/>
              </a:ext>
            </a:extLst>
          </p:cNvPr>
          <p:cNvSpPr/>
          <p:nvPr/>
        </p:nvSpPr>
        <p:spPr>
          <a:xfrm>
            <a:off x="607191" y="716797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МЕХАТРОНІКА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599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428596" y="5301208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1628800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F001C9-8772-7154-6763-AB40062D9836}"/>
              </a:ext>
            </a:extLst>
          </p:cNvPr>
          <p:cNvSpPr txBox="1"/>
          <p:nvPr/>
        </p:nvSpPr>
        <p:spPr>
          <a:xfrm>
            <a:off x="774689" y="2274838"/>
            <a:ext cx="76660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    </a:t>
            </a:r>
            <a:r>
              <a:rPr lang="uk-UA" i="1" dirty="0"/>
              <a:t>Гурток проводиться як дистанційно, так і у очному режимі (залежить від графіку освітнього процесу), студенти пишуть програми для мікроконтролерів, які обробляють данні з датчиків, керують приводом, тощо. Для виготовлення деталей використовуються 3</a:t>
            </a:r>
            <a:r>
              <a:rPr lang="en-US" i="1" dirty="0"/>
              <a:t>D </a:t>
            </a:r>
            <a:r>
              <a:rPr lang="uk-UA" i="1" dirty="0"/>
              <a:t>принтери. Студенти створюють тривимірні моделі у програмному забезпеченні для 3</a:t>
            </a:r>
            <a:r>
              <a:rPr lang="en-US" i="1" dirty="0"/>
              <a:t>D </a:t>
            </a:r>
            <a:r>
              <a:rPr lang="uk-UA" i="1" dirty="0"/>
              <a:t>моделювання, потім вони друкуються на 3</a:t>
            </a:r>
            <a:r>
              <a:rPr lang="en-US" i="1" dirty="0"/>
              <a:t>D </a:t>
            </a:r>
            <a:r>
              <a:rPr lang="uk-UA" i="1" dirty="0"/>
              <a:t>принтері. Лабораторне обладнання кафедри забезпечує повний цикл, від ідеї до прототипу. 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D2DEAE51-F6A9-7D01-8AD3-C8E935E1F22E}"/>
              </a:ext>
            </a:extLst>
          </p:cNvPr>
          <p:cNvSpPr/>
          <p:nvPr/>
        </p:nvSpPr>
        <p:spPr>
          <a:xfrm>
            <a:off x="607191" y="716797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МЕТОДИКА ПРОВЕДЕННЯ ГУРТКА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184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BCF5BB01-592A-54B1-883B-65517E2D9D31}"/>
              </a:ext>
            </a:extLst>
          </p:cNvPr>
          <p:cNvSpPr/>
          <p:nvPr/>
        </p:nvSpPr>
        <p:spPr>
          <a:xfrm>
            <a:off x="486698" y="629266"/>
            <a:ext cx="3124882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2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Програмування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2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мікроконтролерів</a:t>
            </a:r>
            <a:endParaRPr lang="en-US" sz="23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BF364-D2F4-3082-83A7-FB0DE8412695}"/>
              </a:ext>
            </a:extLst>
          </p:cNvPr>
          <p:cNvSpPr txBox="1"/>
          <p:nvPr/>
        </p:nvSpPr>
        <p:spPr>
          <a:xfrm>
            <a:off x="420045" y="2520600"/>
            <a:ext cx="341840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Значна частина діяльності гуртка пов'язана із програмуванням мікроконтролерів на мові програмування 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C++. </a:t>
            </a:r>
          </a:p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На рисунку зображені платати із мікроконтролери 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Atmel 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та 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STM32.</a:t>
            </a:r>
          </a:p>
        </p:txBody>
      </p:sp>
      <p:pic>
        <p:nvPicPr>
          <p:cNvPr id="4" name="Рисунок 3" descr="Зображення, що містить текст, електроніка, схема&#10;&#10;Автоматично згенерований опис">
            <a:extLst>
              <a:ext uri="{FF2B5EF4-FFF2-40B4-BE49-F238E27FC236}">
                <a16:creationId xmlns:a16="http://schemas.microsoft.com/office/drawing/2014/main" id="{56BD90A8-EAFA-E434-406C-C01871FD9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75" y="1779092"/>
            <a:ext cx="4220977" cy="38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4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BCF5BB01-592A-54B1-883B-65517E2D9D31}"/>
              </a:ext>
            </a:extLst>
          </p:cNvPr>
          <p:cNvSpPr/>
          <p:nvPr/>
        </p:nvSpPr>
        <p:spPr>
          <a:xfrm>
            <a:off x="486698" y="629266"/>
            <a:ext cx="3124882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2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Модулі</a:t>
            </a:r>
            <a:endParaRPr lang="en-US" sz="23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BF364-D2F4-3082-83A7-FB0DE8412695}"/>
              </a:ext>
            </a:extLst>
          </p:cNvPr>
          <p:cNvSpPr txBox="1"/>
          <p:nvPr/>
        </p:nvSpPr>
        <p:spPr>
          <a:xfrm>
            <a:off x="529999" y="2197473"/>
            <a:ext cx="3124882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До мікроконтролеру підключаються модулі, зокрема датчики, драйвери двигуна, дисплеї, тощо. Що забезпечує швидке створення прототипу </a:t>
            </a:r>
            <a:r>
              <a:rPr lang="uk-UA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мехатронної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системи.</a:t>
            </a:r>
          </a:p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На рисунку зображені різноманітні модулі.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Зображення, що містить текст, торба, предмети&#10;&#10;Автоматично згенерований опис">
            <a:extLst>
              <a:ext uri="{FF2B5EF4-FFF2-40B4-BE49-F238E27FC236}">
                <a16:creationId xmlns:a16="http://schemas.microsoft.com/office/drawing/2014/main" id="{AB89CE17-81ED-63AF-44F8-3354A5B84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4" y="1972965"/>
            <a:ext cx="4532873" cy="32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66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6" name="Oval 1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1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8" name="Picture 2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9" name="Rectangle 2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Freeform: Shape 29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" name="Рисунок 2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57420913-84E1-922F-597F-D3C04D274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27" y="2293994"/>
            <a:ext cx="4585883" cy="2270011"/>
          </a:xfrm>
          <a:prstGeom prst="rect">
            <a:avLst/>
          </a:prstGeom>
          <a:effectLst/>
        </p:spPr>
      </p:pic>
      <p:sp>
        <p:nvSpPr>
          <p:cNvPr id="43" name="Rectangle 31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BCF5BB01-592A-54B1-883B-65517E2D9D31}"/>
              </a:ext>
            </a:extLst>
          </p:cNvPr>
          <p:cNvSpPr/>
          <p:nvPr/>
        </p:nvSpPr>
        <p:spPr>
          <a:xfrm>
            <a:off x="436594" y="622708"/>
            <a:ext cx="2948961" cy="95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2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Макетування</a:t>
            </a:r>
            <a:endParaRPr lang="en-US" sz="2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BF364-D2F4-3082-83A7-FB0DE8412695}"/>
              </a:ext>
            </a:extLst>
          </p:cNvPr>
          <p:cNvSpPr txBox="1"/>
          <p:nvPr/>
        </p:nvSpPr>
        <p:spPr>
          <a:xfrm>
            <a:off x="413136" y="1752317"/>
            <a:ext cx="3124882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Для створення </a:t>
            </a:r>
            <a:r>
              <a:rPr lang="uk-UA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мехатронних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систем на базі мікроконтролера, спочатку створюється прототип пристрою. Використовуються необхідні модулі, з'єднувальні проводи та </a:t>
            </a:r>
            <a:r>
              <a:rPr lang="uk-UA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протоборд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На рисунку ультразвуковий датчик вимірює відстань, значення виводиться на дисплей.</a:t>
            </a:r>
            <a:endParaRPr lang="en-US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4361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C083F6-1D5A-64E7-92D2-94D17707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513011"/>
            <a:ext cx="7308304" cy="36075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E1519-5A06-653A-CA3E-B7F185F81A4E}"/>
              </a:ext>
            </a:extLst>
          </p:cNvPr>
          <p:cNvSpPr/>
          <p:nvPr/>
        </p:nvSpPr>
        <p:spPr>
          <a:xfrm>
            <a:off x="607191" y="40466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ОНЛАЙН СИМУЛЯТОР 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C9AC0-7943-280D-357D-60145168179F}"/>
              </a:ext>
            </a:extLst>
          </p:cNvPr>
          <p:cNvSpPr txBox="1"/>
          <p:nvPr/>
        </p:nvSpPr>
        <p:spPr>
          <a:xfrm>
            <a:off x="582630" y="1130751"/>
            <a:ext cx="8309850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Створення прототипів на базі мікроконтролера можна виконувати також у онлайн симуляторі </a:t>
            </a:r>
            <a:r>
              <a:rPr lang="en-US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Tinkercad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від компанії 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Autodesk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 Використання такого симулятора забезпечує проведення гуртка у дистанційній формі.</a:t>
            </a:r>
          </a:p>
        </p:txBody>
      </p:sp>
    </p:spTree>
    <p:extLst>
      <p:ext uri="{BB962C8B-B14F-4D97-AF65-F5344CB8AC3E}">
        <p14:creationId xmlns:p14="http://schemas.microsoft.com/office/powerpoint/2010/main" val="303981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52" name="Picture 3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54" name="Oval 4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6" name="Picture 4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57" name="Picture 4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58" name="Rectangle 4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36594" y="622708"/>
            <a:ext cx="2948961" cy="95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uk-UA" sz="2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Створення прототипів деталей</a:t>
            </a:r>
            <a:endParaRPr lang="en-US" sz="2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" name="Рисунок 2" descr="Зображення, що містить стіна, у приміщенні&#10;&#10;Автоматично згенерований опис">
            <a:extLst>
              <a:ext uri="{FF2B5EF4-FFF2-40B4-BE49-F238E27FC236}">
                <a16:creationId xmlns:a16="http://schemas.microsoft.com/office/drawing/2014/main" id="{4D1B6680-8296-E963-739F-627A46DAE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04" y="1748208"/>
            <a:ext cx="4482111" cy="3361583"/>
          </a:xfrm>
          <a:prstGeom prst="rect">
            <a:avLst/>
          </a:prstGeom>
          <a:effectLst/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4DA66-65F6-C1F5-5A6A-BFF5E3B43554}"/>
              </a:ext>
            </a:extLst>
          </p:cNvPr>
          <p:cNvSpPr txBox="1"/>
          <p:nvPr/>
        </p:nvSpPr>
        <p:spPr>
          <a:xfrm>
            <a:off x="486698" y="2438400"/>
            <a:ext cx="3124882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На кафедрі доступні різні технології 3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 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друку, зокрема технологія 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FDM 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та 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SLA.</a:t>
            </a:r>
          </a:p>
          <a:p>
            <a:pPr algn="ctr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3D </a:t>
            </a:r>
            <a:r>
              <a:rPr lang="uk-UA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друк забезпечує швидке виготовлення прототипів.</a:t>
            </a:r>
            <a:endParaRPr lang="en-US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980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4772</TotalTime>
  <Words>751</Words>
  <Application>Microsoft Office PowerPoint</Application>
  <PresentationFormat>Екран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 Національний університет біоресурсів і природокористування України  Кафедра тракторів і автомобілів      Тендеції і заономірності в номінальних потужностях і частотах обертання колінчатих валів дизелів сучасних МЕЗ           </dc:title>
  <dc:creator>Alexey</dc:creator>
  <cp:lastModifiedBy>Крушельницький Віктор Васильович</cp:lastModifiedBy>
  <cp:revision>468</cp:revision>
  <dcterms:created xsi:type="dcterms:W3CDTF">2015-03-22T16:57:24Z</dcterms:created>
  <dcterms:modified xsi:type="dcterms:W3CDTF">2023-04-27T11:13:02Z</dcterms:modified>
</cp:coreProperties>
</file>