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75" r:id="rId6"/>
    <p:sldId id="298" r:id="rId7"/>
    <p:sldId id="268" r:id="rId8"/>
    <p:sldId id="299" r:id="rId9"/>
    <p:sldId id="293" r:id="rId10"/>
    <p:sldId id="269" r:id="rId11"/>
    <p:sldId id="300" r:id="rId12"/>
    <p:sldId id="301" r:id="rId13"/>
    <p:sldId id="302" r:id="rId14"/>
    <p:sldId id="303" r:id="rId15"/>
    <p:sldId id="304" r:id="rId16"/>
    <p:sldId id="305" r:id="rId17"/>
    <p:sldId id="274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F0605-14C4-403B-9B02-2C52706ACEE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E94A869-1302-4733-9439-705C848C370D}">
      <dgm:prSet custT="1"/>
      <dgm:spPr/>
      <dgm:t>
        <a:bodyPr/>
        <a:lstStyle/>
        <a:p>
          <a:pPr algn="ctr" rtl="0"/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Студентський науковий гурток  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створений  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з метою 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EA467060-8BA0-4EF8-8790-918DC25A0D4F}" type="parTrans" cxnId="{81C68CD7-106B-4116-B59E-AB06875D125D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89249112-6DE1-4D11-A1C2-DD326354BC95}" type="sibTrans" cxnId="{81C68CD7-106B-4116-B59E-AB06875D125D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0F2A9CDE-13EA-4387-97C7-0A23AC81EE15}">
      <dgm:prSet custT="1"/>
      <dgm:spPr/>
      <dgm:t>
        <a:bodyPr/>
        <a:lstStyle/>
        <a:p>
          <a:pPr algn="just" rtl="0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посилення впливу творчої роботи на вирішення навчальних та виховних задач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060938B8-AF1B-45E2-A3F4-184CD1B6F5BA}" type="parTrans" cxnId="{D9A7A62C-8B39-4F60-ABE5-6C17744F15A8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842AF389-8B12-4B69-AEBF-13E81379AF19}" type="sibTrans" cxnId="{D9A7A62C-8B39-4F60-ABE5-6C17744F15A8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71D9402E-A3DE-4F0C-988E-7F6FC83A9B03}">
      <dgm:prSet custT="1"/>
      <dgm:spPr/>
      <dgm:t>
        <a:bodyPr/>
        <a:lstStyle/>
        <a:p>
          <a:pPr algn="just" rtl="0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участь у вирішенні практичних задач із впровадження результатів досліджень у систему господарювання агропромислових підприємств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3EA52DDE-6E86-4ABF-A31F-6EAA04061F38}" type="parTrans" cxnId="{3F538649-7EF9-4BAF-8107-CF1010106DD5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0A8D5A05-3FCB-4F2C-94A6-CEE06B270F85}" type="sibTrans" cxnId="{3F538649-7EF9-4BAF-8107-CF1010106DD5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46A07E3C-D77C-436A-9C94-3B167A6B62EF}">
      <dgm:prSet custT="1"/>
      <dgm:spPr/>
      <dgm:t>
        <a:bodyPr/>
        <a:lstStyle/>
        <a:p>
          <a:pPr algn="just" rtl="0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організація участі студентів у наукових конференціях на кафедрі бухгалтерського обліку і аудиту та конференціях іншого рівня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4A7BCB25-064E-4563-AB28-27DF28125856}" type="parTrans" cxnId="{C9E23F1F-C884-4FE3-86FE-98B674AA8DF2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AEB93A1B-B8BE-42A0-B6D7-BAC218234002}" type="sibTrans" cxnId="{C9E23F1F-C884-4FE3-86FE-98B674AA8DF2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0E29DEEC-ABDE-4AC1-8D76-EE0BD9AFB7A9}">
      <dgm:prSet custT="1"/>
      <dgm:spPr/>
      <dgm:t>
        <a:bodyPr/>
        <a:lstStyle/>
        <a:p>
          <a:pPr algn="just" rtl="0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розширення наукової співпраці із студентами інших вищих навчальних закладів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2F4D6681-C95C-4C87-B213-B3566B5A09F8}" type="parTrans" cxnId="{53C2EEDA-99A4-4D18-B1D6-0003188BF7E4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EF8B058D-28A7-44E9-BA6E-124913486ECC}" type="sibTrans" cxnId="{53C2EEDA-99A4-4D18-B1D6-0003188BF7E4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B2FC10EC-7E8B-4AAD-8389-A99CC93703F1}">
      <dgm:prSet custT="1"/>
      <dgm:spPr/>
      <dgm:t>
        <a:bodyPr/>
        <a:lstStyle/>
        <a:p>
          <a:pPr algn="just" rtl="0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сприяння підготовці студентів для роботи у проблемних лабораторіях, науково-дослідних інститутах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ECE921FF-A166-4FD7-9161-30E64DAA4219}" type="parTrans" cxnId="{B7814B81-3976-4A6D-8BB0-622E29812443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030ECEDA-6B19-4727-9CA9-F0676065F57F}" type="sibTrans" cxnId="{B7814B81-3976-4A6D-8BB0-622E29812443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17F96047-2E5C-4CCC-BD47-BA92425ECC85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сприяння публікацій наукових статей та тез доповідей  студентами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59588327-9AF3-4FB7-BCF3-72BB4B5EEBBB}" type="parTrans" cxnId="{FEF7C218-7F82-45BD-8C7F-21CABF6EDA5E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03CB3467-F83B-45C7-AF15-D68DA97CA1B8}" type="sibTrans" cxnId="{FEF7C218-7F82-45BD-8C7F-21CABF6EDA5E}">
      <dgm:prSet/>
      <dgm:spPr/>
      <dgm:t>
        <a:bodyPr/>
        <a:lstStyle/>
        <a:p>
          <a:pPr algn="just"/>
          <a:endParaRPr lang="uk-UA" sz="2000">
            <a:latin typeface="Times New Roman" pitchFamily="18" charset="0"/>
            <a:cs typeface="Times New Roman" pitchFamily="18" charset="0"/>
          </a:endParaRPr>
        </a:p>
      </dgm:t>
    </dgm:pt>
    <dgm:pt modelId="{8521D8F1-A186-421C-A83C-02B61EEF203A}">
      <dgm:prSet custT="1"/>
      <dgm:spPr/>
      <dgm:t>
        <a:bodyPr/>
        <a:lstStyle/>
        <a:p>
          <a:pPr algn="just" rtl="0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залучення обдарованої студентської молоді до наукової роботи у галузі бухгалтерського обліку.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3BBF5C6F-A596-496E-9EF7-B01BA9A9621F}" type="parTrans" cxnId="{6EB96F07-186A-4D18-8ED0-FD325FBC41F8}">
      <dgm:prSet/>
      <dgm:spPr/>
      <dgm:t>
        <a:bodyPr/>
        <a:lstStyle/>
        <a:p>
          <a:pPr algn="just"/>
          <a:endParaRPr lang="uk-UA" sz="2000"/>
        </a:p>
      </dgm:t>
    </dgm:pt>
    <dgm:pt modelId="{9BC367E3-EDF7-4695-B139-23B309B316C8}" type="sibTrans" cxnId="{6EB96F07-186A-4D18-8ED0-FD325FBC41F8}">
      <dgm:prSet/>
      <dgm:spPr/>
      <dgm:t>
        <a:bodyPr/>
        <a:lstStyle/>
        <a:p>
          <a:pPr algn="just"/>
          <a:endParaRPr lang="uk-UA" sz="2000"/>
        </a:p>
      </dgm:t>
    </dgm:pt>
    <dgm:pt modelId="{778713CE-13C7-4171-A79D-ED500412A572}" type="pres">
      <dgm:prSet presAssocID="{637F0605-14C4-403B-9B02-2C52706ACE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FFFA224-96D0-4FB2-B27D-B6C15CCCA078}" type="pres">
      <dgm:prSet presAssocID="{2E94A869-1302-4733-9439-705C848C370D}" presName="root" presStyleCnt="0"/>
      <dgm:spPr/>
    </dgm:pt>
    <dgm:pt modelId="{BD7DEA42-DAC1-4620-B84D-30646592AC58}" type="pres">
      <dgm:prSet presAssocID="{2E94A869-1302-4733-9439-705C848C370D}" presName="rootComposite" presStyleCnt="0"/>
      <dgm:spPr/>
    </dgm:pt>
    <dgm:pt modelId="{AA96903A-262C-4298-A172-7938CB1C48EB}" type="pres">
      <dgm:prSet presAssocID="{2E94A869-1302-4733-9439-705C848C370D}" presName="rootText" presStyleLbl="node1" presStyleIdx="0" presStyleCnt="1" custScaleX="579650" custScaleY="189843"/>
      <dgm:spPr/>
      <dgm:t>
        <a:bodyPr/>
        <a:lstStyle/>
        <a:p>
          <a:endParaRPr lang="uk-UA"/>
        </a:p>
      </dgm:t>
    </dgm:pt>
    <dgm:pt modelId="{3FD0C6DC-2F9A-4694-BA53-A33FB140699B}" type="pres">
      <dgm:prSet presAssocID="{2E94A869-1302-4733-9439-705C848C370D}" presName="rootConnector" presStyleLbl="node1" presStyleIdx="0" presStyleCnt="1"/>
      <dgm:spPr/>
      <dgm:t>
        <a:bodyPr/>
        <a:lstStyle/>
        <a:p>
          <a:endParaRPr lang="uk-UA"/>
        </a:p>
      </dgm:t>
    </dgm:pt>
    <dgm:pt modelId="{0BD1B93F-EFAF-4178-BB41-EE229312D89B}" type="pres">
      <dgm:prSet presAssocID="{2E94A869-1302-4733-9439-705C848C370D}" presName="childShape" presStyleCnt="0"/>
      <dgm:spPr/>
    </dgm:pt>
    <dgm:pt modelId="{1F6A1B8D-881F-4464-9E87-786CE40432E4}" type="pres">
      <dgm:prSet presAssocID="{3BBF5C6F-A596-496E-9EF7-B01BA9A9621F}" presName="Name13" presStyleLbl="parChTrans1D2" presStyleIdx="0" presStyleCnt="7"/>
      <dgm:spPr/>
      <dgm:t>
        <a:bodyPr/>
        <a:lstStyle/>
        <a:p>
          <a:endParaRPr lang="uk-UA"/>
        </a:p>
      </dgm:t>
    </dgm:pt>
    <dgm:pt modelId="{99F0BDA9-EEE6-4787-A4AD-B0402F542B61}" type="pres">
      <dgm:prSet presAssocID="{8521D8F1-A186-421C-A83C-02B61EEF203A}" presName="childText" presStyleLbl="bgAcc1" presStyleIdx="0" presStyleCnt="7" custScaleX="9208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0EBFCD-7E03-4044-AC62-738E0429FAA6}" type="pres">
      <dgm:prSet presAssocID="{060938B8-AF1B-45E2-A3F4-184CD1B6F5BA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C0817F8-4C8C-40D6-8755-D968FAB2EA4A}" type="pres">
      <dgm:prSet presAssocID="{0F2A9CDE-13EA-4387-97C7-0A23AC81EE15}" presName="childText" presStyleLbl="bgAcc1" presStyleIdx="1" presStyleCnt="7" custScaleX="9190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13FC30-0457-4B27-829B-EFDABA2E3C9F}" type="pres">
      <dgm:prSet presAssocID="{3EA52DDE-6E86-4ABF-A31F-6EAA04061F38}" presName="Name13" presStyleLbl="parChTrans1D2" presStyleIdx="2" presStyleCnt="7"/>
      <dgm:spPr/>
      <dgm:t>
        <a:bodyPr/>
        <a:lstStyle/>
        <a:p>
          <a:endParaRPr lang="uk-UA"/>
        </a:p>
      </dgm:t>
    </dgm:pt>
    <dgm:pt modelId="{851A0A1F-5266-454D-BAB3-EE3984C5A849}" type="pres">
      <dgm:prSet presAssocID="{71D9402E-A3DE-4F0C-988E-7F6FC83A9B03}" presName="childText" presStyleLbl="bgAcc1" presStyleIdx="2" presStyleCnt="7" custScaleX="915925" custScaleY="1544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93C9C-7EB1-4015-BE50-C3AD39F58081}" type="pres">
      <dgm:prSet presAssocID="{4A7BCB25-064E-4563-AB28-27DF28125856}" presName="Name13" presStyleLbl="parChTrans1D2" presStyleIdx="3" presStyleCnt="7"/>
      <dgm:spPr/>
      <dgm:t>
        <a:bodyPr/>
        <a:lstStyle/>
        <a:p>
          <a:endParaRPr lang="uk-UA"/>
        </a:p>
      </dgm:t>
    </dgm:pt>
    <dgm:pt modelId="{867C6034-FEB1-4B3D-8AC5-ADE2DC258693}" type="pres">
      <dgm:prSet presAssocID="{46A07E3C-D77C-436A-9C94-3B167A6B62EF}" presName="childText" presStyleLbl="bgAcc1" presStyleIdx="3" presStyleCnt="7" custScaleX="9114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35F431-12E1-4855-A099-A4BEAF56D757}" type="pres">
      <dgm:prSet presAssocID="{2F4D6681-C95C-4C87-B213-B3566B5A09F8}" presName="Name13" presStyleLbl="parChTrans1D2" presStyleIdx="4" presStyleCnt="7"/>
      <dgm:spPr/>
      <dgm:t>
        <a:bodyPr/>
        <a:lstStyle/>
        <a:p>
          <a:endParaRPr lang="uk-UA"/>
        </a:p>
      </dgm:t>
    </dgm:pt>
    <dgm:pt modelId="{ABEDD0C2-AF7E-4A85-BFCF-9459D3F55A76}" type="pres">
      <dgm:prSet presAssocID="{0E29DEEC-ABDE-4AC1-8D76-EE0BD9AFB7A9}" presName="childText" presStyleLbl="bgAcc1" presStyleIdx="4" presStyleCnt="7" custScaleX="9065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83B652-58FC-4199-A7CB-2B33D0AA1271}" type="pres">
      <dgm:prSet presAssocID="{ECE921FF-A166-4FD7-9161-30E64DAA4219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F48BFFF-3781-41DB-BF39-B7269EBDAFB9}" type="pres">
      <dgm:prSet presAssocID="{B2FC10EC-7E8B-4AAD-8389-A99CC93703F1}" presName="childText" presStyleLbl="bgAcc1" presStyleIdx="5" presStyleCnt="7" custScaleX="9065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159753-B27F-4887-9B03-824FE0F6710E}" type="pres">
      <dgm:prSet presAssocID="{59588327-9AF3-4FB7-BCF3-72BB4B5EEBBB}" presName="Name13" presStyleLbl="parChTrans1D2" presStyleIdx="6" presStyleCnt="7"/>
      <dgm:spPr/>
      <dgm:t>
        <a:bodyPr/>
        <a:lstStyle/>
        <a:p>
          <a:endParaRPr lang="uk-UA"/>
        </a:p>
      </dgm:t>
    </dgm:pt>
    <dgm:pt modelId="{ECE13191-33A0-41C6-BD12-9EDAFE55C79B}" type="pres">
      <dgm:prSet presAssocID="{17F96047-2E5C-4CCC-BD47-BA92425ECC85}" presName="childText" presStyleLbl="bgAcc1" presStyleIdx="6" presStyleCnt="7" custScaleX="9088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EB96F07-186A-4D18-8ED0-FD325FBC41F8}" srcId="{2E94A869-1302-4733-9439-705C848C370D}" destId="{8521D8F1-A186-421C-A83C-02B61EEF203A}" srcOrd="0" destOrd="0" parTransId="{3BBF5C6F-A596-496E-9EF7-B01BA9A9621F}" sibTransId="{9BC367E3-EDF7-4695-B139-23B309B316C8}"/>
    <dgm:cxn modelId="{CF1E4279-B560-439A-ABCA-13749F31CBB0}" type="presOf" srcId="{B2FC10EC-7E8B-4AAD-8389-A99CC93703F1}" destId="{CF48BFFF-3781-41DB-BF39-B7269EBDAFB9}" srcOrd="0" destOrd="0" presId="urn:microsoft.com/office/officeart/2005/8/layout/hierarchy3"/>
    <dgm:cxn modelId="{96EC920F-7FEB-404F-97AC-7E0F69786F88}" type="presOf" srcId="{59588327-9AF3-4FB7-BCF3-72BB4B5EEBBB}" destId="{CB159753-B27F-4887-9B03-824FE0F6710E}" srcOrd="0" destOrd="0" presId="urn:microsoft.com/office/officeart/2005/8/layout/hierarchy3"/>
    <dgm:cxn modelId="{3F538649-7EF9-4BAF-8107-CF1010106DD5}" srcId="{2E94A869-1302-4733-9439-705C848C370D}" destId="{71D9402E-A3DE-4F0C-988E-7F6FC83A9B03}" srcOrd="2" destOrd="0" parTransId="{3EA52DDE-6E86-4ABF-A31F-6EAA04061F38}" sibTransId="{0A8D5A05-3FCB-4F2C-94A6-CEE06B270F85}"/>
    <dgm:cxn modelId="{D1C1C851-007F-45D3-810A-5733C78C439C}" type="presOf" srcId="{2E94A869-1302-4733-9439-705C848C370D}" destId="{AA96903A-262C-4298-A172-7938CB1C48EB}" srcOrd="0" destOrd="0" presId="urn:microsoft.com/office/officeart/2005/8/layout/hierarchy3"/>
    <dgm:cxn modelId="{B7814B81-3976-4A6D-8BB0-622E29812443}" srcId="{2E94A869-1302-4733-9439-705C848C370D}" destId="{B2FC10EC-7E8B-4AAD-8389-A99CC93703F1}" srcOrd="5" destOrd="0" parTransId="{ECE921FF-A166-4FD7-9161-30E64DAA4219}" sibTransId="{030ECEDA-6B19-4727-9CA9-F0676065F57F}"/>
    <dgm:cxn modelId="{E393B4FA-4F56-4580-A751-9FAAAC44B399}" type="presOf" srcId="{8521D8F1-A186-421C-A83C-02B61EEF203A}" destId="{99F0BDA9-EEE6-4787-A4AD-B0402F542B61}" srcOrd="0" destOrd="0" presId="urn:microsoft.com/office/officeart/2005/8/layout/hierarchy3"/>
    <dgm:cxn modelId="{F34B74E7-B2A5-477E-AA47-5C7A731CD003}" type="presOf" srcId="{2E94A869-1302-4733-9439-705C848C370D}" destId="{3FD0C6DC-2F9A-4694-BA53-A33FB140699B}" srcOrd="1" destOrd="0" presId="urn:microsoft.com/office/officeart/2005/8/layout/hierarchy3"/>
    <dgm:cxn modelId="{53C2EEDA-99A4-4D18-B1D6-0003188BF7E4}" srcId="{2E94A869-1302-4733-9439-705C848C370D}" destId="{0E29DEEC-ABDE-4AC1-8D76-EE0BD9AFB7A9}" srcOrd="4" destOrd="0" parTransId="{2F4D6681-C95C-4C87-B213-B3566B5A09F8}" sibTransId="{EF8B058D-28A7-44E9-BA6E-124913486ECC}"/>
    <dgm:cxn modelId="{C9978F4F-CF35-436D-9026-EC0FE0BEB8F0}" type="presOf" srcId="{3BBF5C6F-A596-496E-9EF7-B01BA9A9621F}" destId="{1F6A1B8D-881F-4464-9E87-786CE40432E4}" srcOrd="0" destOrd="0" presId="urn:microsoft.com/office/officeart/2005/8/layout/hierarchy3"/>
    <dgm:cxn modelId="{3740FCD9-45CE-463E-B8E1-F2F4D8F24709}" type="presOf" srcId="{4A7BCB25-064E-4563-AB28-27DF28125856}" destId="{9E293C9C-7EB1-4015-BE50-C3AD39F58081}" srcOrd="0" destOrd="0" presId="urn:microsoft.com/office/officeart/2005/8/layout/hierarchy3"/>
    <dgm:cxn modelId="{C9E23F1F-C884-4FE3-86FE-98B674AA8DF2}" srcId="{2E94A869-1302-4733-9439-705C848C370D}" destId="{46A07E3C-D77C-436A-9C94-3B167A6B62EF}" srcOrd="3" destOrd="0" parTransId="{4A7BCB25-064E-4563-AB28-27DF28125856}" sibTransId="{AEB93A1B-B8BE-42A0-B6D7-BAC218234002}"/>
    <dgm:cxn modelId="{6D806418-CDF7-4665-B93F-610449C7B778}" type="presOf" srcId="{060938B8-AF1B-45E2-A3F4-184CD1B6F5BA}" destId="{690EBFCD-7E03-4044-AC62-738E0429FAA6}" srcOrd="0" destOrd="0" presId="urn:microsoft.com/office/officeart/2005/8/layout/hierarchy3"/>
    <dgm:cxn modelId="{0BE6B2CC-97CB-4BC7-B25A-374AF724B39E}" type="presOf" srcId="{46A07E3C-D77C-436A-9C94-3B167A6B62EF}" destId="{867C6034-FEB1-4B3D-8AC5-ADE2DC258693}" srcOrd="0" destOrd="0" presId="urn:microsoft.com/office/officeart/2005/8/layout/hierarchy3"/>
    <dgm:cxn modelId="{03D4B29C-C974-4DC9-BACA-EA3823523D8A}" type="presOf" srcId="{3EA52DDE-6E86-4ABF-A31F-6EAA04061F38}" destId="{4613FC30-0457-4B27-829B-EFDABA2E3C9F}" srcOrd="0" destOrd="0" presId="urn:microsoft.com/office/officeart/2005/8/layout/hierarchy3"/>
    <dgm:cxn modelId="{071FD63C-F824-49A9-820E-3EF9B98A4B3A}" type="presOf" srcId="{71D9402E-A3DE-4F0C-988E-7F6FC83A9B03}" destId="{851A0A1F-5266-454D-BAB3-EE3984C5A849}" srcOrd="0" destOrd="0" presId="urn:microsoft.com/office/officeart/2005/8/layout/hierarchy3"/>
    <dgm:cxn modelId="{D9A7A62C-8B39-4F60-ABE5-6C17744F15A8}" srcId="{2E94A869-1302-4733-9439-705C848C370D}" destId="{0F2A9CDE-13EA-4387-97C7-0A23AC81EE15}" srcOrd="1" destOrd="0" parTransId="{060938B8-AF1B-45E2-A3F4-184CD1B6F5BA}" sibTransId="{842AF389-8B12-4B69-AEBF-13E81379AF19}"/>
    <dgm:cxn modelId="{81C68CD7-106B-4116-B59E-AB06875D125D}" srcId="{637F0605-14C4-403B-9B02-2C52706ACEE8}" destId="{2E94A869-1302-4733-9439-705C848C370D}" srcOrd="0" destOrd="0" parTransId="{EA467060-8BA0-4EF8-8790-918DC25A0D4F}" sibTransId="{89249112-6DE1-4D11-A1C2-DD326354BC95}"/>
    <dgm:cxn modelId="{2B62E6DA-DC91-45D6-A377-DF8C6E874CEA}" type="presOf" srcId="{0E29DEEC-ABDE-4AC1-8D76-EE0BD9AFB7A9}" destId="{ABEDD0C2-AF7E-4A85-BFCF-9459D3F55A76}" srcOrd="0" destOrd="0" presId="urn:microsoft.com/office/officeart/2005/8/layout/hierarchy3"/>
    <dgm:cxn modelId="{342D569B-6FE0-43F1-9BA2-7FA126657DD7}" type="presOf" srcId="{637F0605-14C4-403B-9B02-2C52706ACEE8}" destId="{778713CE-13C7-4171-A79D-ED500412A572}" srcOrd="0" destOrd="0" presId="urn:microsoft.com/office/officeart/2005/8/layout/hierarchy3"/>
    <dgm:cxn modelId="{FEF7C218-7F82-45BD-8C7F-21CABF6EDA5E}" srcId="{2E94A869-1302-4733-9439-705C848C370D}" destId="{17F96047-2E5C-4CCC-BD47-BA92425ECC85}" srcOrd="6" destOrd="0" parTransId="{59588327-9AF3-4FB7-BCF3-72BB4B5EEBBB}" sibTransId="{03CB3467-F83B-45C7-AF15-D68DA97CA1B8}"/>
    <dgm:cxn modelId="{A13A63C9-D670-44F7-8CE6-AD7230B3D6FF}" type="presOf" srcId="{0F2A9CDE-13EA-4387-97C7-0A23AC81EE15}" destId="{DC0817F8-4C8C-40D6-8755-D968FAB2EA4A}" srcOrd="0" destOrd="0" presId="urn:microsoft.com/office/officeart/2005/8/layout/hierarchy3"/>
    <dgm:cxn modelId="{E6CC50CA-DA33-4095-AC78-6F2F1BB8686C}" type="presOf" srcId="{2F4D6681-C95C-4C87-B213-B3566B5A09F8}" destId="{3935F431-12E1-4855-A099-A4BEAF56D757}" srcOrd="0" destOrd="0" presId="urn:microsoft.com/office/officeart/2005/8/layout/hierarchy3"/>
    <dgm:cxn modelId="{70DC1064-9D11-4F88-B97B-30863571C28C}" type="presOf" srcId="{ECE921FF-A166-4FD7-9161-30E64DAA4219}" destId="{8C83B652-58FC-4199-A7CB-2B33D0AA1271}" srcOrd="0" destOrd="0" presId="urn:microsoft.com/office/officeart/2005/8/layout/hierarchy3"/>
    <dgm:cxn modelId="{C0832555-3D19-407B-BBCD-42DAA7F52336}" type="presOf" srcId="{17F96047-2E5C-4CCC-BD47-BA92425ECC85}" destId="{ECE13191-33A0-41C6-BD12-9EDAFE55C79B}" srcOrd="0" destOrd="0" presId="urn:microsoft.com/office/officeart/2005/8/layout/hierarchy3"/>
    <dgm:cxn modelId="{11288BCE-5E27-44EE-AA11-D7E60FAC0239}" type="presParOf" srcId="{778713CE-13C7-4171-A79D-ED500412A572}" destId="{4FFFA224-96D0-4FB2-B27D-B6C15CCCA078}" srcOrd="0" destOrd="0" presId="urn:microsoft.com/office/officeart/2005/8/layout/hierarchy3"/>
    <dgm:cxn modelId="{D1C31630-25CA-4A2C-B51D-3C6C3A7AE11B}" type="presParOf" srcId="{4FFFA224-96D0-4FB2-B27D-B6C15CCCA078}" destId="{BD7DEA42-DAC1-4620-B84D-30646592AC58}" srcOrd="0" destOrd="0" presId="urn:microsoft.com/office/officeart/2005/8/layout/hierarchy3"/>
    <dgm:cxn modelId="{B9679E0A-00C5-4E16-B332-1EE88A2E67CA}" type="presParOf" srcId="{BD7DEA42-DAC1-4620-B84D-30646592AC58}" destId="{AA96903A-262C-4298-A172-7938CB1C48EB}" srcOrd="0" destOrd="0" presId="urn:microsoft.com/office/officeart/2005/8/layout/hierarchy3"/>
    <dgm:cxn modelId="{E7A7F440-7ED9-446D-B98F-F8556482D216}" type="presParOf" srcId="{BD7DEA42-DAC1-4620-B84D-30646592AC58}" destId="{3FD0C6DC-2F9A-4694-BA53-A33FB140699B}" srcOrd="1" destOrd="0" presId="urn:microsoft.com/office/officeart/2005/8/layout/hierarchy3"/>
    <dgm:cxn modelId="{BCD23CF4-25A0-4793-87C5-68860EBD47B4}" type="presParOf" srcId="{4FFFA224-96D0-4FB2-B27D-B6C15CCCA078}" destId="{0BD1B93F-EFAF-4178-BB41-EE229312D89B}" srcOrd="1" destOrd="0" presId="urn:microsoft.com/office/officeart/2005/8/layout/hierarchy3"/>
    <dgm:cxn modelId="{4BD3A48E-E9C7-40B6-B5BD-4CDE2D17B472}" type="presParOf" srcId="{0BD1B93F-EFAF-4178-BB41-EE229312D89B}" destId="{1F6A1B8D-881F-4464-9E87-786CE40432E4}" srcOrd="0" destOrd="0" presId="urn:microsoft.com/office/officeart/2005/8/layout/hierarchy3"/>
    <dgm:cxn modelId="{F3455C40-E082-40AF-9308-DD09F1F37D91}" type="presParOf" srcId="{0BD1B93F-EFAF-4178-BB41-EE229312D89B}" destId="{99F0BDA9-EEE6-4787-A4AD-B0402F542B61}" srcOrd="1" destOrd="0" presId="urn:microsoft.com/office/officeart/2005/8/layout/hierarchy3"/>
    <dgm:cxn modelId="{141D514F-D9EC-457E-8894-9027FF0FA6E5}" type="presParOf" srcId="{0BD1B93F-EFAF-4178-BB41-EE229312D89B}" destId="{690EBFCD-7E03-4044-AC62-738E0429FAA6}" srcOrd="2" destOrd="0" presId="urn:microsoft.com/office/officeart/2005/8/layout/hierarchy3"/>
    <dgm:cxn modelId="{29F8563C-7868-4BFB-9609-9ED149357846}" type="presParOf" srcId="{0BD1B93F-EFAF-4178-BB41-EE229312D89B}" destId="{DC0817F8-4C8C-40D6-8755-D968FAB2EA4A}" srcOrd="3" destOrd="0" presId="urn:microsoft.com/office/officeart/2005/8/layout/hierarchy3"/>
    <dgm:cxn modelId="{E1E4148B-07EC-42C6-8767-C32C221DFFC2}" type="presParOf" srcId="{0BD1B93F-EFAF-4178-BB41-EE229312D89B}" destId="{4613FC30-0457-4B27-829B-EFDABA2E3C9F}" srcOrd="4" destOrd="0" presId="urn:microsoft.com/office/officeart/2005/8/layout/hierarchy3"/>
    <dgm:cxn modelId="{163488CB-5380-408B-B1C7-1CADE6406D4C}" type="presParOf" srcId="{0BD1B93F-EFAF-4178-BB41-EE229312D89B}" destId="{851A0A1F-5266-454D-BAB3-EE3984C5A849}" srcOrd="5" destOrd="0" presId="urn:microsoft.com/office/officeart/2005/8/layout/hierarchy3"/>
    <dgm:cxn modelId="{0ED3806E-F31A-4B16-8210-5E40539BC74B}" type="presParOf" srcId="{0BD1B93F-EFAF-4178-BB41-EE229312D89B}" destId="{9E293C9C-7EB1-4015-BE50-C3AD39F58081}" srcOrd="6" destOrd="0" presId="urn:microsoft.com/office/officeart/2005/8/layout/hierarchy3"/>
    <dgm:cxn modelId="{0DC8F001-4CD0-4EF2-9668-0B9AEA8E5C95}" type="presParOf" srcId="{0BD1B93F-EFAF-4178-BB41-EE229312D89B}" destId="{867C6034-FEB1-4B3D-8AC5-ADE2DC258693}" srcOrd="7" destOrd="0" presId="urn:microsoft.com/office/officeart/2005/8/layout/hierarchy3"/>
    <dgm:cxn modelId="{7D53D2DC-5E2E-4865-AC48-419C7968DC2C}" type="presParOf" srcId="{0BD1B93F-EFAF-4178-BB41-EE229312D89B}" destId="{3935F431-12E1-4855-A099-A4BEAF56D757}" srcOrd="8" destOrd="0" presId="urn:microsoft.com/office/officeart/2005/8/layout/hierarchy3"/>
    <dgm:cxn modelId="{B1CED94D-6DF4-4E8A-9524-02D75EEDE77E}" type="presParOf" srcId="{0BD1B93F-EFAF-4178-BB41-EE229312D89B}" destId="{ABEDD0C2-AF7E-4A85-BFCF-9459D3F55A76}" srcOrd="9" destOrd="0" presId="urn:microsoft.com/office/officeart/2005/8/layout/hierarchy3"/>
    <dgm:cxn modelId="{C45544DF-51E3-43CF-ADE1-0571833F9513}" type="presParOf" srcId="{0BD1B93F-EFAF-4178-BB41-EE229312D89B}" destId="{8C83B652-58FC-4199-A7CB-2B33D0AA1271}" srcOrd="10" destOrd="0" presId="urn:microsoft.com/office/officeart/2005/8/layout/hierarchy3"/>
    <dgm:cxn modelId="{B6A8816B-9C29-4157-8F41-E12B5D85FFE8}" type="presParOf" srcId="{0BD1B93F-EFAF-4178-BB41-EE229312D89B}" destId="{CF48BFFF-3781-41DB-BF39-B7269EBDAFB9}" srcOrd="11" destOrd="0" presId="urn:microsoft.com/office/officeart/2005/8/layout/hierarchy3"/>
    <dgm:cxn modelId="{581F3637-ED7F-42C1-BD3F-57A9E150FA21}" type="presParOf" srcId="{0BD1B93F-EFAF-4178-BB41-EE229312D89B}" destId="{CB159753-B27F-4887-9B03-824FE0F6710E}" srcOrd="12" destOrd="0" presId="urn:microsoft.com/office/officeart/2005/8/layout/hierarchy3"/>
    <dgm:cxn modelId="{026A82C4-E0AB-48CC-BCEB-A3857F51A2A7}" type="presParOf" srcId="{0BD1B93F-EFAF-4178-BB41-EE229312D89B}" destId="{ECE13191-33A0-41C6-BD12-9EDAFE55C79B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94399-3A2C-464C-B86C-30718382A0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37980E-D393-4483-8914-A300A1C40AFF}">
      <dgm:prSet/>
      <dgm:spPr/>
      <dgm:t>
        <a:bodyPr/>
        <a:lstStyle/>
        <a:p>
          <a:pPr rtl="0"/>
          <a:r>
            <a:rPr lang="uk-UA" b="0" i="0" baseline="0" dirty="0" smtClean="0"/>
            <a:t>В процесі організації роботи гуртка </a:t>
          </a:r>
          <a:r>
            <a:rPr lang="ru-RU" b="0" i="0" baseline="0" dirty="0" smtClean="0"/>
            <a:t>стоять </a:t>
          </a:r>
          <a:r>
            <a:rPr lang="uk-UA" b="0" i="0" baseline="0" dirty="0" smtClean="0"/>
            <a:t>першочергові завдання:</a:t>
          </a:r>
          <a:endParaRPr lang="uk-UA" b="0" i="0" baseline="0" dirty="0"/>
        </a:p>
      </dgm:t>
    </dgm:pt>
    <dgm:pt modelId="{A0F75AD0-2800-4F0E-912B-8F3882167069}" type="parTrans" cxnId="{DF14B36E-7623-4BF5-A43E-B5B43216FB43}">
      <dgm:prSet/>
      <dgm:spPr/>
      <dgm:t>
        <a:bodyPr/>
        <a:lstStyle/>
        <a:p>
          <a:endParaRPr lang="uk-UA"/>
        </a:p>
      </dgm:t>
    </dgm:pt>
    <dgm:pt modelId="{D685A406-D9AA-45BB-A9EC-A445C9FA5899}" type="sibTrans" cxnId="{DF14B36E-7623-4BF5-A43E-B5B43216FB43}">
      <dgm:prSet/>
      <dgm:spPr/>
      <dgm:t>
        <a:bodyPr/>
        <a:lstStyle/>
        <a:p>
          <a:endParaRPr lang="uk-UA"/>
        </a:p>
      </dgm:t>
    </dgm:pt>
    <dgm:pt modelId="{466CDA92-7FEF-4FFC-BD87-F3C2BA6D7088}">
      <dgm:prSet/>
      <dgm:spPr/>
      <dgm:t>
        <a:bodyPr/>
        <a:lstStyle/>
        <a:p>
          <a:pPr rtl="0"/>
          <a:r>
            <a:rPr lang="uk-UA" b="0" i="0" baseline="0" dirty="0" smtClean="0"/>
            <a:t>забезпечення активної участі студентів у проведенні наукових конференцій, наукових семінарів</a:t>
          </a:r>
          <a:endParaRPr lang="uk-UA" b="0" i="0" baseline="0" dirty="0"/>
        </a:p>
      </dgm:t>
    </dgm:pt>
    <dgm:pt modelId="{E8BDADBC-F961-491C-A5B0-6EE7B0FAD880}" type="parTrans" cxnId="{95AB4D41-0DDC-4260-85A7-AF44A512F8BC}">
      <dgm:prSet/>
      <dgm:spPr/>
      <dgm:t>
        <a:bodyPr/>
        <a:lstStyle/>
        <a:p>
          <a:endParaRPr lang="uk-UA"/>
        </a:p>
      </dgm:t>
    </dgm:pt>
    <dgm:pt modelId="{5160B9A1-D079-4208-B493-501AE9ED7777}" type="sibTrans" cxnId="{95AB4D41-0DDC-4260-85A7-AF44A512F8BC}">
      <dgm:prSet/>
      <dgm:spPr/>
      <dgm:t>
        <a:bodyPr/>
        <a:lstStyle/>
        <a:p>
          <a:endParaRPr lang="uk-UA"/>
        </a:p>
      </dgm:t>
    </dgm:pt>
    <dgm:pt modelId="{FD03CE3E-06CE-44E3-8069-509F87050F56}">
      <dgm:prSet/>
      <dgm:spPr/>
      <dgm:t>
        <a:bodyPr/>
        <a:lstStyle/>
        <a:p>
          <a:pPr rtl="0"/>
          <a:r>
            <a:rPr lang="uk-UA" b="0" i="0" baseline="0" dirty="0" smtClean="0"/>
            <a:t>формування в студентів інтересу до наукової діяльності, навчання методиці й способам самостійного вирішення наукових завдань та здійснення досліджень у сфері бухгалтерського обліку та аудиту</a:t>
          </a:r>
          <a:endParaRPr lang="uk-UA" b="0" i="0" baseline="0" dirty="0"/>
        </a:p>
      </dgm:t>
    </dgm:pt>
    <dgm:pt modelId="{54B7ABBE-3F2B-473F-AB31-F2149F5E519F}" type="parTrans" cxnId="{7FA96C24-18C0-44A3-8177-62B5AFAA379D}">
      <dgm:prSet/>
      <dgm:spPr/>
      <dgm:t>
        <a:bodyPr/>
        <a:lstStyle/>
        <a:p>
          <a:endParaRPr lang="uk-UA"/>
        </a:p>
      </dgm:t>
    </dgm:pt>
    <dgm:pt modelId="{5DCA9B1C-92AB-415A-ADAB-4CB26CE89DCA}" type="sibTrans" cxnId="{7FA96C24-18C0-44A3-8177-62B5AFAA379D}">
      <dgm:prSet/>
      <dgm:spPr/>
      <dgm:t>
        <a:bodyPr/>
        <a:lstStyle/>
        <a:p>
          <a:endParaRPr lang="uk-UA"/>
        </a:p>
      </dgm:t>
    </dgm:pt>
    <dgm:pt modelId="{D0640D5E-1CCA-4668-A37D-0BEC5808262B}">
      <dgm:prSet/>
      <dgm:spPr/>
      <dgm:t>
        <a:bodyPr/>
        <a:lstStyle/>
        <a:p>
          <a:pPr rtl="0"/>
          <a:r>
            <a:rPr lang="uk-UA" b="0" i="0" baseline="0" dirty="0" smtClean="0"/>
            <a:t>сприяння поглибленому вивчанню навчального матеріалу</a:t>
          </a:r>
          <a:endParaRPr lang="uk-UA" b="0" i="0" baseline="0" dirty="0"/>
        </a:p>
      </dgm:t>
    </dgm:pt>
    <dgm:pt modelId="{B2ED2B01-2D2F-4588-B2D0-51648C6F28B0}" type="parTrans" cxnId="{CE7B633F-30FF-4CB2-A188-A2C795516826}">
      <dgm:prSet/>
      <dgm:spPr/>
      <dgm:t>
        <a:bodyPr/>
        <a:lstStyle/>
        <a:p>
          <a:endParaRPr lang="uk-UA"/>
        </a:p>
      </dgm:t>
    </dgm:pt>
    <dgm:pt modelId="{92F363B6-76AB-4EC9-9BF9-2124BDD35E3A}" type="sibTrans" cxnId="{CE7B633F-30FF-4CB2-A188-A2C795516826}">
      <dgm:prSet/>
      <dgm:spPr/>
      <dgm:t>
        <a:bodyPr/>
        <a:lstStyle/>
        <a:p>
          <a:endParaRPr lang="uk-UA"/>
        </a:p>
      </dgm:t>
    </dgm:pt>
    <dgm:pt modelId="{F29FC835-D879-4C8D-A1C0-B8635357B829}" type="pres">
      <dgm:prSet presAssocID="{8EB94399-3A2C-464C-B86C-30718382A0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083A1F6-E34B-451E-856F-1FFE2F237D1A}" type="pres">
      <dgm:prSet presAssocID="{CA37980E-D393-4483-8914-A300A1C40AFF}" presName="root" presStyleCnt="0"/>
      <dgm:spPr/>
    </dgm:pt>
    <dgm:pt modelId="{9636B266-5B18-45C1-BAB5-4574197B7629}" type="pres">
      <dgm:prSet presAssocID="{CA37980E-D393-4483-8914-A300A1C40AFF}" presName="rootComposite" presStyleCnt="0"/>
      <dgm:spPr/>
    </dgm:pt>
    <dgm:pt modelId="{BA9BDACF-154F-4BB8-9E6F-55CDE3F0DCA9}" type="pres">
      <dgm:prSet presAssocID="{CA37980E-D393-4483-8914-A300A1C40AFF}" presName="rootText" presStyleLbl="node1" presStyleIdx="0" presStyleCnt="1" custScaleX="240523"/>
      <dgm:spPr/>
      <dgm:t>
        <a:bodyPr/>
        <a:lstStyle/>
        <a:p>
          <a:endParaRPr lang="uk-UA"/>
        </a:p>
      </dgm:t>
    </dgm:pt>
    <dgm:pt modelId="{4F8435AC-F333-4A21-9F82-C41371134CDC}" type="pres">
      <dgm:prSet presAssocID="{CA37980E-D393-4483-8914-A300A1C40AFF}" presName="rootConnector" presStyleLbl="node1" presStyleIdx="0" presStyleCnt="1"/>
      <dgm:spPr/>
      <dgm:t>
        <a:bodyPr/>
        <a:lstStyle/>
        <a:p>
          <a:endParaRPr lang="uk-UA"/>
        </a:p>
      </dgm:t>
    </dgm:pt>
    <dgm:pt modelId="{41FAD25B-E379-42B2-BE82-93857D2C6BCA}" type="pres">
      <dgm:prSet presAssocID="{CA37980E-D393-4483-8914-A300A1C40AFF}" presName="childShape" presStyleCnt="0"/>
      <dgm:spPr/>
    </dgm:pt>
    <dgm:pt modelId="{52917D98-F944-4445-BA5E-57CE462987F1}" type="pres">
      <dgm:prSet presAssocID="{E8BDADBC-F961-491C-A5B0-6EE7B0FAD880}" presName="Name13" presStyleLbl="parChTrans1D2" presStyleIdx="0" presStyleCnt="3"/>
      <dgm:spPr/>
      <dgm:t>
        <a:bodyPr/>
        <a:lstStyle/>
        <a:p>
          <a:endParaRPr lang="uk-UA"/>
        </a:p>
      </dgm:t>
    </dgm:pt>
    <dgm:pt modelId="{86EB6F6D-17FB-4BCC-925E-0C468E565F6D}" type="pres">
      <dgm:prSet presAssocID="{466CDA92-7FEF-4FFC-BD87-F3C2BA6D7088}" presName="childText" presStyleLbl="bgAcc1" presStyleIdx="0" presStyleCnt="3" custScaleX="2648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7F65B4-7C3B-4E7C-81BF-9EDC430E3466}" type="pres">
      <dgm:prSet presAssocID="{54B7ABBE-3F2B-473F-AB31-F2149F5E519F}" presName="Name13" presStyleLbl="parChTrans1D2" presStyleIdx="1" presStyleCnt="3"/>
      <dgm:spPr/>
      <dgm:t>
        <a:bodyPr/>
        <a:lstStyle/>
        <a:p>
          <a:endParaRPr lang="uk-UA"/>
        </a:p>
      </dgm:t>
    </dgm:pt>
    <dgm:pt modelId="{3DB535D2-6DA3-4F64-AB9A-7305104B075F}" type="pres">
      <dgm:prSet presAssocID="{FD03CE3E-06CE-44E3-8069-509F87050F56}" presName="childText" presStyleLbl="bgAcc1" presStyleIdx="1" presStyleCnt="3" custScaleX="2687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EC07E8-C35C-4E5D-822C-CFA6FB830AA9}" type="pres">
      <dgm:prSet presAssocID="{B2ED2B01-2D2F-4588-B2D0-51648C6F28B0}" presName="Name13" presStyleLbl="parChTrans1D2" presStyleIdx="2" presStyleCnt="3"/>
      <dgm:spPr/>
      <dgm:t>
        <a:bodyPr/>
        <a:lstStyle/>
        <a:p>
          <a:endParaRPr lang="uk-UA"/>
        </a:p>
      </dgm:t>
    </dgm:pt>
    <dgm:pt modelId="{8700A145-616D-4C43-B9AE-ED3A803DF1EB}" type="pres">
      <dgm:prSet presAssocID="{D0640D5E-1CCA-4668-A37D-0BEC5808262B}" presName="childText" presStyleLbl="bgAcc1" presStyleIdx="2" presStyleCnt="3" custScaleX="265776" custScaleY="634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5AB4D41-0DDC-4260-85A7-AF44A512F8BC}" srcId="{CA37980E-D393-4483-8914-A300A1C40AFF}" destId="{466CDA92-7FEF-4FFC-BD87-F3C2BA6D7088}" srcOrd="0" destOrd="0" parTransId="{E8BDADBC-F961-491C-A5B0-6EE7B0FAD880}" sibTransId="{5160B9A1-D079-4208-B493-501AE9ED7777}"/>
    <dgm:cxn modelId="{CE7B633F-30FF-4CB2-A188-A2C795516826}" srcId="{CA37980E-D393-4483-8914-A300A1C40AFF}" destId="{D0640D5E-1CCA-4668-A37D-0BEC5808262B}" srcOrd="2" destOrd="0" parTransId="{B2ED2B01-2D2F-4588-B2D0-51648C6F28B0}" sibTransId="{92F363B6-76AB-4EC9-9BF9-2124BDD35E3A}"/>
    <dgm:cxn modelId="{605FD94A-8D5C-4256-BA55-3E49818E4146}" type="presOf" srcId="{D0640D5E-1CCA-4668-A37D-0BEC5808262B}" destId="{8700A145-616D-4C43-B9AE-ED3A803DF1EB}" srcOrd="0" destOrd="0" presId="urn:microsoft.com/office/officeart/2005/8/layout/hierarchy3"/>
    <dgm:cxn modelId="{A6B6F060-B529-4D5C-9776-4B3EEAD94091}" type="presOf" srcId="{8EB94399-3A2C-464C-B86C-30718382A044}" destId="{F29FC835-D879-4C8D-A1C0-B8635357B829}" srcOrd="0" destOrd="0" presId="urn:microsoft.com/office/officeart/2005/8/layout/hierarchy3"/>
    <dgm:cxn modelId="{4278AD63-35F2-4A07-9BB3-104BD3C78539}" type="presOf" srcId="{466CDA92-7FEF-4FFC-BD87-F3C2BA6D7088}" destId="{86EB6F6D-17FB-4BCC-925E-0C468E565F6D}" srcOrd="0" destOrd="0" presId="urn:microsoft.com/office/officeart/2005/8/layout/hierarchy3"/>
    <dgm:cxn modelId="{AE304AE8-4115-43AB-AE6C-6A0DF8467B29}" type="presOf" srcId="{B2ED2B01-2D2F-4588-B2D0-51648C6F28B0}" destId="{DAEC07E8-C35C-4E5D-822C-CFA6FB830AA9}" srcOrd="0" destOrd="0" presId="urn:microsoft.com/office/officeart/2005/8/layout/hierarchy3"/>
    <dgm:cxn modelId="{93EC746E-F1CC-46F2-8836-47368AEECBB7}" type="presOf" srcId="{54B7ABBE-3F2B-473F-AB31-F2149F5E519F}" destId="{E47F65B4-7C3B-4E7C-81BF-9EDC430E3466}" srcOrd="0" destOrd="0" presId="urn:microsoft.com/office/officeart/2005/8/layout/hierarchy3"/>
    <dgm:cxn modelId="{4A0B3B7C-9775-4F8C-8594-5B03ED7FBE2F}" type="presOf" srcId="{CA37980E-D393-4483-8914-A300A1C40AFF}" destId="{4F8435AC-F333-4A21-9F82-C41371134CDC}" srcOrd="1" destOrd="0" presId="urn:microsoft.com/office/officeart/2005/8/layout/hierarchy3"/>
    <dgm:cxn modelId="{D5FFE52E-FBEA-4105-AF3A-720315F96CF8}" type="presOf" srcId="{CA37980E-D393-4483-8914-A300A1C40AFF}" destId="{BA9BDACF-154F-4BB8-9E6F-55CDE3F0DCA9}" srcOrd="0" destOrd="0" presId="urn:microsoft.com/office/officeart/2005/8/layout/hierarchy3"/>
    <dgm:cxn modelId="{344199F1-83C2-49FE-A97A-1C28AEA3B13A}" type="presOf" srcId="{FD03CE3E-06CE-44E3-8069-509F87050F56}" destId="{3DB535D2-6DA3-4F64-AB9A-7305104B075F}" srcOrd="0" destOrd="0" presId="urn:microsoft.com/office/officeart/2005/8/layout/hierarchy3"/>
    <dgm:cxn modelId="{FED5C266-1659-4A9D-8071-27E989D4CFF9}" type="presOf" srcId="{E8BDADBC-F961-491C-A5B0-6EE7B0FAD880}" destId="{52917D98-F944-4445-BA5E-57CE462987F1}" srcOrd="0" destOrd="0" presId="urn:microsoft.com/office/officeart/2005/8/layout/hierarchy3"/>
    <dgm:cxn modelId="{7FA96C24-18C0-44A3-8177-62B5AFAA379D}" srcId="{CA37980E-D393-4483-8914-A300A1C40AFF}" destId="{FD03CE3E-06CE-44E3-8069-509F87050F56}" srcOrd="1" destOrd="0" parTransId="{54B7ABBE-3F2B-473F-AB31-F2149F5E519F}" sibTransId="{5DCA9B1C-92AB-415A-ADAB-4CB26CE89DCA}"/>
    <dgm:cxn modelId="{DF14B36E-7623-4BF5-A43E-B5B43216FB43}" srcId="{8EB94399-3A2C-464C-B86C-30718382A044}" destId="{CA37980E-D393-4483-8914-A300A1C40AFF}" srcOrd="0" destOrd="0" parTransId="{A0F75AD0-2800-4F0E-912B-8F3882167069}" sibTransId="{D685A406-D9AA-45BB-A9EC-A445C9FA5899}"/>
    <dgm:cxn modelId="{6670648F-BE69-4EA6-8EE4-E0E6965B9EF8}" type="presParOf" srcId="{F29FC835-D879-4C8D-A1C0-B8635357B829}" destId="{5083A1F6-E34B-451E-856F-1FFE2F237D1A}" srcOrd="0" destOrd="0" presId="urn:microsoft.com/office/officeart/2005/8/layout/hierarchy3"/>
    <dgm:cxn modelId="{71D8B8B5-A355-442E-8658-F23FF1697F39}" type="presParOf" srcId="{5083A1F6-E34B-451E-856F-1FFE2F237D1A}" destId="{9636B266-5B18-45C1-BAB5-4574197B7629}" srcOrd="0" destOrd="0" presId="urn:microsoft.com/office/officeart/2005/8/layout/hierarchy3"/>
    <dgm:cxn modelId="{00C7A5BF-49DE-4C25-BAD6-443E83190D0B}" type="presParOf" srcId="{9636B266-5B18-45C1-BAB5-4574197B7629}" destId="{BA9BDACF-154F-4BB8-9E6F-55CDE3F0DCA9}" srcOrd="0" destOrd="0" presId="urn:microsoft.com/office/officeart/2005/8/layout/hierarchy3"/>
    <dgm:cxn modelId="{D1051C1D-E690-4B96-9EC5-52924353A319}" type="presParOf" srcId="{9636B266-5B18-45C1-BAB5-4574197B7629}" destId="{4F8435AC-F333-4A21-9F82-C41371134CDC}" srcOrd="1" destOrd="0" presId="urn:microsoft.com/office/officeart/2005/8/layout/hierarchy3"/>
    <dgm:cxn modelId="{25D068BD-FF97-4952-B64D-4F2D7CE6B46B}" type="presParOf" srcId="{5083A1F6-E34B-451E-856F-1FFE2F237D1A}" destId="{41FAD25B-E379-42B2-BE82-93857D2C6BCA}" srcOrd="1" destOrd="0" presId="urn:microsoft.com/office/officeart/2005/8/layout/hierarchy3"/>
    <dgm:cxn modelId="{6B4A5BA9-DD00-4E8E-8898-235C031E518C}" type="presParOf" srcId="{41FAD25B-E379-42B2-BE82-93857D2C6BCA}" destId="{52917D98-F944-4445-BA5E-57CE462987F1}" srcOrd="0" destOrd="0" presId="urn:microsoft.com/office/officeart/2005/8/layout/hierarchy3"/>
    <dgm:cxn modelId="{6A6CDE62-1203-437C-8012-B6C425092E53}" type="presParOf" srcId="{41FAD25B-E379-42B2-BE82-93857D2C6BCA}" destId="{86EB6F6D-17FB-4BCC-925E-0C468E565F6D}" srcOrd="1" destOrd="0" presId="urn:microsoft.com/office/officeart/2005/8/layout/hierarchy3"/>
    <dgm:cxn modelId="{D890415A-DB8D-4D9F-8EDF-669AE8827B03}" type="presParOf" srcId="{41FAD25B-E379-42B2-BE82-93857D2C6BCA}" destId="{E47F65B4-7C3B-4E7C-81BF-9EDC430E3466}" srcOrd="2" destOrd="0" presId="urn:microsoft.com/office/officeart/2005/8/layout/hierarchy3"/>
    <dgm:cxn modelId="{DE625170-D0C3-40E3-8591-13849CA2E5DA}" type="presParOf" srcId="{41FAD25B-E379-42B2-BE82-93857D2C6BCA}" destId="{3DB535D2-6DA3-4F64-AB9A-7305104B075F}" srcOrd="3" destOrd="0" presId="urn:microsoft.com/office/officeart/2005/8/layout/hierarchy3"/>
    <dgm:cxn modelId="{581E2E40-220C-4C85-852B-E3C09B80BF2B}" type="presParOf" srcId="{41FAD25B-E379-42B2-BE82-93857D2C6BCA}" destId="{DAEC07E8-C35C-4E5D-822C-CFA6FB830AA9}" srcOrd="4" destOrd="0" presId="urn:microsoft.com/office/officeart/2005/8/layout/hierarchy3"/>
    <dgm:cxn modelId="{241E4C40-6712-482F-A9BB-94AE2940B05D}" type="presParOf" srcId="{41FAD25B-E379-42B2-BE82-93857D2C6BCA}" destId="{8700A145-616D-4C43-B9AE-ED3A803DF1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0B4859-E213-46A1-9117-EEF8B9A22A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02B2AB-4EF4-4EC4-B0C9-992B2FE86ACA}">
      <dgm:prSet custT="1"/>
      <dgm:spPr/>
      <dgm:t>
        <a:bodyPr/>
        <a:lstStyle/>
        <a:p>
          <a:pPr algn="ctr" rtl="0"/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НАПРЯМКИ РОБОТИ</a:t>
          </a:r>
          <a:endParaRPr lang="uk-UA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9970853B-D3C3-40B2-8756-6B4145163498}" type="parTrans" cxnId="{DB8CE909-C07C-49C8-BA4F-201B78EA08C6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7D754DA2-EEE8-4DAD-9DB9-D14D4328E7D0}" type="sibTrans" cxnId="{DB8CE909-C07C-49C8-BA4F-201B78EA08C6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3AA3CCF4-B7F3-4B32-8E84-2916D5F59550}">
      <dgm:prSet custT="1"/>
      <dgm:spPr/>
      <dgm:t>
        <a:bodyPr/>
        <a:lstStyle/>
        <a:p>
          <a:pPr marL="0" indent="722313" algn="just" rtl="0"/>
          <a:r>
            <a:rPr lang="uk-UA" sz="16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i="0" dirty="0" smtClean="0">
              <a:latin typeface="Times New Roman" pitchFamily="18" charset="0"/>
              <a:cs typeface="Times New Roman" pitchFamily="18" charset="0"/>
            </a:rPr>
            <a:t>реформування системи бухгалтерського обліку з врахуванням вимог МСФЗ</a:t>
          </a:r>
          <a:endParaRPr lang="uk-UA" sz="2000" i="0" dirty="0">
            <a:latin typeface="Times New Roman" pitchFamily="18" charset="0"/>
            <a:cs typeface="Times New Roman" pitchFamily="18" charset="0"/>
          </a:endParaRPr>
        </a:p>
      </dgm:t>
    </dgm:pt>
    <dgm:pt modelId="{A41E4804-6642-496D-B7F6-D3D3B760CA62}" type="parTrans" cxnId="{820B6085-7ED9-4FFF-AECF-8F1193FE47D3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6CF5D732-D960-4071-9F26-E85AD178FD5A}" type="sibTrans" cxnId="{820B6085-7ED9-4FFF-AECF-8F1193FE47D3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9F1F6EEA-4A2F-44D4-B119-FBBEBA87F29D}">
      <dgm:prSet custT="1"/>
      <dgm:spPr/>
      <dgm:t>
        <a:bodyPr/>
        <a:lstStyle/>
        <a:p>
          <a:pPr marL="0" indent="722313" algn="just" rtl="0"/>
          <a:r>
            <a:rPr lang="uk-UA" sz="2000" i="0" dirty="0" smtClean="0">
              <a:latin typeface="Times New Roman" pitchFamily="18" charset="0"/>
              <a:cs typeface="Times New Roman" pitchFamily="18" charset="0"/>
            </a:rPr>
            <a:t> проблеми організації бухгалтерського обліку  на агропромислових підприємствах</a:t>
          </a:r>
          <a:endParaRPr lang="uk-UA" sz="2000" i="0" dirty="0">
            <a:latin typeface="Times New Roman" pitchFamily="18" charset="0"/>
            <a:cs typeface="Times New Roman" pitchFamily="18" charset="0"/>
          </a:endParaRPr>
        </a:p>
      </dgm:t>
    </dgm:pt>
    <dgm:pt modelId="{601DDF18-5A32-472A-94C4-FF36C8132E20}" type="parTrans" cxnId="{D4E4F69E-FA79-4431-AD5B-D7776758CC46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1E21625A-D7F3-4A65-A60C-EA281A04A9DE}" type="sibTrans" cxnId="{D4E4F69E-FA79-4431-AD5B-D7776758CC46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0B852631-9D64-4813-9A1A-780FA08E34A5}">
      <dgm:prSet custT="1"/>
      <dgm:spPr/>
      <dgm:t>
        <a:bodyPr/>
        <a:lstStyle/>
        <a:p>
          <a:pPr marL="0" indent="722313" algn="just" rtl="0"/>
          <a:r>
            <a:rPr lang="uk-UA" sz="2000" i="0" dirty="0" smtClean="0">
              <a:latin typeface="Times New Roman" pitchFamily="18" charset="0"/>
              <a:cs typeface="Times New Roman" pitchFamily="18" charset="0"/>
            </a:rPr>
            <a:t> облік грошових коштів та дебіторської заборгованості в сучасних умовах господарювання</a:t>
          </a:r>
          <a:endParaRPr lang="uk-UA" sz="2000" i="0" dirty="0">
            <a:latin typeface="Times New Roman" pitchFamily="18" charset="0"/>
            <a:cs typeface="Times New Roman" pitchFamily="18" charset="0"/>
          </a:endParaRPr>
        </a:p>
      </dgm:t>
    </dgm:pt>
    <dgm:pt modelId="{BCCFBF54-A33E-4DF3-9DD1-37FBC5AD5B51}" type="parTrans" cxnId="{7ACCC05D-5EDA-48ED-A291-A54CD07060FD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D936721A-104E-4201-B954-3388F57D9CDE}" type="sibTrans" cxnId="{7ACCC05D-5EDA-48ED-A291-A54CD07060FD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DA941067-400E-4C8A-879D-CE5020607E6C}">
      <dgm:prSet custT="1"/>
      <dgm:spPr/>
      <dgm:t>
        <a:bodyPr/>
        <a:lstStyle/>
        <a:p>
          <a:pPr marL="0" indent="722313" algn="just" rtl="0"/>
          <a:r>
            <a:rPr lang="uk-UA" sz="2000" i="0" dirty="0" smtClean="0">
              <a:latin typeface="Times New Roman" pitchFamily="18" charset="0"/>
              <a:cs typeface="Times New Roman" pitchFamily="18" charset="0"/>
            </a:rPr>
            <a:t> особливості обліку основних засобів в умовах діючого податкового законодавства</a:t>
          </a:r>
          <a:endParaRPr lang="uk-UA" sz="2000" i="0" dirty="0">
            <a:latin typeface="Times New Roman" pitchFamily="18" charset="0"/>
            <a:cs typeface="Times New Roman" pitchFamily="18" charset="0"/>
          </a:endParaRPr>
        </a:p>
      </dgm:t>
    </dgm:pt>
    <dgm:pt modelId="{5AEA5338-3173-465A-A634-C7051C40AAA9}" type="parTrans" cxnId="{574D2F02-7F10-4864-AE7F-8C6447793DB4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41D46616-78D7-47FD-B9F3-F0850E22A1F3}" type="sibTrans" cxnId="{574D2F02-7F10-4864-AE7F-8C6447793DB4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B5FFB518-4BB3-41AC-B376-DE8ABD467C9F}">
      <dgm:prSet custT="1"/>
      <dgm:spPr/>
      <dgm:t>
        <a:bodyPr/>
        <a:lstStyle/>
        <a:p>
          <a:pPr marL="0" indent="722313" algn="just" rtl="0"/>
          <a:r>
            <a:rPr lang="uk-UA" sz="2000" i="0" dirty="0" smtClean="0">
              <a:latin typeface="Times New Roman" pitchFamily="18" charset="0"/>
              <a:cs typeface="Times New Roman" pitchFamily="18" charset="0"/>
            </a:rPr>
            <a:t> облік і контроль власного капіталу</a:t>
          </a:r>
          <a:endParaRPr lang="uk-UA" sz="2000" i="0" dirty="0">
            <a:latin typeface="Times New Roman" pitchFamily="18" charset="0"/>
            <a:cs typeface="Times New Roman" pitchFamily="18" charset="0"/>
          </a:endParaRPr>
        </a:p>
      </dgm:t>
    </dgm:pt>
    <dgm:pt modelId="{FCF03846-DB83-4BC0-82DB-F24F659A9123}" type="parTrans" cxnId="{075A2085-5256-4695-951B-D3FAB25CAC29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5E5903AC-3C89-44EE-8003-32E7B7AA501D}" type="sibTrans" cxnId="{075A2085-5256-4695-951B-D3FAB25CAC29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B28B0245-E572-46E1-96A2-41750A90EAA8}">
      <dgm:prSet custT="1"/>
      <dgm:spPr/>
      <dgm:t>
        <a:bodyPr/>
        <a:lstStyle/>
        <a:p>
          <a:pPr marL="0" indent="722313" algn="just" rtl="0"/>
          <a:r>
            <a:rPr lang="uk-UA" sz="2000" i="0" dirty="0" smtClean="0">
              <a:latin typeface="Times New Roman" pitchFamily="18" charset="0"/>
              <a:cs typeface="Times New Roman" pitchFamily="18" charset="0"/>
            </a:rPr>
            <a:t> актуальні питання обліку праці та її оплати </a:t>
          </a:r>
          <a:endParaRPr lang="uk-UA" sz="2000" i="0" dirty="0">
            <a:latin typeface="Times New Roman" pitchFamily="18" charset="0"/>
            <a:cs typeface="Times New Roman" pitchFamily="18" charset="0"/>
          </a:endParaRPr>
        </a:p>
      </dgm:t>
    </dgm:pt>
    <dgm:pt modelId="{4A6BDBF3-D364-48E3-A0E7-A9FF08E96817}" type="parTrans" cxnId="{7ABB709C-4A9C-4D30-BCBA-A371B1882989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1C985909-3A10-4095-9D7A-42A6C13CE13E}" type="sibTrans" cxnId="{7ABB709C-4A9C-4D30-BCBA-A371B1882989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C42B6AAE-F34E-44E7-BF9F-23A457187E8B}">
      <dgm:prSet custT="1"/>
      <dgm:spPr/>
      <dgm:t>
        <a:bodyPr/>
        <a:lstStyle/>
        <a:p>
          <a:pPr marL="0" indent="722313" algn="just" rtl="0"/>
          <a:r>
            <a:rPr lang="uk-UA" sz="2000" i="0" dirty="0" smtClean="0">
              <a:latin typeface="Times New Roman" pitchFamily="18" charset="0"/>
              <a:cs typeface="Times New Roman" pitchFamily="18" charset="0"/>
            </a:rPr>
            <a:t> особливості обліку витрат,  доходів та фінансових результатів  під впливом глобалізаційних  процесів </a:t>
          </a:r>
          <a:endParaRPr lang="uk-UA" sz="2000" i="0" dirty="0">
            <a:latin typeface="Times New Roman" pitchFamily="18" charset="0"/>
            <a:cs typeface="Times New Roman" pitchFamily="18" charset="0"/>
          </a:endParaRPr>
        </a:p>
      </dgm:t>
    </dgm:pt>
    <dgm:pt modelId="{13B3B555-2067-49A5-8231-284A4B1306B0}" type="parTrans" cxnId="{F0CEEB87-1B94-4595-9BA4-BEF33E09C850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ECCD3665-19F3-40A9-8D4F-096BD4782C96}" type="sibTrans" cxnId="{F0CEEB87-1B94-4595-9BA4-BEF33E09C850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1876BD7C-A49D-4857-8F18-DAF643D7DE71}">
      <dgm:prSet custT="1"/>
      <dgm:spPr/>
      <dgm:t>
        <a:bodyPr/>
        <a:lstStyle/>
        <a:p>
          <a:pPr marL="0" indent="722313" algn="just" rtl="0"/>
          <a:r>
            <a:rPr lang="uk-UA" sz="2000" i="0" dirty="0" smtClean="0">
              <a:latin typeface="Times New Roman" pitchFamily="18" charset="0"/>
              <a:cs typeface="Times New Roman" pitchFamily="18" charset="0"/>
            </a:rPr>
            <a:t> концептуальні основи формування фінансової звітності в Україні</a:t>
          </a:r>
          <a:endParaRPr lang="uk-UA" sz="2000" i="0" dirty="0">
            <a:latin typeface="Times New Roman" pitchFamily="18" charset="0"/>
            <a:cs typeface="Times New Roman" pitchFamily="18" charset="0"/>
          </a:endParaRPr>
        </a:p>
      </dgm:t>
    </dgm:pt>
    <dgm:pt modelId="{12C37260-720A-49FE-95D4-02B2D71339A4}" type="parTrans" cxnId="{C8AEA4B5-51E8-4851-A01A-440BE005A662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62EC3B33-7C5F-4C22-864A-3A7ACDEB09DE}" type="sibTrans" cxnId="{C8AEA4B5-51E8-4851-A01A-440BE005A662}">
      <dgm:prSet/>
      <dgm:spPr/>
      <dgm:t>
        <a:bodyPr/>
        <a:lstStyle/>
        <a:p>
          <a:endParaRPr lang="uk-UA" sz="1600" i="0">
            <a:latin typeface="Times New Roman" pitchFamily="18" charset="0"/>
            <a:cs typeface="Times New Roman" pitchFamily="18" charset="0"/>
          </a:endParaRPr>
        </a:p>
      </dgm:t>
    </dgm:pt>
    <dgm:pt modelId="{4A73C8FD-EC0B-46A6-BB6B-0921D7DEB100}" type="pres">
      <dgm:prSet presAssocID="{9A0B4859-E213-46A1-9117-EEF8B9A22A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3DA666-12BB-42AA-A7CF-D7D87F8FAE7E}" type="pres">
      <dgm:prSet presAssocID="{7302B2AB-4EF4-4EC4-B0C9-992B2FE86ACA}" presName="parentLin" presStyleCnt="0"/>
      <dgm:spPr/>
    </dgm:pt>
    <dgm:pt modelId="{CF779B64-D4FA-46F0-9C01-A9E09B56BD0F}" type="pres">
      <dgm:prSet presAssocID="{7302B2AB-4EF4-4EC4-B0C9-992B2FE86ACA}" presName="parentLeftMargin" presStyleLbl="node1" presStyleIdx="0" presStyleCnt="1"/>
      <dgm:spPr/>
      <dgm:t>
        <a:bodyPr/>
        <a:lstStyle/>
        <a:p>
          <a:endParaRPr lang="uk-UA"/>
        </a:p>
      </dgm:t>
    </dgm:pt>
    <dgm:pt modelId="{00AE20A4-9B4E-413B-BE5B-F8D6D4C104A9}" type="pres">
      <dgm:prSet presAssocID="{7302B2AB-4EF4-4EC4-B0C9-992B2FE86ACA}" presName="parentText" presStyleLbl="node1" presStyleIdx="0" presStyleCnt="1" custScaleY="48235" custLinFactNeighborX="-10714" custLinFactNeighborY="-196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A62F80-FDCC-4A2A-AC55-88CEEE045BAD}" type="pres">
      <dgm:prSet presAssocID="{7302B2AB-4EF4-4EC4-B0C9-992B2FE86ACA}" presName="negativeSpace" presStyleCnt="0"/>
      <dgm:spPr/>
    </dgm:pt>
    <dgm:pt modelId="{04D6665A-DE5F-4588-88CD-85FA99929D3B}" type="pres">
      <dgm:prSet presAssocID="{7302B2AB-4EF4-4EC4-B0C9-992B2FE86AC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4E4F69E-FA79-4431-AD5B-D7776758CC46}" srcId="{7302B2AB-4EF4-4EC4-B0C9-992B2FE86ACA}" destId="{9F1F6EEA-4A2F-44D4-B119-FBBEBA87F29D}" srcOrd="1" destOrd="0" parTransId="{601DDF18-5A32-472A-94C4-FF36C8132E20}" sibTransId="{1E21625A-D7F3-4A65-A60C-EA281A04A9DE}"/>
    <dgm:cxn modelId="{BFBD221A-D629-45B4-A911-B0F7EC2B8F87}" type="presOf" srcId="{3AA3CCF4-B7F3-4B32-8E84-2916D5F59550}" destId="{04D6665A-DE5F-4588-88CD-85FA99929D3B}" srcOrd="0" destOrd="0" presId="urn:microsoft.com/office/officeart/2005/8/layout/list1"/>
    <dgm:cxn modelId="{7ABB709C-4A9C-4D30-BCBA-A371B1882989}" srcId="{7302B2AB-4EF4-4EC4-B0C9-992B2FE86ACA}" destId="{B28B0245-E572-46E1-96A2-41750A90EAA8}" srcOrd="5" destOrd="0" parTransId="{4A6BDBF3-D364-48E3-A0E7-A9FF08E96817}" sibTransId="{1C985909-3A10-4095-9D7A-42A6C13CE13E}"/>
    <dgm:cxn modelId="{C0B2C89B-D558-457F-A8DC-275CFB94B0E7}" type="presOf" srcId="{9A0B4859-E213-46A1-9117-EEF8B9A22A90}" destId="{4A73C8FD-EC0B-46A6-BB6B-0921D7DEB100}" srcOrd="0" destOrd="0" presId="urn:microsoft.com/office/officeart/2005/8/layout/list1"/>
    <dgm:cxn modelId="{E3614EB3-E871-475D-A527-71CD7490A598}" type="presOf" srcId="{7302B2AB-4EF4-4EC4-B0C9-992B2FE86ACA}" destId="{CF779B64-D4FA-46F0-9C01-A9E09B56BD0F}" srcOrd="0" destOrd="0" presId="urn:microsoft.com/office/officeart/2005/8/layout/list1"/>
    <dgm:cxn modelId="{5F74FAAB-D750-4468-BAE0-326FE09449D4}" type="presOf" srcId="{C42B6AAE-F34E-44E7-BF9F-23A457187E8B}" destId="{04D6665A-DE5F-4588-88CD-85FA99929D3B}" srcOrd="0" destOrd="6" presId="urn:microsoft.com/office/officeart/2005/8/layout/list1"/>
    <dgm:cxn modelId="{820B6085-7ED9-4FFF-AECF-8F1193FE47D3}" srcId="{7302B2AB-4EF4-4EC4-B0C9-992B2FE86ACA}" destId="{3AA3CCF4-B7F3-4B32-8E84-2916D5F59550}" srcOrd="0" destOrd="0" parTransId="{A41E4804-6642-496D-B7F6-D3D3B760CA62}" sibTransId="{6CF5D732-D960-4071-9F26-E85AD178FD5A}"/>
    <dgm:cxn modelId="{7ACCC05D-5EDA-48ED-A291-A54CD07060FD}" srcId="{7302B2AB-4EF4-4EC4-B0C9-992B2FE86ACA}" destId="{0B852631-9D64-4813-9A1A-780FA08E34A5}" srcOrd="2" destOrd="0" parTransId="{BCCFBF54-A33E-4DF3-9DD1-37FBC5AD5B51}" sibTransId="{D936721A-104E-4201-B954-3388F57D9CDE}"/>
    <dgm:cxn modelId="{C8AEA4B5-51E8-4851-A01A-440BE005A662}" srcId="{7302B2AB-4EF4-4EC4-B0C9-992B2FE86ACA}" destId="{1876BD7C-A49D-4857-8F18-DAF643D7DE71}" srcOrd="7" destOrd="0" parTransId="{12C37260-720A-49FE-95D4-02B2D71339A4}" sibTransId="{62EC3B33-7C5F-4C22-864A-3A7ACDEB09DE}"/>
    <dgm:cxn modelId="{CA0663E1-1922-467B-B0E5-799A7D4C70CC}" type="presOf" srcId="{7302B2AB-4EF4-4EC4-B0C9-992B2FE86ACA}" destId="{00AE20A4-9B4E-413B-BE5B-F8D6D4C104A9}" srcOrd="1" destOrd="0" presId="urn:microsoft.com/office/officeart/2005/8/layout/list1"/>
    <dgm:cxn modelId="{DB8CE909-C07C-49C8-BA4F-201B78EA08C6}" srcId="{9A0B4859-E213-46A1-9117-EEF8B9A22A90}" destId="{7302B2AB-4EF4-4EC4-B0C9-992B2FE86ACA}" srcOrd="0" destOrd="0" parTransId="{9970853B-D3C3-40B2-8756-6B4145163498}" sibTransId="{7D754DA2-EEE8-4DAD-9DB9-D14D4328E7D0}"/>
    <dgm:cxn modelId="{26C30DB5-B0D5-4D69-AE6A-F64588C62E82}" type="presOf" srcId="{9F1F6EEA-4A2F-44D4-B119-FBBEBA87F29D}" destId="{04D6665A-DE5F-4588-88CD-85FA99929D3B}" srcOrd="0" destOrd="1" presId="urn:microsoft.com/office/officeart/2005/8/layout/list1"/>
    <dgm:cxn modelId="{075A2085-5256-4695-951B-D3FAB25CAC29}" srcId="{7302B2AB-4EF4-4EC4-B0C9-992B2FE86ACA}" destId="{B5FFB518-4BB3-41AC-B376-DE8ABD467C9F}" srcOrd="4" destOrd="0" parTransId="{FCF03846-DB83-4BC0-82DB-F24F659A9123}" sibTransId="{5E5903AC-3C89-44EE-8003-32E7B7AA501D}"/>
    <dgm:cxn modelId="{F0CEEB87-1B94-4595-9BA4-BEF33E09C850}" srcId="{7302B2AB-4EF4-4EC4-B0C9-992B2FE86ACA}" destId="{C42B6AAE-F34E-44E7-BF9F-23A457187E8B}" srcOrd="6" destOrd="0" parTransId="{13B3B555-2067-49A5-8231-284A4B1306B0}" sibTransId="{ECCD3665-19F3-40A9-8D4F-096BD4782C96}"/>
    <dgm:cxn modelId="{D1F21256-1233-495D-B352-EB3C95FB849E}" type="presOf" srcId="{0B852631-9D64-4813-9A1A-780FA08E34A5}" destId="{04D6665A-DE5F-4588-88CD-85FA99929D3B}" srcOrd="0" destOrd="2" presId="urn:microsoft.com/office/officeart/2005/8/layout/list1"/>
    <dgm:cxn modelId="{574D2F02-7F10-4864-AE7F-8C6447793DB4}" srcId="{7302B2AB-4EF4-4EC4-B0C9-992B2FE86ACA}" destId="{DA941067-400E-4C8A-879D-CE5020607E6C}" srcOrd="3" destOrd="0" parTransId="{5AEA5338-3173-465A-A634-C7051C40AAA9}" sibTransId="{41D46616-78D7-47FD-B9F3-F0850E22A1F3}"/>
    <dgm:cxn modelId="{05582EF6-6BD2-40BC-915D-02653A207D90}" type="presOf" srcId="{DA941067-400E-4C8A-879D-CE5020607E6C}" destId="{04D6665A-DE5F-4588-88CD-85FA99929D3B}" srcOrd="0" destOrd="3" presId="urn:microsoft.com/office/officeart/2005/8/layout/list1"/>
    <dgm:cxn modelId="{642FCEC9-C4BE-44C2-B0C2-74ECDFC25A21}" type="presOf" srcId="{B28B0245-E572-46E1-96A2-41750A90EAA8}" destId="{04D6665A-DE5F-4588-88CD-85FA99929D3B}" srcOrd="0" destOrd="5" presId="urn:microsoft.com/office/officeart/2005/8/layout/list1"/>
    <dgm:cxn modelId="{E067B53B-4C22-4FA2-8F0F-CC648E3C5477}" type="presOf" srcId="{1876BD7C-A49D-4857-8F18-DAF643D7DE71}" destId="{04D6665A-DE5F-4588-88CD-85FA99929D3B}" srcOrd="0" destOrd="7" presId="urn:microsoft.com/office/officeart/2005/8/layout/list1"/>
    <dgm:cxn modelId="{10471791-D31D-4E8A-8F20-7DB5FE7E371C}" type="presOf" srcId="{B5FFB518-4BB3-41AC-B376-DE8ABD467C9F}" destId="{04D6665A-DE5F-4588-88CD-85FA99929D3B}" srcOrd="0" destOrd="4" presId="urn:microsoft.com/office/officeart/2005/8/layout/list1"/>
    <dgm:cxn modelId="{26E98FF5-A944-40CE-A576-1AB6A204C24D}" type="presParOf" srcId="{4A73C8FD-EC0B-46A6-BB6B-0921D7DEB100}" destId="{4B3DA666-12BB-42AA-A7CF-D7D87F8FAE7E}" srcOrd="0" destOrd="0" presId="urn:microsoft.com/office/officeart/2005/8/layout/list1"/>
    <dgm:cxn modelId="{05744270-96F5-41A2-AD17-8EA9C24C4B35}" type="presParOf" srcId="{4B3DA666-12BB-42AA-A7CF-D7D87F8FAE7E}" destId="{CF779B64-D4FA-46F0-9C01-A9E09B56BD0F}" srcOrd="0" destOrd="0" presId="urn:microsoft.com/office/officeart/2005/8/layout/list1"/>
    <dgm:cxn modelId="{BD8D39A6-71FE-4197-BFA0-BC4573396590}" type="presParOf" srcId="{4B3DA666-12BB-42AA-A7CF-D7D87F8FAE7E}" destId="{00AE20A4-9B4E-413B-BE5B-F8D6D4C104A9}" srcOrd="1" destOrd="0" presId="urn:microsoft.com/office/officeart/2005/8/layout/list1"/>
    <dgm:cxn modelId="{CB78FBB4-98FF-468E-BA82-25F7D56ECCF6}" type="presParOf" srcId="{4A73C8FD-EC0B-46A6-BB6B-0921D7DEB100}" destId="{11A62F80-FDCC-4A2A-AC55-88CEEE045BAD}" srcOrd="1" destOrd="0" presId="urn:microsoft.com/office/officeart/2005/8/layout/list1"/>
    <dgm:cxn modelId="{D5E272C8-67B3-443A-A406-1680F42F6D70}" type="presParOf" srcId="{4A73C8FD-EC0B-46A6-BB6B-0921D7DEB100}" destId="{04D6665A-DE5F-4588-88CD-85FA99929D3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6903A-262C-4298-A172-7938CB1C48EB}">
      <dsp:nvSpPr>
        <dsp:cNvPr id="0" name=""/>
        <dsp:cNvSpPr/>
      </dsp:nvSpPr>
      <dsp:spPr>
        <a:xfrm>
          <a:off x="3612" y="295242"/>
          <a:ext cx="5677567" cy="929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Студентський науковий гурток  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створений  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з метою </a:t>
          </a:r>
          <a:endParaRPr lang="uk-UA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43" y="322473"/>
        <a:ext cx="5623105" cy="875276"/>
      </dsp:txXfrm>
    </dsp:sp>
    <dsp:sp modelId="{1F6A1B8D-881F-4464-9E87-786CE40432E4}">
      <dsp:nvSpPr>
        <dsp:cNvPr id="0" name=""/>
        <dsp:cNvSpPr/>
      </dsp:nvSpPr>
      <dsp:spPr>
        <a:xfrm>
          <a:off x="571369" y="1224981"/>
          <a:ext cx="567756" cy="367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305"/>
              </a:lnTo>
              <a:lnTo>
                <a:pt x="567756" y="36730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0BDA9-EEE6-4787-A4AD-B0402F542B61}">
      <dsp:nvSpPr>
        <dsp:cNvPr id="0" name=""/>
        <dsp:cNvSpPr/>
      </dsp:nvSpPr>
      <dsp:spPr>
        <a:xfrm>
          <a:off x="1139126" y="1347417"/>
          <a:ext cx="7215506" cy="489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залучення обдарованої студентської молоді до наукової роботи у галузі бухгалтерського обліку.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3470" y="1361761"/>
        <a:ext cx="7186818" cy="461052"/>
      </dsp:txXfrm>
    </dsp:sp>
    <dsp:sp modelId="{690EBFCD-7E03-4044-AC62-738E0429FAA6}">
      <dsp:nvSpPr>
        <dsp:cNvPr id="0" name=""/>
        <dsp:cNvSpPr/>
      </dsp:nvSpPr>
      <dsp:spPr>
        <a:xfrm>
          <a:off x="571369" y="1224981"/>
          <a:ext cx="567756" cy="979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481"/>
              </a:lnTo>
              <a:lnTo>
                <a:pt x="567756" y="97948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817F8-4C8C-40D6-8755-D968FAB2EA4A}">
      <dsp:nvSpPr>
        <dsp:cNvPr id="0" name=""/>
        <dsp:cNvSpPr/>
      </dsp:nvSpPr>
      <dsp:spPr>
        <a:xfrm>
          <a:off x="1139126" y="1959593"/>
          <a:ext cx="7201339" cy="489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посилення впливу творчої роботи на вирішення навчальних та виховних задач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3470" y="1973937"/>
        <a:ext cx="7172651" cy="461052"/>
      </dsp:txXfrm>
    </dsp:sp>
    <dsp:sp modelId="{4613FC30-0457-4B27-829B-EFDABA2E3C9F}">
      <dsp:nvSpPr>
        <dsp:cNvPr id="0" name=""/>
        <dsp:cNvSpPr/>
      </dsp:nvSpPr>
      <dsp:spPr>
        <a:xfrm>
          <a:off x="571369" y="1224981"/>
          <a:ext cx="567756" cy="172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044"/>
              </a:lnTo>
              <a:lnTo>
                <a:pt x="567756" y="172504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A0A1F-5266-454D-BAB3-EE3984C5A849}">
      <dsp:nvSpPr>
        <dsp:cNvPr id="0" name=""/>
        <dsp:cNvSpPr/>
      </dsp:nvSpPr>
      <dsp:spPr>
        <a:xfrm>
          <a:off x="1139126" y="2571769"/>
          <a:ext cx="7177056" cy="756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участь у вирішенні практичних задач із впровадження результатів досліджень у систему господарювання агропромислових підприємств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1283" y="2593926"/>
        <a:ext cx="7132742" cy="712198"/>
      </dsp:txXfrm>
    </dsp:sp>
    <dsp:sp modelId="{9E293C9C-7EB1-4015-BE50-C3AD39F58081}">
      <dsp:nvSpPr>
        <dsp:cNvPr id="0" name=""/>
        <dsp:cNvSpPr/>
      </dsp:nvSpPr>
      <dsp:spPr>
        <a:xfrm>
          <a:off x="571369" y="1224981"/>
          <a:ext cx="567756" cy="247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606"/>
              </a:lnTo>
              <a:lnTo>
                <a:pt x="567756" y="247060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C6034-FEB1-4B3D-8AC5-ADE2DC258693}">
      <dsp:nvSpPr>
        <dsp:cNvPr id="0" name=""/>
        <dsp:cNvSpPr/>
      </dsp:nvSpPr>
      <dsp:spPr>
        <a:xfrm>
          <a:off x="1139126" y="3450717"/>
          <a:ext cx="7142288" cy="489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організація участі студентів у наукових конференціях на кафедрі бухгалтерського обліку і аудиту та конференціях іншого рівня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3470" y="3465061"/>
        <a:ext cx="7113600" cy="461052"/>
      </dsp:txXfrm>
    </dsp:sp>
    <dsp:sp modelId="{3935F431-12E1-4855-A099-A4BEAF56D757}">
      <dsp:nvSpPr>
        <dsp:cNvPr id="0" name=""/>
        <dsp:cNvSpPr/>
      </dsp:nvSpPr>
      <dsp:spPr>
        <a:xfrm>
          <a:off x="571369" y="1224981"/>
          <a:ext cx="567756" cy="308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2782"/>
              </a:lnTo>
              <a:lnTo>
                <a:pt x="567756" y="308278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DD0C2-AF7E-4A85-BFCF-9459D3F55A76}">
      <dsp:nvSpPr>
        <dsp:cNvPr id="0" name=""/>
        <dsp:cNvSpPr/>
      </dsp:nvSpPr>
      <dsp:spPr>
        <a:xfrm>
          <a:off x="1139126" y="4062893"/>
          <a:ext cx="7103414" cy="489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розширення наукової співпраці із студентами інших вищих навчальних закладів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3470" y="4077237"/>
        <a:ext cx="7074726" cy="461052"/>
      </dsp:txXfrm>
    </dsp:sp>
    <dsp:sp modelId="{8C83B652-58FC-4199-A7CB-2B33D0AA1271}">
      <dsp:nvSpPr>
        <dsp:cNvPr id="0" name=""/>
        <dsp:cNvSpPr/>
      </dsp:nvSpPr>
      <dsp:spPr>
        <a:xfrm>
          <a:off x="571369" y="1224981"/>
          <a:ext cx="567756" cy="3694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4958"/>
              </a:lnTo>
              <a:lnTo>
                <a:pt x="567756" y="369495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8BFFF-3781-41DB-BF39-B7269EBDAFB9}">
      <dsp:nvSpPr>
        <dsp:cNvPr id="0" name=""/>
        <dsp:cNvSpPr/>
      </dsp:nvSpPr>
      <dsp:spPr>
        <a:xfrm>
          <a:off x="1139126" y="4675069"/>
          <a:ext cx="7103257" cy="489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сприяння підготовці студентів для роботи у проблемних лабораторіях, науково-дослідних інститутах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3470" y="4689413"/>
        <a:ext cx="7074569" cy="461052"/>
      </dsp:txXfrm>
    </dsp:sp>
    <dsp:sp modelId="{CB159753-B27F-4887-9B03-824FE0F6710E}">
      <dsp:nvSpPr>
        <dsp:cNvPr id="0" name=""/>
        <dsp:cNvSpPr/>
      </dsp:nvSpPr>
      <dsp:spPr>
        <a:xfrm>
          <a:off x="571369" y="1224981"/>
          <a:ext cx="567756" cy="430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7134"/>
              </a:lnTo>
              <a:lnTo>
                <a:pt x="567756" y="430713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13191-33A0-41C6-BD12-9EDAFE55C79B}">
      <dsp:nvSpPr>
        <dsp:cNvPr id="0" name=""/>
        <dsp:cNvSpPr/>
      </dsp:nvSpPr>
      <dsp:spPr>
        <a:xfrm>
          <a:off x="1139126" y="5287246"/>
          <a:ext cx="7121523" cy="489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сприяння публікацій наукових статей та тез доповідей  студентами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3470" y="5301590"/>
        <a:ext cx="7092835" cy="461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BDACF-154F-4BB8-9E6F-55CDE3F0DCA9}">
      <dsp:nvSpPr>
        <dsp:cNvPr id="0" name=""/>
        <dsp:cNvSpPr/>
      </dsp:nvSpPr>
      <dsp:spPr>
        <a:xfrm>
          <a:off x="489516" y="3756"/>
          <a:ext cx="6811243" cy="1415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0" i="0" kern="1200" baseline="0" dirty="0" smtClean="0"/>
            <a:t>В процесі організації роботи гуртка </a:t>
          </a:r>
          <a:r>
            <a:rPr lang="ru-RU" sz="3400" b="0" i="0" kern="1200" baseline="0" dirty="0" smtClean="0"/>
            <a:t>стоять </a:t>
          </a:r>
          <a:r>
            <a:rPr lang="uk-UA" sz="3400" b="0" i="0" kern="1200" baseline="0" dirty="0" smtClean="0"/>
            <a:t>першочергові завдання:</a:t>
          </a:r>
          <a:endParaRPr lang="uk-UA" sz="3400" b="0" i="0" kern="1200" baseline="0" dirty="0"/>
        </a:p>
      </dsp:txBody>
      <dsp:txXfrm>
        <a:off x="530987" y="45227"/>
        <a:ext cx="6728301" cy="1332981"/>
      </dsp:txXfrm>
    </dsp:sp>
    <dsp:sp modelId="{52917D98-F944-4445-BA5E-57CE462987F1}">
      <dsp:nvSpPr>
        <dsp:cNvPr id="0" name=""/>
        <dsp:cNvSpPr/>
      </dsp:nvSpPr>
      <dsp:spPr>
        <a:xfrm>
          <a:off x="1170640" y="1419680"/>
          <a:ext cx="681124" cy="106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942"/>
              </a:lnTo>
              <a:lnTo>
                <a:pt x="681124" y="106194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B6F6D-17FB-4BCC-925E-0C468E565F6D}">
      <dsp:nvSpPr>
        <dsp:cNvPr id="0" name=""/>
        <dsp:cNvSpPr/>
      </dsp:nvSpPr>
      <dsp:spPr>
        <a:xfrm>
          <a:off x="1851764" y="1773661"/>
          <a:ext cx="6000910" cy="1415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0" kern="1200" baseline="0" dirty="0" smtClean="0"/>
            <a:t>забезпечення активної участі студентів у проведенні наукових конференцій, наукових семінарів</a:t>
          </a:r>
          <a:endParaRPr lang="uk-UA" sz="1900" b="0" i="0" kern="1200" baseline="0" dirty="0"/>
        </a:p>
      </dsp:txBody>
      <dsp:txXfrm>
        <a:off x="1893235" y="1815132"/>
        <a:ext cx="5917968" cy="1332981"/>
      </dsp:txXfrm>
    </dsp:sp>
    <dsp:sp modelId="{E47F65B4-7C3B-4E7C-81BF-9EDC430E3466}">
      <dsp:nvSpPr>
        <dsp:cNvPr id="0" name=""/>
        <dsp:cNvSpPr/>
      </dsp:nvSpPr>
      <dsp:spPr>
        <a:xfrm>
          <a:off x="1170640" y="1419680"/>
          <a:ext cx="681124" cy="2831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846"/>
              </a:lnTo>
              <a:lnTo>
                <a:pt x="681124" y="283184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535D2-6DA3-4F64-AB9A-7305104B075F}">
      <dsp:nvSpPr>
        <dsp:cNvPr id="0" name=""/>
        <dsp:cNvSpPr/>
      </dsp:nvSpPr>
      <dsp:spPr>
        <a:xfrm>
          <a:off x="1851764" y="3543565"/>
          <a:ext cx="6088403" cy="1415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0" kern="1200" baseline="0" dirty="0" smtClean="0"/>
            <a:t>формування в студентів інтересу до наукової діяльності, навчання методиці й способам самостійного вирішення наукових завдань та здійснення досліджень у сфері бухгалтерського обліку та аудиту</a:t>
          </a:r>
          <a:endParaRPr lang="uk-UA" sz="1900" b="0" i="0" kern="1200" baseline="0" dirty="0"/>
        </a:p>
      </dsp:txBody>
      <dsp:txXfrm>
        <a:off x="1893235" y="3585036"/>
        <a:ext cx="6005461" cy="1332981"/>
      </dsp:txXfrm>
    </dsp:sp>
    <dsp:sp modelId="{DAEC07E8-C35C-4E5D-822C-CFA6FB830AA9}">
      <dsp:nvSpPr>
        <dsp:cNvPr id="0" name=""/>
        <dsp:cNvSpPr/>
      </dsp:nvSpPr>
      <dsp:spPr>
        <a:xfrm>
          <a:off x="1170640" y="1419680"/>
          <a:ext cx="681124" cy="4342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2729"/>
              </a:lnTo>
              <a:lnTo>
                <a:pt x="681124" y="434272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0A145-616D-4C43-B9AE-ED3A803DF1EB}">
      <dsp:nvSpPr>
        <dsp:cNvPr id="0" name=""/>
        <dsp:cNvSpPr/>
      </dsp:nvSpPr>
      <dsp:spPr>
        <a:xfrm>
          <a:off x="1851764" y="5313469"/>
          <a:ext cx="6021095" cy="897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0" kern="1200" baseline="0" dirty="0" smtClean="0"/>
            <a:t>сприяння поглибленому вивчанню навчального матеріалу</a:t>
          </a:r>
          <a:endParaRPr lang="uk-UA" sz="1900" b="0" i="0" kern="1200" baseline="0" dirty="0"/>
        </a:p>
      </dsp:txBody>
      <dsp:txXfrm>
        <a:off x="1878062" y="5339767"/>
        <a:ext cx="5968499" cy="845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6665A-DE5F-4588-88CD-85FA99929D3B}">
      <dsp:nvSpPr>
        <dsp:cNvPr id="0" name=""/>
        <dsp:cNvSpPr/>
      </dsp:nvSpPr>
      <dsp:spPr>
        <a:xfrm>
          <a:off x="0" y="414853"/>
          <a:ext cx="8001056" cy="552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71" tIns="1353820" rIns="620971" bIns="113792" numCol="1" spcCol="1270" anchor="t" anchorCtr="0">
          <a:noAutofit/>
        </a:bodyPr>
        <a:lstStyle/>
        <a:p>
          <a:pPr marL="0" lvl="1" indent="722313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i="0" kern="1200" dirty="0" smtClean="0">
              <a:latin typeface="Times New Roman" pitchFamily="18" charset="0"/>
              <a:cs typeface="Times New Roman" pitchFamily="18" charset="0"/>
            </a:rPr>
            <a:t>реформування системи бухгалтерського обліку з врахуванням вимог МСФЗ</a:t>
          </a:r>
          <a:endParaRPr lang="uk-UA" sz="2000" i="0" kern="1200" dirty="0">
            <a:latin typeface="Times New Roman" pitchFamily="18" charset="0"/>
            <a:cs typeface="Times New Roman" pitchFamily="18" charset="0"/>
          </a:endParaRPr>
        </a:p>
        <a:p>
          <a:pPr marL="0" lvl="1" indent="722313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0" kern="1200" dirty="0" smtClean="0">
              <a:latin typeface="Times New Roman" pitchFamily="18" charset="0"/>
              <a:cs typeface="Times New Roman" pitchFamily="18" charset="0"/>
            </a:rPr>
            <a:t> проблеми організації бухгалтерського обліку  на агропромислових підприємствах</a:t>
          </a:r>
          <a:endParaRPr lang="uk-UA" sz="2000" i="0" kern="1200" dirty="0">
            <a:latin typeface="Times New Roman" pitchFamily="18" charset="0"/>
            <a:cs typeface="Times New Roman" pitchFamily="18" charset="0"/>
          </a:endParaRPr>
        </a:p>
        <a:p>
          <a:pPr marL="0" lvl="1" indent="722313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0" kern="1200" dirty="0" smtClean="0">
              <a:latin typeface="Times New Roman" pitchFamily="18" charset="0"/>
              <a:cs typeface="Times New Roman" pitchFamily="18" charset="0"/>
            </a:rPr>
            <a:t> облік грошових коштів та дебіторської заборгованості в сучасних умовах господарювання</a:t>
          </a:r>
          <a:endParaRPr lang="uk-UA" sz="2000" i="0" kern="1200" dirty="0">
            <a:latin typeface="Times New Roman" pitchFamily="18" charset="0"/>
            <a:cs typeface="Times New Roman" pitchFamily="18" charset="0"/>
          </a:endParaRPr>
        </a:p>
        <a:p>
          <a:pPr marL="0" lvl="1" indent="722313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0" kern="1200" dirty="0" smtClean="0">
              <a:latin typeface="Times New Roman" pitchFamily="18" charset="0"/>
              <a:cs typeface="Times New Roman" pitchFamily="18" charset="0"/>
            </a:rPr>
            <a:t> особливості обліку основних засобів в умовах діючого податкового законодавства</a:t>
          </a:r>
          <a:endParaRPr lang="uk-UA" sz="2000" i="0" kern="1200" dirty="0">
            <a:latin typeface="Times New Roman" pitchFamily="18" charset="0"/>
            <a:cs typeface="Times New Roman" pitchFamily="18" charset="0"/>
          </a:endParaRPr>
        </a:p>
        <a:p>
          <a:pPr marL="0" lvl="1" indent="722313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0" kern="1200" dirty="0" smtClean="0">
              <a:latin typeface="Times New Roman" pitchFamily="18" charset="0"/>
              <a:cs typeface="Times New Roman" pitchFamily="18" charset="0"/>
            </a:rPr>
            <a:t> облік і контроль власного капіталу</a:t>
          </a:r>
          <a:endParaRPr lang="uk-UA" sz="2000" i="0" kern="1200" dirty="0">
            <a:latin typeface="Times New Roman" pitchFamily="18" charset="0"/>
            <a:cs typeface="Times New Roman" pitchFamily="18" charset="0"/>
          </a:endParaRPr>
        </a:p>
        <a:p>
          <a:pPr marL="0" lvl="1" indent="722313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0" kern="1200" dirty="0" smtClean="0">
              <a:latin typeface="Times New Roman" pitchFamily="18" charset="0"/>
              <a:cs typeface="Times New Roman" pitchFamily="18" charset="0"/>
            </a:rPr>
            <a:t> актуальні питання обліку праці та її оплати </a:t>
          </a:r>
          <a:endParaRPr lang="uk-UA" sz="2000" i="0" kern="1200" dirty="0">
            <a:latin typeface="Times New Roman" pitchFamily="18" charset="0"/>
            <a:cs typeface="Times New Roman" pitchFamily="18" charset="0"/>
          </a:endParaRPr>
        </a:p>
        <a:p>
          <a:pPr marL="0" lvl="1" indent="722313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0" kern="1200" dirty="0" smtClean="0">
              <a:latin typeface="Times New Roman" pitchFamily="18" charset="0"/>
              <a:cs typeface="Times New Roman" pitchFamily="18" charset="0"/>
            </a:rPr>
            <a:t> особливості обліку витрат,  доходів та фінансових результатів  під впливом глобалізаційних  процесів </a:t>
          </a:r>
          <a:endParaRPr lang="uk-UA" sz="2000" i="0" kern="1200" dirty="0">
            <a:latin typeface="Times New Roman" pitchFamily="18" charset="0"/>
            <a:cs typeface="Times New Roman" pitchFamily="18" charset="0"/>
          </a:endParaRPr>
        </a:p>
        <a:p>
          <a:pPr marL="0" lvl="1" indent="722313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0" kern="1200" dirty="0" smtClean="0">
              <a:latin typeface="Times New Roman" pitchFamily="18" charset="0"/>
              <a:cs typeface="Times New Roman" pitchFamily="18" charset="0"/>
            </a:rPr>
            <a:t> концептуальні основи формування фінансової звітності в Україні</a:t>
          </a:r>
          <a:endParaRPr lang="uk-UA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4853"/>
        <a:ext cx="8001056" cy="5528250"/>
      </dsp:txXfrm>
    </dsp:sp>
    <dsp:sp modelId="{00AE20A4-9B4E-413B-BE5B-F8D6D4C104A9}">
      <dsp:nvSpPr>
        <dsp:cNvPr id="0" name=""/>
        <dsp:cNvSpPr/>
      </dsp:nvSpPr>
      <dsp:spPr>
        <a:xfrm>
          <a:off x="357191" y="71446"/>
          <a:ext cx="5600739" cy="925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НАПРЯМКИ РОБОТИ</a:t>
          </a:r>
          <a:endParaRPr lang="uk-UA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372" y="116627"/>
        <a:ext cx="5510377" cy="835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ED7C-4304-4BEA-B89B-4E416C7CF371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0B4D-5204-4CAE-9D6F-22F00B49B8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680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9C34-2601-49F0-8E7A-F15326DA001C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9089-C5AF-49D5-898C-0CFE6B620E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54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AAC9-4724-4254-A8C1-7CF9301BAEB2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6FA9-0E50-457E-AC60-4A34983E99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123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DA0925-476C-4EEE-A124-FD1DCE79D3E0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918F42-8D1B-44C8-A5C3-2BDBF641934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201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A77F0-1C33-43B6-9BCF-771A0B848B40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C0950E-0318-467B-BEAF-31B1CD96B2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532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F70-B682-4D0C-9328-83CAC7F6CB93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A61B-D200-45C5-B83D-B50B348BA6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00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F387-CD91-4EDE-87A1-CEE4086F9216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40CB-2D08-4935-81BF-49D941EDB41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9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A9C3-9AA9-49D6-9A0B-7D7118E3994C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79C8-362E-48FA-AB1E-2063C51D49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22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A6D4-F473-4246-9A51-2480117F6B73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F366-24F9-489C-BE04-552DFB27B0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2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A175-68EB-4053-BAB1-7AAA73698A34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7A94-C108-4385-B5BA-8E046EC906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428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C7EC-E569-4A29-9C33-883671B544EE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F186-AB50-4D78-97FA-A908881FF0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29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1146-8860-4EEC-9044-9A638B0BB010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0A32E-F8D5-4753-98F7-4D39F689F5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135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D4F2-636E-467D-8922-080910808B92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12EF-54EF-4B0C-BD0D-781CEFB0E8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76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493462-6451-4AC7-B1C4-8B7BAD49AA59}" type="datetimeFigureOut">
              <a:rPr lang="uk-UA"/>
              <a:pPr>
                <a:defRPr/>
              </a:pPr>
              <a:t>16.05.2020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EC708D-1337-42CC-BA7C-CE66C55A96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conf.top/documents/2020.01.6-8.pdf" TargetMode="External"/><Relationship Id="rId2" Type="http://schemas.openxmlformats.org/officeDocument/2006/relationships/hyperlink" Target="https://www.interconf.top/documents/2019.12.26-28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Documents%20and%20Settings\User\&#208;&#160;&#208;&#176;&#208;&#177;&#208;&#190;&#209;&#135;&#208;&#184;&#208;&#185;%20&#209;&#129;&#209;&#130;&#208;&#190;&#208;&#187;\&#208;&#161;&#208;&#181;&#209;&#128;&#209;&#130;&#208;&#184;&#209;&#132;&#209;&#150;&#208;&#186;&#208;&#176;&#209;&#130;%20Marina%20Shevchuk%20(USA).pdf#page=1" TargetMode="External"/><Relationship Id="rId4" Type="http://schemas.openxmlformats.org/officeDocument/2006/relationships/hyperlink" Target="https://www.interconf.top/documents/2020.03.16-18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285750" y="428625"/>
            <a:ext cx="8572500" cy="5857875"/>
          </a:xfr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4500563"/>
            <a:ext cx="7500938" cy="10001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КАБІНЕТ МІНІСТРІВ УКРАЇНИ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НАЦІОНАЛЬНИЙ УНІВЕРСИТЕТ БІОРЕСУРСІВ І ПРИРОДОКОРИСТУВАННЯ УКРАЇНИ</a:t>
            </a:r>
            <a:b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chemeClr val="bg1"/>
                </a:solidFill>
              </a:rPr>
              <a:t>Економічний факультет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/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/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Науковий гурток кафедри обліку та оподаткування</a:t>
            </a:r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Проблеми методики та організації обліку, контролю та аналізу»</a:t>
            </a:r>
          </a:p>
        </p:txBody>
      </p:sp>
      <p:sp>
        <p:nvSpPr>
          <p:cNvPr id="2052" name="Текст 8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280150" cy="804862"/>
          </a:xfrm>
        </p:spPr>
        <p:txBody>
          <a:bodyPr/>
          <a:lstStyle/>
          <a:p>
            <a:pPr eaLnBrk="1" hangingPunct="1"/>
            <a:endParaRPr lang="uk-UA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uk-UA" sz="2400" b="1" dirty="0" smtClean="0">
                <a:solidFill>
                  <a:schemeClr val="bg1"/>
                </a:solidFill>
              </a:rPr>
              <a:t>Керівник </a:t>
            </a:r>
            <a:r>
              <a:rPr lang="uk-UA" sz="2400" b="1" dirty="0" err="1" smtClean="0">
                <a:solidFill>
                  <a:schemeClr val="bg1"/>
                </a:solidFill>
              </a:rPr>
              <a:t>к.е.н</a:t>
            </a:r>
            <a:r>
              <a:rPr lang="uk-UA" sz="2400" b="1" dirty="0" smtClean="0">
                <a:solidFill>
                  <a:schemeClr val="bg1"/>
                </a:solidFill>
              </a:rPr>
              <a:t>., доц. </a:t>
            </a:r>
            <a:r>
              <a:rPr lang="uk-UA" sz="2400" b="1" dirty="0" smtClean="0">
                <a:solidFill>
                  <a:schemeClr val="bg1"/>
                </a:solidFill>
                <a:latin typeface="Arial" charset="0"/>
              </a:rPr>
              <a:t>Дерев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uk-UA" sz="2400" b="1" dirty="0" err="1" smtClean="0">
                <a:solidFill>
                  <a:schemeClr val="bg1"/>
                </a:solidFill>
                <a:latin typeface="Arial" charset="0"/>
              </a:rPr>
              <a:t>янко</a:t>
            </a:r>
            <a:r>
              <a:rPr lang="uk-UA" sz="2400" b="1" dirty="0" smtClean="0">
                <a:solidFill>
                  <a:schemeClr val="bg1"/>
                </a:solidFill>
                <a:latin typeface="Arial" charset="0"/>
              </a:rPr>
              <a:t> С.І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107504" y="260648"/>
            <a:ext cx="8928991" cy="6408712"/>
          </a:xfrm>
        </p:spPr>
        <p:txBody>
          <a:bodyPr/>
          <a:lstStyle/>
          <a:p>
            <a:pPr lvl="0"/>
            <a:r>
              <a:rPr lang="uk-UA" sz="2700" dirty="0"/>
              <a:t>I Міжнародній науково-практичній конференції «</a:t>
            </a:r>
            <a:r>
              <a:rPr lang="uk-UA" sz="2700" dirty="0" err="1"/>
              <a:t>Сhallenges</a:t>
            </a:r>
            <a:r>
              <a:rPr lang="uk-UA" sz="2700" dirty="0"/>
              <a:t> </a:t>
            </a:r>
            <a:r>
              <a:rPr lang="uk-UA" sz="2700" dirty="0" err="1"/>
              <a:t>in</a:t>
            </a:r>
            <a:r>
              <a:rPr lang="uk-UA" sz="2700" dirty="0"/>
              <a:t> </a:t>
            </a:r>
            <a:r>
              <a:rPr lang="uk-UA" sz="2700" dirty="0" err="1"/>
              <a:t>science</a:t>
            </a:r>
            <a:r>
              <a:rPr lang="uk-UA" sz="2700" dirty="0"/>
              <a:t> </a:t>
            </a:r>
            <a:r>
              <a:rPr lang="uk-UA" sz="2700" dirty="0" err="1"/>
              <a:t>of</a:t>
            </a:r>
            <a:r>
              <a:rPr lang="uk-UA" sz="2700" dirty="0"/>
              <a:t> </a:t>
            </a:r>
            <a:r>
              <a:rPr lang="uk-UA" sz="2700" dirty="0" err="1"/>
              <a:t>nowadays</a:t>
            </a:r>
            <a:r>
              <a:rPr lang="uk-UA" sz="2700" dirty="0"/>
              <a:t>», </a:t>
            </a:r>
            <a:r>
              <a:rPr lang="uk-UA" sz="2700" b="1" dirty="0"/>
              <a:t>26-28 грудня 2019 р., Вашингтон, США </a:t>
            </a:r>
            <a:r>
              <a:rPr lang="uk-UA" sz="2700" dirty="0"/>
              <a:t>(</a:t>
            </a:r>
            <a:r>
              <a:rPr lang="uk-UA" sz="2700" dirty="0" err="1"/>
              <a:t>Shevchuk</a:t>
            </a:r>
            <a:r>
              <a:rPr lang="uk-UA" sz="2700" dirty="0"/>
              <a:t> M</a:t>
            </a:r>
            <a:r>
              <a:rPr lang="uk-UA" sz="2700" dirty="0" smtClean="0"/>
              <a:t>., керівник Дерев</a:t>
            </a:r>
            <a:r>
              <a:rPr lang="en-US" sz="2700" dirty="0" smtClean="0"/>
              <a:t>’</a:t>
            </a:r>
            <a:r>
              <a:rPr lang="uk-UA" sz="2700" dirty="0" err="1" smtClean="0"/>
              <a:t>янко</a:t>
            </a:r>
            <a:r>
              <a:rPr lang="uk-UA" sz="2700" dirty="0" smtClean="0"/>
              <a:t> С.І.) </a:t>
            </a:r>
            <a:r>
              <a:rPr lang="uk-UA" sz="2700" dirty="0" smtClean="0">
                <a:hlinkClick r:id="rId2"/>
              </a:rPr>
              <a:t>https</a:t>
            </a:r>
            <a:r>
              <a:rPr lang="uk-UA" sz="2700" dirty="0">
                <a:hlinkClick r:id="rId2"/>
              </a:rPr>
              <a:t>://</a:t>
            </a:r>
            <a:r>
              <a:rPr lang="uk-UA" sz="2700" dirty="0" smtClean="0">
                <a:hlinkClick r:id="rId2"/>
              </a:rPr>
              <a:t>www.interconf.top/documents/2019.12.26-28.pdf</a:t>
            </a:r>
            <a:endParaRPr lang="uk-UA" sz="2700" dirty="0" smtClean="0"/>
          </a:p>
          <a:p>
            <a:r>
              <a:rPr lang="uk-UA" sz="2700" dirty="0"/>
              <a:t>I Міжнародній науково-практичній конференції «</a:t>
            </a:r>
            <a:r>
              <a:rPr lang="uk-UA" sz="2700" dirty="0" err="1"/>
              <a:t>Scientific</a:t>
            </a:r>
            <a:r>
              <a:rPr lang="uk-UA" sz="2700" dirty="0"/>
              <a:t> </a:t>
            </a:r>
            <a:r>
              <a:rPr lang="uk-UA" sz="2700" dirty="0" err="1"/>
              <a:t>horizon</a:t>
            </a:r>
            <a:r>
              <a:rPr lang="uk-UA" sz="2700" dirty="0"/>
              <a:t> </a:t>
            </a:r>
            <a:r>
              <a:rPr lang="uk-UA" sz="2700" dirty="0" err="1"/>
              <a:t>in</a:t>
            </a:r>
            <a:r>
              <a:rPr lang="uk-UA" sz="2700" dirty="0"/>
              <a:t> </a:t>
            </a:r>
            <a:r>
              <a:rPr lang="uk-UA" sz="2700" dirty="0" err="1"/>
              <a:t>the</a:t>
            </a:r>
            <a:r>
              <a:rPr lang="uk-UA" sz="2700" dirty="0"/>
              <a:t> </a:t>
            </a:r>
            <a:r>
              <a:rPr lang="uk-UA" sz="2700" dirty="0" err="1"/>
              <a:t>context</a:t>
            </a:r>
            <a:r>
              <a:rPr lang="uk-UA" sz="2700" dirty="0"/>
              <a:t> </a:t>
            </a:r>
            <a:r>
              <a:rPr lang="uk-UA" sz="2700" dirty="0" err="1"/>
              <a:t>of</a:t>
            </a:r>
            <a:r>
              <a:rPr lang="uk-UA" sz="2700" dirty="0"/>
              <a:t> </a:t>
            </a:r>
            <a:r>
              <a:rPr lang="uk-UA" sz="2700" dirty="0" err="1"/>
              <a:t>social</a:t>
            </a:r>
            <a:r>
              <a:rPr lang="uk-UA" sz="2700" dirty="0"/>
              <a:t> </a:t>
            </a:r>
            <a:r>
              <a:rPr lang="uk-UA" sz="2700" dirty="0" err="1"/>
              <a:t>crises</a:t>
            </a:r>
            <a:r>
              <a:rPr lang="uk-UA" sz="2700" dirty="0"/>
              <a:t>», </a:t>
            </a:r>
            <a:r>
              <a:rPr lang="uk-UA" sz="2700" b="1" dirty="0"/>
              <a:t>6-8 січня 2020 р., Токіо, Японія</a:t>
            </a:r>
            <a:r>
              <a:rPr lang="uk-UA" sz="2700" dirty="0"/>
              <a:t> (Полякова Т.В</a:t>
            </a:r>
            <a:r>
              <a:rPr lang="uk-UA" sz="2700" dirty="0" smtClean="0"/>
              <a:t>., керівник Дерев</a:t>
            </a:r>
            <a:r>
              <a:rPr lang="en-US" sz="2700" dirty="0" smtClean="0"/>
              <a:t>’</a:t>
            </a:r>
            <a:r>
              <a:rPr lang="uk-UA" sz="2700" dirty="0" err="1" smtClean="0"/>
              <a:t>янко</a:t>
            </a:r>
            <a:r>
              <a:rPr lang="uk-UA" sz="2700" dirty="0" smtClean="0"/>
              <a:t> С.І.) </a:t>
            </a:r>
            <a:r>
              <a:rPr lang="uk-UA" sz="2700" u="sng" dirty="0">
                <a:hlinkClick r:id="rId3"/>
              </a:rPr>
              <a:t>https://www.interconf.top/documents/2020.01.6-8.pdf</a:t>
            </a:r>
            <a:endParaRPr lang="uk-UA" sz="2700" dirty="0"/>
          </a:p>
          <a:p>
            <a:pPr lvl="0"/>
            <a:r>
              <a:rPr lang="uk-UA" sz="2700" dirty="0" smtClean="0"/>
              <a:t>І</a:t>
            </a:r>
            <a:r>
              <a:rPr lang="en-US" sz="2700" dirty="0"/>
              <a:t>II </a:t>
            </a:r>
            <a:r>
              <a:rPr lang="uk-UA" sz="2700" dirty="0" smtClean="0"/>
              <a:t>Міжнародній </a:t>
            </a:r>
            <a:r>
              <a:rPr lang="uk-UA" sz="2700" dirty="0"/>
              <a:t>науково-практичній конференції «</a:t>
            </a:r>
            <a:r>
              <a:rPr lang="en-US" sz="2700" dirty="0"/>
              <a:t>Science and practice: implementation to modern society», </a:t>
            </a:r>
            <a:r>
              <a:rPr lang="en-US" sz="2700" b="1" dirty="0"/>
              <a:t>16-18 </a:t>
            </a:r>
            <a:r>
              <a:rPr lang="uk-UA" sz="2700" b="1" dirty="0"/>
              <a:t>березня 2020 р., Манчестер, </a:t>
            </a:r>
            <a:r>
              <a:rPr lang="uk-UA" sz="2700" b="1" dirty="0" err="1"/>
              <a:t>Великобритания</a:t>
            </a:r>
            <a:r>
              <a:rPr lang="uk-UA" sz="2700" dirty="0"/>
              <a:t> (Охай В.А</a:t>
            </a:r>
            <a:r>
              <a:rPr lang="uk-UA" sz="2700" dirty="0" smtClean="0"/>
              <a:t>., керівник Дерев</a:t>
            </a:r>
            <a:r>
              <a:rPr lang="en-US" sz="2700" dirty="0" smtClean="0"/>
              <a:t>’</a:t>
            </a:r>
            <a:r>
              <a:rPr lang="uk-UA" sz="2700" dirty="0" err="1" smtClean="0"/>
              <a:t>янко</a:t>
            </a:r>
            <a:r>
              <a:rPr lang="uk-UA" sz="2700" dirty="0" smtClean="0"/>
              <a:t> С.І.) </a:t>
            </a:r>
            <a:r>
              <a:rPr lang="en-US" sz="2700" dirty="0">
                <a:hlinkClick r:id="rId4"/>
              </a:rPr>
              <a:t>https://</a:t>
            </a:r>
            <a:r>
              <a:rPr lang="en-US" sz="2700" dirty="0" smtClean="0">
                <a:hlinkClick r:id="rId4"/>
              </a:rPr>
              <a:t>www.interconf.top/documents/2020.03.16-18.pdf</a:t>
            </a:r>
            <a:endParaRPr lang="uk-UA" sz="2700" dirty="0" smtClean="0"/>
          </a:p>
          <a:p>
            <a:pPr lvl="0"/>
            <a:endParaRPr lang="uk-UA" sz="2400" dirty="0"/>
          </a:p>
        </p:txBody>
      </p:sp>
      <p:sp>
        <p:nvSpPr>
          <p:cNvPr id="3" name="Rectangle 1">
            <a:hlinkClick r:id="rId5" tooltip="Сторінка 1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02574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Marina Shevchuk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349" y="3244334"/>
            <a:ext cx="395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</a:t>
            </a:r>
            <a:r>
              <a:rPr lang="uk-UA" b="1" dirty="0"/>
              <a:t>Організація і методика аудиту</a:t>
            </a:r>
            <a:r>
              <a:rPr lang="uk-UA" dirty="0"/>
              <a:t>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r>
              <a:rPr lang="uk-UA" dirty="0" smtClean="0"/>
              <a:t>І тур Всеукраїнських </a:t>
            </a:r>
            <a:r>
              <a:rPr lang="uk-UA" dirty="0"/>
              <a:t>олімпіад зі спеціальності «Облік і оподаткування» та дисциплін «Управлінський облік» і «Організація і методика аудиту».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6085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29580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34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На </a:t>
            </a:r>
            <a:r>
              <a:rPr lang="uk-UA" sz="2800" dirty="0"/>
              <a:t>І етапі Всеукраїнської олімпіади </a:t>
            </a:r>
            <a:r>
              <a:rPr lang="uk-UA" sz="2800" b="1" dirty="0">
                <a:solidFill>
                  <a:srgbClr val="00B0F0"/>
                </a:solidFill>
              </a:rPr>
              <a:t>за </a:t>
            </a:r>
            <a:r>
              <a:rPr lang="uk-UA" sz="2800" b="1" dirty="0" smtClean="0">
                <a:solidFill>
                  <a:srgbClr val="00B0F0"/>
                </a:solidFill>
              </a:rPr>
              <a:t>спеціальністю </a:t>
            </a:r>
            <a:r>
              <a:rPr lang="uk-UA" sz="2800" b="1" dirty="0">
                <a:solidFill>
                  <a:srgbClr val="00B0F0"/>
                </a:solidFill>
              </a:rPr>
              <a:t>«Облік і </a:t>
            </a:r>
            <a:r>
              <a:rPr lang="uk-UA" sz="2800" b="1" dirty="0" smtClean="0">
                <a:solidFill>
                  <a:srgbClr val="00B0F0"/>
                </a:solidFill>
              </a:rPr>
              <a:t>оподаткування»</a:t>
            </a:r>
            <a:r>
              <a:rPr lang="uk-UA" sz="2800" dirty="0" smtClean="0"/>
              <a:t> призові </a:t>
            </a:r>
            <a:r>
              <a:rPr lang="uk-UA" sz="2800" dirty="0"/>
              <a:t>місця розподілилися </a:t>
            </a:r>
            <a:r>
              <a:rPr lang="uk-UA" sz="2800" dirty="0" smtClean="0"/>
              <a:t>так: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41379"/>
          </a:xfrm>
        </p:spPr>
        <p:txBody>
          <a:bodyPr/>
          <a:lstStyle/>
          <a:p>
            <a:r>
              <a:rPr lang="uk-UA" sz="2800" dirty="0">
                <a:solidFill>
                  <a:srgbClr val="FF0000"/>
                </a:solidFill>
              </a:rPr>
              <a:t>1 місце </a:t>
            </a:r>
            <a:r>
              <a:rPr lang="uk-UA" sz="2800" dirty="0"/>
              <a:t>– </a:t>
            </a:r>
            <a:r>
              <a:rPr lang="uk-UA" sz="2800" u="sng" dirty="0" err="1"/>
              <a:t>Гайдученко</a:t>
            </a:r>
            <a:r>
              <a:rPr lang="uk-UA" sz="2800" u="sng" dirty="0"/>
              <a:t> Тетяна  </a:t>
            </a:r>
            <a:r>
              <a:rPr lang="uk-UA" sz="2800" dirty="0" smtClean="0"/>
              <a:t>(</a:t>
            </a:r>
            <a:r>
              <a:rPr lang="uk-UA" sz="2800" i="1" dirty="0" smtClean="0"/>
              <a:t>гуртківець</a:t>
            </a:r>
            <a:r>
              <a:rPr lang="uk-UA" sz="2800" dirty="0" smtClean="0"/>
              <a:t>) ОС             «</a:t>
            </a:r>
            <a:r>
              <a:rPr lang="uk-UA" sz="2800" dirty="0"/>
              <a:t>Бакалавр</a:t>
            </a:r>
            <a:r>
              <a:rPr lang="uk-UA" sz="2800" dirty="0" smtClean="0"/>
              <a:t>» 4 </a:t>
            </a:r>
            <a:r>
              <a:rPr lang="uk-UA" sz="2800" dirty="0"/>
              <a:t>курс, 1 група</a:t>
            </a:r>
          </a:p>
          <a:p>
            <a:r>
              <a:rPr lang="uk-UA" sz="2800" dirty="0">
                <a:solidFill>
                  <a:srgbClr val="00B0F0"/>
                </a:solidFill>
              </a:rPr>
              <a:t>2 місце </a:t>
            </a:r>
            <a:r>
              <a:rPr lang="uk-UA" sz="2800" dirty="0"/>
              <a:t>– </a:t>
            </a:r>
            <a:r>
              <a:rPr lang="uk-UA" sz="2800" u="sng" dirty="0"/>
              <a:t>Тарасюк </a:t>
            </a:r>
            <a:r>
              <a:rPr lang="uk-UA" sz="2800" u="sng" dirty="0" smtClean="0"/>
              <a:t>Ірина </a:t>
            </a:r>
            <a:r>
              <a:rPr lang="uk-UA" sz="2800" dirty="0" smtClean="0"/>
              <a:t>(</a:t>
            </a:r>
            <a:r>
              <a:rPr lang="uk-UA" sz="2800" i="1" dirty="0" smtClean="0"/>
              <a:t>гуртківець</a:t>
            </a:r>
            <a:r>
              <a:rPr lang="uk-UA" sz="2800" dirty="0" smtClean="0"/>
              <a:t>) ОС </a:t>
            </a:r>
            <a:r>
              <a:rPr lang="uk-UA" sz="2800" dirty="0"/>
              <a:t>«Магістр»1 </a:t>
            </a:r>
            <a:r>
              <a:rPr lang="uk-UA" sz="2800" dirty="0" err="1"/>
              <a:t>р.н</a:t>
            </a:r>
            <a:r>
              <a:rPr lang="uk-UA" sz="2800" dirty="0"/>
              <a:t>., 1 група</a:t>
            </a:r>
          </a:p>
          <a:p>
            <a:r>
              <a:rPr lang="uk-UA" sz="2800" dirty="0"/>
              <a:t>                </a:t>
            </a:r>
            <a:r>
              <a:rPr lang="uk-UA" sz="2800" u="sng" dirty="0"/>
              <a:t>Лисенко </a:t>
            </a:r>
            <a:r>
              <a:rPr lang="uk-UA" sz="2800" u="sng" dirty="0" err="1"/>
              <a:t>Кристина</a:t>
            </a:r>
            <a:r>
              <a:rPr lang="uk-UA" sz="2800" u="sng" dirty="0"/>
              <a:t> </a:t>
            </a:r>
            <a:r>
              <a:rPr lang="uk-UA" sz="2800" dirty="0" smtClean="0"/>
              <a:t>(</a:t>
            </a:r>
            <a:r>
              <a:rPr lang="uk-UA" sz="2800" i="1" dirty="0" smtClean="0"/>
              <a:t>гуртківець</a:t>
            </a:r>
            <a:r>
              <a:rPr lang="uk-UA" sz="2800" dirty="0" smtClean="0"/>
              <a:t>) ОС </a:t>
            </a:r>
            <a:r>
              <a:rPr lang="uk-UA" sz="2800" dirty="0"/>
              <a:t>«Бакалавр», 3 курс 6 </a:t>
            </a:r>
            <a:r>
              <a:rPr lang="uk-UA" sz="2800" dirty="0" err="1"/>
              <a:t>гр</a:t>
            </a:r>
            <a:r>
              <a:rPr lang="uk-UA" sz="2800" dirty="0"/>
              <a:t> СТ</a:t>
            </a:r>
          </a:p>
          <a:p>
            <a:r>
              <a:rPr lang="uk-UA" sz="2800" dirty="0">
                <a:solidFill>
                  <a:srgbClr val="00B050"/>
                </a:solidFill>
              </a:rPr>
              <a:t>3 місце  </a:t>
            </a:r>
            <a:r>
              <a:rPr lang="uk-UA" sz="2800" dirty="0" smtClean="0"/>
              <a:t>– </a:t>
            </a:r>
            <a:r>
              <a:rPr lang="uk-UA" sz="2800" u="sng" dirty="0" smtClean="0"/>
              <a:t>Яковенко Юлія 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uk-UA" sz="2800" i="1" dirty="0" smtClean="0"/>
              <a:t>гуртківець</a:t>
            </a:r>
            <a:r>
              <a:rPr lang="uk-UA" sz="2800" dirty="0" smtClean="0"/>
              <a:t>)</a:t>
            </a:r>
            <a:r>
              <a:rPr lang="uk-UA" sz="2800" i="1" dirty="0" smtClean="0"/>
              <a:t> </a:t>
            </a:r>
            <a:r>
              <a:rPr lang="uk-UA" sz="2800" dirty="0" smtClean="0"/>
              <a:t>ОС </a:t>
            </a:r>
            <a:r>
              <a:rPr lang="uk-UA" sz="2800" dirty="0"/>
              <a:t>«Бакалавр», 3 курс 9 група СТ</a:t>
            </a:r>
          </a:p>
          <a:p>
            <a:r>
              <a:rPr lang="uk-UA" sz="2800" dirty="0"/>
              <a:t>                 </a:t>
            </a:r>
            <a:r>
              <a:rPr lang="uk-UA" sz="2800" dirty="0" err="1"/>
              <a:t>Посільська</a:t>
            </a:r>
            <a:r>
              <a:rPr lang="uk-UA" sz="2800" dirty="0"/>
              <a:t> </a:t>
            </a:r>
            <a:r>
              <a:rPr lang="uk-UA" sz="2800" dirty="0" err="1"/>
              <a:t>МаріяОС</a:t>
            </a:r>
            <a:r>
              <a:rPr lang="uk-UA" sz="2800" dirty="0"/>
              <a:t> «Магістр»1 </a:t>
            </a:r>
            <a:r>
              <a:rPr lang="uk-UA" sz="2800" dirty="0" err="1"/>
              <a:t>р.н</a:t>
            </a:r>
            <a:r>
              <a:rPr lang="uk-UA" sz="2800" dirty="0"/>
              <a:t>., 2 група  </a:t>
            </a:r>
          </a:p>
          <a:p>
            <a:r>
              <a:rPr lang="uk-UA" sz="2800" dirty="0"/>
              <a:t>           </a:t>
            </a:r>
            <a:r>
              <a:rPr lang="uk-UA" sz="2800" dirty="0" smtClean="0"/>
              <a:t>      </a:t>
            </a:r>
            <a:r>
              <a:rPr lang="uk-UA" sz="2800" u="sng" dirty="0" err="1" smtClean="0"/>
              <a:t>Митюк</a:t>
            </a:r>
            <a:r>
              <a:rPr lang="uk-UA" sz="2800" u="sng" dirty="0" smtClean="0"/>
              <a:t> </a:t>
            </a:r>
            <a:r>
              <a:rPr lang="uk-UA" sz="2800" u="sng" dirty="0"/>
              <a:t>Ірина </a:t>
            </a:r>
            <a:r>
              <a:rPr lang="uk-UA" sz="2800" dirty="0" smtClean="0"/>
              <a:t>(</a:t>
            </a:r>
            <a:r>
              <a:rPr lang="uk-UA" sz="2800" i="1" dirty="0" smtClean="0"/>
              <a:t>гуртківець</a:t>
            </a:r>
            <a:r>
              <a:rPr lang="uk-UA" sz="2800" dirty="0" smtClean="0"/>
              <a:t>) ОС </a:t>
            </a:r>
            <a:r>
              <a:rPr lang="uk-UA" sz="2800" dirty="0"/>
              <a:t>«Бакалавр», 2 курс 9 група </a:t>
            </a:r>
            <a:r>
              <a:rPr lang="uk-UA" sz="2800" dirty="0" smtClean="0"/>
              <a:t>СТ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9213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994122"/>
          </a:xfrm>
        </p:spPr>
        <p:txBody>
          <a:bodyPr/>
          <a:lstStyle/>
          <a:p>
            <a:r>
              <a:rPr lang="uk-UA" sz="2800" dirty="0" smtClean="0"/>
              <a:t>На </a:t>
            </a:r>
            <a:r>
              <a:rPr lang="uk-UA" sz="2800" dirty="0"/>
              <a:t>І етапі Всеукраїнської олімпіади </a:t>
            </a:r>
            <a:r>
              <a:rPr lang="uk-UA" sz="2800" b="1" dirty="0">
                <a:solidFill>
                  <a:srgbClr val="00B0F0"/>
                </a:solidFill>
              </a:rPr>
              <a:t>з дисципліни «Управлінський облік</a:t>
            </a:r>
            <a:r>
              <a:rPr lang="uk-UA" sz="2800" b="1" dirty="0" smtClean="0">
                <a:solidFill>
                  <a:srgbClr val="00B0F0"/>
                </a:solidFill>
              </a:rPr>
              <a:t>» </a:t>
            </a:r>
            <a:r>
              <a:rPr lang="uk-UA" sz="2800" dirty="0" smtClean="0"/>
              <a:t>призові </a:t>
            </a:r>
            <a:r>
              <a:rPr lang="uk-UA" sz="2800" dirty="0"/>
              <a:t>місця розподілилися </a:t>
            </a:r>
            <a:r>
              <a:rPr lang="uk-UA" sz="2800" dirty="0" smtClean="0"/>
              <a:t>так: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41379"/>
          </a:xfrm>
        </p:spPr>
        <p:txBody>
          <a:bodyPr/>
          <a:lstStyle/>
          <a:p>
            <a:r>
              <a:rPr lang="uk-UA" sz="2800" dirty="0">
                <a:solidFill>
                  <a:srgbClr val="FF0000"/>
                </a:solidFill>
              </a:rPr>
              <a:t>1 місце </a:t>
            </a:r>
            <a:r>
              <a:rPr lang="uk-UA" sz="2800" dirty="0"/>
              <a:t>– </a:t>
            </a:r>
            <a:r>
              <a:rPr lang="ru-RU" sz="2800" u="sng" dirty="0"/>
              <a:t>Полякова </a:t>
            </a:r>
            <a:r>
              <a:rPr lang="ru-RU" sz="2800" u="sng" dirty="0" err="1"/>
              <a:t>Тетяна</a:t>
            </a:r>
            <a:r>
              <a:rPr lang="ru-RU" sz="2800" u="sng" dirty="0"/>
              <a:t> 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i="1" dirty="0" err="1" smtClean="0"/>
              <a:t>гуртківець</a:t>
            </a:r>
            <a:r>
              <a:rPr lang="ru-RU" sz="2800" i="1" dirty="0" smtClean="0"/>
              <a:t>) </a:t>
            </a:r>
            <a:r>
              <a:rPr lang="ru-RU" sz="2800" dirty="0" smtClean="0"/>
              <a:t>ОС </a:t>
            </a:r>
            <a:r>
              <a:rPr lang="ru-RU" sz="2800" dirty="0"/>
              <a:t>«Бакалавр», 2 курс </a:t>
            </a:r>
            <a:r>
              <a:rPr lang="ru-RU" sz="2800" dirty="0" smtClean="0"/>
              <a:t>СТ</a:t>
            </a:r>
          </a:p>
          <a:p>
            <a:r>
              <a:rPr lang="uk-UA" sz="2800" dirty="0" smtClean="0">
                <a:solidFill>
                  <a:srgbClr val="00B0F0"/>
                </a:solidFill>
              </a:rPr>
              <a:t>2 </a:t>
            </a:r>
            <a:r>
              <a:rPr lang="uk-UA" sz="2800" dirty="0">
                <a:solidFill>
                  <a:srgbClr val="00B0F0"/>
                </a:solidFill>
              </a:rPr>
              <a:t>місце </a:t>
            </a:r>
            <a:r>
              <a:rPr lang="uk-UA" sz="2800" dirty="0"/>
              <a:t>– </a:t>
            </a:r>
            <a:r>
              <a:rPr lang="ru-RU" sz="2600" u="sng" dirty="0" err="1"/>
              <a:t>Коберник</a:t>
            </a:r>
            <a:r>
              <a:rPr lang="ru-RU" sz="2600" u="sng" dirty="0"/>
              <a:t> </a:t>
            </a:r>
            <a:r>
              <a:rPr lang="ru-RU" sz="2600" u="sng" dirty="0" err="1"/>
              <a:t>Наталія</a:t>
            </a:r>
            <a:r>
              <a:rPr lang="ru-RU" sz="2600" u="sng" dirty="0"/>
              <a:t> </a:t>
            </a:r>
            <a:r>
              <a:rPr lang="ru-RU" sz="2600" dirty="0"/>
              <a:t>(</a:t>
            </a:r>
            <a:r>
              <a:rPr lang="ru-RU" sz="2600" i="1" dirty="0" err="1"/>
              <a:t>гуртківець</a:t>
            </a:r>
            <a:r>
              <a:rPr lang="ru-RU" sz="2600" dirty="0"/>
              <a:t>) «Бакалавр», 3 СТ</a:t>
            </a:r>
          </a:p>
          <a:p>
            <a:r>
              <a:rPr lang="ru-RU" sz="2800" dirty="0"/>
              <a:t>                </a:t>
            </a:r>
            <a:r>
              <a:rPr lang="ru-RU" sz="2600" u="sng" dirty="0"/>
              <a:t>Смоляр </a:t>
            </a:r>
            <a:r>
              <a:rPr lang="ru-RU" sz="2600" u="sng" dirty="0" err="1" smtClean="0"/>
              <a:t>Дарія</a:t>
            </a:r>
            <a:r>
              <a:rPr lang="ru-RU" sz="2600" u="sng" dirty="0"/>
              <a:t>  </a:t>
            </a:r>
            <a:r>
              <a:rPr lang="ru-RU" sz="2600" dirty="0"/>
              <a:t>(</a:t>
            </a:r>
            <a:r>
              <a:rPr lang="ru-RU" sz="2600" i="1" dirty="0" err="1"/>
              <a:t>гуртківець</a:t>
            </a:r>
            <a:r>
              <a:rPr lang="ru-RU" sz="2600" dirty="0"/>
              <a:t>) ОС «Бакалавр», 3 </a:t>
            </a:r>
            <a:r>
              <a:rPr lang="ru-RU" sz="2600" dirty="0" smtClean="0"/>
              <a:t>СТ</a:t>
            </a:r>
            <a:endParaRPr lang="uk-UA" sz="2600" dirty="0"/>
          </a:p>
          <a:p>
            <a:r>
              <a:rPr lang="uk-UA" sz="2800" dirty="0" smtClean="0">
                <a:solidFill>
                  <a:srgbClr val="00B050"/>
                </a:solidFill>
              </a:rPr>
              <a:t>3 </a:t>
            </a:r>
            <a:r>
              <a:rPr lang="uk-UA" sz="2800" dirty="0">
                <a:solidFill>
                  <a:srgbClr val="00B050"/>
                </a:solidFill>
              </a:rPr>
              <a:t>місце  </a:t>
            </a:r>
            <a:r>
              <a:rPr lang="uk-UA" sz="2800" dirty="0" smtClean="0"/>
              <a:t>– </a:t>
            </a:r>
            <a:r>
              <a:rPr lang="ru-RU" sz="2800" dirty="0" err="1"/>
              <a:t>Бойчас</a:t>
            </a:r>
            <a:r>
              <a:rPr lang="ru-RU" sz="2800" dirty="0"/>
              <a:t> </a:t>
            </a:r>
            <a:r>
              <a:rPr lang="ru-RU" sz="2800" dirty="0" err="1"/>
              <a:t>Дарина</a:t>
            </a:r>
            <a:r>
              <a:rPr lang="ru-RU" sz="2800" dirty="0"/>
              <a:t> ОС «</a:t>
            </a:r>
            <a:r>
              <a:rPr lang="ru-RU" sz="2800" dirty="0" err="1"/>
              <a:t>Магістр</a:t>
            </a:r>
            <a:r>
              <a:rPr lang="ru-RU" sz="2800" dirty="0"/>
              <a:t>», 1 </a:t>
            </a:r>
            <a:r>
              <a:rPr lang="ru-RU" sz="2800" dirty="0" err="1"/>
              <a:t>р.н</a:t>
            </a:r>
            <a:r>
              <a:rPr lang="ru-RU" sz="2800" dirty="0"/>
              <a:t>., 2 </a:t>
            </a:r>
            <a:r>
              <a:rPr lang="ru-RU" sz="2800" dirty="0" err="1"/>
              <a:t>група</a:t>
            </a:r>
            <a:endParaRPr lang="ru-RU" sz="2800" dirty="0"/>
          </a:p>
          <a:p>
            <a:r>
              <a:rPr lang="ru-RU" sz="2800" dirty="0"/>
              <a:t>                 </a:t>
            </a:r>
            <a:r>
              <a:rPr lang="ru-RU" sz="2800" u="sng" dirty="0"/>
              <a:t>Охай </a:t>
            </a:r>
            <a:r>
              <a:rPr lang="ru-RU" sz="2800" u="sng" dirty="0" err="1"/>
              <a:t>Валерія</a:t>
            </a:r>
            <a:r>
              <a:rPr lang="ru-RU" sz="2800" u="sng" dirty="0"/>
              <a:t> </a:t>
            </a:r>
            <a:r>
              <a:rPr lang="ru-RU" sz="2800" dirty="0"/>
              <a:t>(</a:t>
            </a:r>
            <a:r>
              <a:rPr lang="ru-RU" sz="2800" i="1" dirty="0" err="1"/>
              <a:t>гуртківець</a:t>
            </a:r>
            <a:r>
              <a:rPr lang="ru-RU" sz="2800" dirty="0"/>
              <a:t>) «Бакалавр», 3 СТ  </a:t>
            </a:r>
          </a:p>
          <a:p>
            <a:pPr algn="just"/>
            <a:r>
              <a:rPr lang="ru-RU" sz="2800" dirty="0"/>
              <a:t>                 </a:t>
            </a:r>
            <a:r>
              <a:rPr lang="ru-RU" sz="2800" u="sng" dirty="0"/>
              <a:t>Гайдученко 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Тетяна</a:t>
            </a:r>
            <a:r>
              <a:rPr lang="ru-RU" sz="2800" u="sng" dirty="0" smtClean="0"/>
              <a:t> </a:t>
            </a:r>
            <a:r>
              <a:rPr lang="ru-RU" sz="2800" dirty="0" smtClean="0"/>
              <a:t>(</a:t>
            </a:r>
            <a:r>
              <a:rPr lang="ru-RU" sz="2800" i="1" dirty="0" err="1" smtClean="0"/>
              <a:t>гуртківець</a:t>
            </a:r>
            <a:r>
              <a:rPr lang="ru-RU" sz="2800" dirty="0"/>
              <a:t>) ОС </a:t>
            </a:r>
            <a:r>
              <a:rPr lang="ru-RU" sz="2800" dirty="0" smtClean="0"/>
              <a:t>«Бакалавр</a:t>
            </a:r>
            <a:r>
              <a:rPr lang="ru-RU" sz="2800" dirty="0"/>
              <a:t>», 4 </a:t>
            </a:r>
            <a:r>
              <a:rPr lang="ru-RU" sz="2800" dirty="0" smtClean="0"/>
              <a:t> курс</a:t>
            </a:r>
            <a:r>
              <a:rPr lang="ru-RU" sz="2800" dirty="0"/>
              <a:t>, 1 </a:t>
            </a:r>
            <a:r>
              <a:rPr lang="ru-RU" sz="2800" dirty="0" err="1" smtClean="0"/>
              <a:t>група</a:t>
            </a:r>
            <a:r>
              <a:rPr lang="ru-RU" sz="2800" dirty="0" smtClean="0"/>
              <a:t>.</a:t>
            </a:r>
            <a:r>
              <a:rPr lang="uk-UA" sz="2800" dirty="0" smtClean="0"/>
              <a:t>          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6062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994122"/>
          </a:xfrm>
        </p:spPr>
        <p:txBody>
          <a:bodyPr/>
          <a:lstStyle/>
          <a:p>
            <a:r>
              <a:rPr lang="uk-UA" sz="2800" dirty="0" smtClean="0"/>
              <a:t>На </a:t>
            </a:r>
            <a:r>
              <a:rPr lang="uk-UA" sz="2800" dirty="0"/>
              <a:t>І етапі Всеукраїнської олімпіади </a:t>
            </a:r>
            <a:r>
              <a:rPr lang="uk-UA" sz="2800" b="1" dirty="0">
                <a:solidFill>
                  <a:srgbClr val="00B0F0"/>
                </a:solidFill>
              </a:rPr>
              <a:t>з дисципліни </a:t>
            </a:r>
            <a:r>
              <a:rPr lang="uk-UA" sz="2800" dirty="0">
                <a:solidFill>
                  <a:srgbClr val="00B0F0"/>
                </a:solidFill>
              </a:rPr>
              <a:t>«</a:t>
            </a:r>
            <a:r>
              <a:rPr lang="uk-UA" sz="2800" b="1" dirty="0">
                <a:solidFill>
                  <a:srgbClr val="00B0F0"/>
                </a:solidFill>
              </a:rPr>
              <a:t>Організація і методика </a:t>
            </a:r>
            <a:r>
              <a:rPr lang="uk-UA" sz="2800" b="1" dirty="0" smtClean="0">
                <a:solidFill>
                  <a:srgbClr val="00B0F0"/>
                </a:solidFill>
              </a:rPr>
              <a:t>аудиту</a:t>
            </a:r>
            <a:r>
              <a:rPr lang="uk-UA" sz="2800" dirty="0" smtClean="0">
                <a:solidFill>
                  <a:srgbClr val="00B0F0"/>
                </a:solidFill>
              </a:rPr>
              <a:t>» </a:t>
            </a:r>
            <a:r>
              <a:rPr lang="uk-UA" sz="2800" dirty="0" smtClean="0"/>
              <a:t>призові </a:t>
            </a:r>
            <a:r>
              <a:rPr lang="uk-UA" sz="2800" dirty="0"/>
              <a:t>місця розподілилися </a:t>
            </a:r>
            <a:r>
              <a:rPr lang="uk-UA" sz="2800" dirty="0" smtClean="0"/>
              <a:t>так: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41379"/>
          </a:xfrm>
        </p:spPr>
        <p:txBody>
          <a:bodyPr/>
          <a:lstStyle/>
          <a:p>
            <a:r>
              <a:rPr lang="uk-UA" sz="3600" dirty="0">
                <a:solidFill>
                  <a:srgbClr val="FF0000"/>
                </a:solidFill>
              </a:rPr>
              <a:t>1 місце </a:t>
            </a:r>
            <a:r>
              <a:rPr lang="uk-UA" sz="3600" dirty="0"/>
              <a:t>– </a:t>
            </a:r>
            <a:r>
              <a:rPr lang="ru-RU" sz="3600" u="sng" dirty="0"/>
              <a:t>Тарасюк </a:t>
            </a:r>
            <a:r>
              <a:rPr lang="ru-RU" sz="3600" u="sng" dirty="0" err="1"/>
              <a:t>Ірина</a:t>
            </a:r>
            <a:r>
              <a:rPr lang="ru-RU" sz="3600" u="sng" dirty="0"/>
              <a:t> </a:t>
            </a:r>
            <a:r>
              <a:rPr lang="ru-RU" sz="3600" u="sng" dirty="0" smtClean="0"/>
              <a:t> </a:t>
            </a:r>
            <a:r>
              <a:rPr lang="ru-RU" sz="3600" dirty="0" smtClean="0"/>
              <a:t>(</a:t>
            </a:r>
            <a:r>
              <a:rPr lang="ru-RU" sz="3600" i="1" dirty="0" err="1" smtClean="0"/>
              <a:t>гуртківець</a:t>
            </a:r>
            <a:r>
              <a:rPr lang="ru-RU" sz="3600" dirty="0" smtClean="0"/>
              <a:t>) ОС </a:t>
            </a:r>
            <a:r>
              <a:rPr lang="ru-RU" sz="3600" dirty="0"/>
              <a:t>«</a:t>
            </a:r>
            <a:r>
              <a:rPr lang="ru-RU" sz="3600" dirty="0" err="1"/>
              <a:t>Магістр</a:t>
            </a:r>
            <a:r>
              <a:rPr lang="ru-RU" sz="3600" dirty="0"/>
              <a:t>», 1 </a:t>
            </a:r>
            <a:r>
              <a:rPr lang="ru-RU" sz="3600" dirty="0" err="1"/>
              <a:t>р.н</a:t>
            </a:r>
            <a:r>
              <a:rPr lang="ru-RU" sz="3600" dirty="0"/>
              <a:t>., </a:t>
            </a:r>
            <a:endParaRPr lang="ru-RU" sz="3600" dirty="0" smtClean="0"/>
          </a:p>
          <a:p>
            <a:r>
              <a:rPr lang="uk-UA" sz="3600" dirty="0" smtClean="0">
                <a:solidFill>
                  <a:srgbClr val="00B0F0"/>
                </a:solidFill>
              </a:rPr>
              <a:t>2 </a:t>
            </a:r>
            <a:r>
              <a:rPr lang="uk-UA" sz="3600" dirty="0">
                <a:solidFill>
                  <a:srgbClr val="00B0F0"/>
                </a:solidFill>
              </a:rPr>
              <a:t>місце </a:t>
            </a:r>
            <a:r>
              <a:rPr lang="uk-UA" sz="3600" dirty="0"/>
              <a:t>– </a:t>
            </a:r>
            <a:r>
              <a:rPr lang="ru-RU" sz="3600" dirty="0" err="1"/>
              <a:t>Наконечна</a:t>
            </a:r>
            <a:r>
              <a:rPr lang="ru-RU" sz="3600" dirty="0"/>
              <a:t> </a:t>
            </a:r>
            <a:r>
              <a:rPr lang="ru-RU" sz="3600" dirty="0" err="1"/>
              <a:t>Марія</a:t>
            </a:r>
            <a:r>
              <a:rPr lang="ru-RU" sz="3600" dirty="0"/>
              <a:t> ОС «</a:t>
            </a:r>
            <a:r>
              <a:rPr lang="ru-RU" sz="3600" dirty="0" err="1"/>
              <a:t>Магістр</a:t>
            </a:r>
            <a:r>
              <a:rPr lang="ru-RU" sz="3600" dirty="0"/>
              <a:t>», 1 </a:t>
            </a:r>
            <a:r>
              <a:rPr lang="ru-RU" sz="3600" dirty="0" err="1"/>
              <a:t>р.н</a:t>
            </a:r>
            <a:r>
              <a:rPr lang="ru-RU" sz="3600" dirty="0"/>
              <a:t>., 1 </a:t>
            </a:r>
            <a:r>
              <a:rPr lang="ru-RU" sz="3600" dirty="0" err="1" smtClean="0"/>
              <a:t>група</a:t>
            </a:r>
            <a:r>
              <a:rPr lang="ru-RU" sz="3600" dirty="0" smtClean="0"/>
              <a:t>                </a:t>
            </a:r>
          </a:p>
          <a:p>
            <a:r>
              <a:rPr lang="uk-UA" sz="3600" dirty="0" smtClean="0">
                <a:solidFill>
                  <a:srgbClr val="00B050"/>
                </a:solidFill>
              </a:rPr>
              <a:t>3 </a:t>
            </a:r>
            <a:r>
              <a:rPr lang="uk-UA" sz="3600" dirty="0">
                <a:solidFill>
                  <a:srgbClr val="00B050"/>
                </a:solidFill>
              </a:rPr>
              <a:t>місце  </a:t>
            </a:r>
            <a:r>
              <a:rPr lang="uk-UA" sz="3600" dirty="0" smtClean="0"/>
              <a:t>– </a:t>
            </a:r>
            <a:r>
              <a:rPr lang="ru-RU" sz="3600" dirty="0" err="1"/>
              <a:t>Посільська</a:t>
            </a:r>
            <a:r>
              <a:rPr lang="ru-RU" sz="3600" dirty="0"/>
              <a:t> </a:t>
            </a:r>
            <a:r>
              <a:rPr lang="ru-RU" sz="3600" dirty="0" err="1"/>
              <a:t>Марія</a:t>
            </a:r>
            <a:r>
              <a:rPr lang="ru-RU" sz="3600" dirty="0"/>
              <a:t> ОС «</a:t>
            </a:r>
            <a:r>
              <a:rPr lang="ru-RU" sz="3600" dirty="0" err="1"/>
              <a:t>Магістр</a:t>
            </a:r>
            <a:r>
              <a:rPr lang="ru-RU" sz="3600" dirty="0"/>
              <a:t>» 1 </a:t>
            </a:r>
            <a:r>
              <a:rPr lang="ru-RU" sz="3600" dirty="0" err="1"/>
              <a:t>р.н</a:t>
            </a:r>
            <a:r>
              <a:rPr lang="ru-RU" sz="3600" dirty="0"/>
              <a:t>., 2 </a:t>
            </a:r>
            <a:r>
              <a:rPr lang="ru-RU" sz="3600" dirty="0" err="1"/>
              <a:t>група</a:t>
            </a:r>
            <a:r>
              <a:rPr lang="ru-RU" sz="3600" dirty="0"/>
              <a:t>.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16891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ІІ </a:t>
            </a:r>
            <a:r>
              <a:rPr lang="uk-UA" sz="2800" dirty="0" smtClean="0"/>
              <a:t>ЕТАП </a:t>
            </a:r>
            <a:r>
              <a:rPr lang="uk-UA" sz="2800" dirty="0"/>
              <a:t>ВСЕУКРАЇНСЬКОГО КОНКУРСУ СТУДЕНТСЬКИХ НАУКОВИХ РОБІТ ЗІ СПЕЦІАЛЬНОСТІ «ОБЛІК І ОПОДАТКУВАННЯ</a:t>
            </a:r>
            <a:r>
              <a:rPr lang="uk-UA" sz="2800" dirty="0" smtClean="0"/>
              <a:t>» - </a:t>
            </a:r>
            <a:r>
              <a:rPr lang="uk-UA" sz="2800" b="1" dirty="0" smtClean="0"/>
              <a:t>Диплом </a:t>
            </a:r>
            <a:r>
              <a:rPr lang="uk-UA" sz="2800" b="1" dirty="0"/>
              <a:t>І ступеня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536504" cy="4525963"/>
          </a:xfrm>
        </p:spPr>
        <p:txBody>
          <a:bodyPr/>
          <a:lstStyle/>
          <a:p>
            <a:r>
              <a:rPr lang="uk-UA" sz="2800" dirty="0" err="1"/>
              <a:t>НУБіП</a:t>
            </a:r>
            <a:r>
              <a:rPr lang="uk-UA" sz="2800" dirty="0"/>
              <a:t> України представляла бакалавр </a:t>
            </a:r>
            <a:r>
              <a:rPr lang="uk-UA" sz="2800" u="sng" dirty="0"/>
              <a:t>Тетяна </a:t>
            </a:r>
            <a:r>
              <a:rPr lang="uk-UA" sz="2800" u="sng" dirty="0" err="1" smtClean="0"/>
              <a:t>Гайдученко</a:t>
            </a:r>
            <a:r>
              <a:rPr lang="uk-UA" sz="2800" u="sng" dirty="0" smtClean="0"/>
              <a:t> </a:t>
            </a:r>
            <a:r>
              <a:rPr lang="uk-UA" sz="2800" dirty="0" smtClean="0"/>
              <a:t>(гуртківець) </a:t>
            </a:r>
            <a:r>
              <a:rPr lang="uk-UA" sz="2800" dirty="0"/>
              <a:t>з темою «Облік та звітність недержавного пенсійного забезпечення</a:t>
            </a:r>
            <a:r>
              <a:rPr lang="uk-UA" sz="2800" dirty="0" smtClean="0"/>
              <a:t>», виконаною під керівництвом завідувача </a:t>
            </a:r>
            <a:r>
              <a:rPr lang="uk-UA" sz="2800" dirty="0"/>
              <a:t>кафедри обліку та оподаткування  </a:t>
            </a:r>
            <a:r>
              <a:rPr lang="uk-UA" sz="2800" dirty="0" smtClean="0"/>
              <a:t>Є.В.</a:t>
            </a:r>
            <a:r>
              <a:rPr lang="uk-UA" sz="2800" dirty="0" err="1" smtClean="0"/>
              <a:t>Калюги</a:t>
            </a:r>
            <a:r>
              <a:rPr lang="uk-UA" sz="2800" dirty="0" smtClean="0"/>
              <a:t>. </a:t>
            </a:r>
            <a:endParaRPr lang="uk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979649" cy="515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1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5937523"/>
          </a:xfrm>
        </p:spPr>
        <p:txBody>
          <a:bodyPr/>
          <a:lstStyle/>
          <a:p>
            <a:r>
              <a:rPr lang="en-US" sz="3000" dirty="0" smtClean="0"/>
              <a:t>I</a:t>
            </a:r>
            <a:r>
              <a:rPr lang="uk-UA" sz="3000" dirty="0"/>
              <a:t>І Міжнародній науково-практичній конференції «С</a:t>
            </a:r>
            <a:r>
              <a:rPr lang="en-US" sz="3000" dirty="0" err="1"/>
              <a:t>hallenges</a:t>
            </a:r>
            <a:r>
              <a:rPr lang="en-US" sz="3000" dirty="0"/>
              <a:t> in science of nowadays», 6-8 </a:t>
            </a:r>
            <a:r>
              <a:rPr lang="uk-UA" sz="3000" dirty="0"/>
              <a:t>квітня 2020 р., </a:t>
            </a:r>
            <a:r>
              <a:rPr lang="en-US" sz="3000" dirty="0"/>
              <a:t>Washington, USA (</a:t>
            </a:r>
            <a:r>
              <a:rPr lang="uk-UA" sz="3000" dirty="0"/>
              <a:t>Шевчук М.І</a:t>
            </a:r>
            <a:r>
              <a:rPr lang="uk-UA" sz="3000" dirty="0" smtClean="0"/>
              <a:t>., керівник Дерев</a:t>
            </a:r>
            <a:r>
              <a:rPr lang="en-US" sz="3000" dirty="0" smtClean="0"/>
              <a:t>’</a:t>
            </a:r>
            <a:r>
              <a:rPr lang="uk-UA" sz="3000" dirty="0" err="1" smtClean="0"/>
              <a:t>янко</a:t>
            </a:r>
            <a:r>
              <a:rPr lang="uk-UA" sz="3000" dirty="0" smtClean="0"/>
              <a:t> С.І.) </a:t>
            </a:r>
            <a:r>
              <a:rPr lang="en-US" sz="3000" dirty="0"/>
              <a:t>https://www.interconf.top/documents/2020.04.6-8.pdf</a:t>
            </a:r>
          </a:p>
          <a:p>
            <a:r>
              <a:rPr lang="uk-UA" sz="3000" dirty="0" smtClean="0"/>
              <a:t>Міжнародній </a:t>
            </a:r>
            <a:r>
              <a:rPr lang="uk-UA" sz="3000" dirty="0"/>
              <a:t>студентській науковій конференції «Розвиток суспільства та науки в умовах цифрової трансформації», 08 травня 2020р., </a:t>
            </a:r>
            <a:r>
              <a:rPr lang="uk-UA" sz="3000" dirty="0" err="1"/>
              <a:t>м.Одеса</a:t>
            </a:r>
            <a:r>
              <a:rPr lang="uk-UA" sz="3000" dirty="0"/>
              <a:t> (Панченко К.М</a:t>
            </a:r>
            <a:r>
              <a:rPr lang="uk-UA" sz="3000" dirty="0" smtClean="0"/>
              <a:t>., керівник Дерев</a:t>
            </a:r>
            <a:r>
              <a:rPr lang="en-US" sz="3000" dirty="0" smtClean="0"/>
              <a:t>’</a:t>
            </a:r>
            <a:r>
              <a:rPr lang="uk-UA" sz="3000" dirty="0" err="1" smtClean="0"/>
              <a:t>янко</a:t>
            </a:r>
            <a:r>
              <a:rPr lang="uk-UA" sz="3000" dirty="0" smtClean="0"/>
              <a:t> С.І.) </a:t>
            </a:r>
            <a:r>
              <a:rPr lang="en-US" sz="3000" dirty="0"/>
              <a:t>https://www.ukrlogos.in.ua/ua_conference_08_05_2020.php, https://ojs.ukrlogos.in.ua/index.php/liga/issue/view/08.05.2020/291</a:t>
            </a:r>
          </a:p>
        </p:txBody>
      </p:sp>
    </p:spTree>
    <p:extLst>
      <p:ext uri="{BB962C8B-B14F-4D97-AF65-F5344CB8AC3E}">
        <p14:creationId xmlns:p14="http://schemas.microsoft.com/office/powerpoint/2010/main" val="22310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sz="half" idx="1"/>
          </p:nvPr>
        </p:nvSpPr>
        <p:spPr>
          <a:xfrm>
            <a:off x="539552" y="2060848"/>
            <a:ext cx="8136904" cy="1584176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6000" b="1" dirty="0" smtClean="0"/>
              <a:t>ДЯКУЄМО </a:t>
            </a:r>
            <a:r>
              <a:rPr lang="uk-UA" sz="6000" b="1" dirty="0" smtClean="0"/>
              <a:t>ЗА УВАГУ!</a:t>
            </a:r>
            <a:endParaRPr lang="ru-RU" sz="60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285728"/>
          <a:ext cx="835824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96903A-262C-4298-A172-7938CB1C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A96903A-262C-4298-A172-7938CB1C4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A1B8D-881F-4464-9E87-786CE4043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F6A1B8D-881F-4464-9E87-786CE4043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F0BDA9-EEE6-4787-A4AD-B0402F54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9F0BDA9-EEE6-4787-A4AD-B0402F542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0EBFCD-7E03-4044-AC62-738E0429F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690EBFCD-7E03-4044-AC62-738E0429F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0817F8-4C8C-40D6-8755-D968FAB2E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C0817F8-4C8C-40D6-8755-D968FAB2E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13FC30-0457-4B27-829B-EFDABA2E3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4613FC30-0457-4B27-829B-EFDABA2E3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1A0A1F-5266-454D-BAB3-EE3984C5A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51A0A1F-5266-454D-BAB3-EE3984C5A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293C9C-7EB1-4015-BE50-C3AD39F58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9E293C9C-7EB1-4015-BE50-C3AD39F58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C6034-FEB1-4B3D-8AC5-ADE2DC258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867C6034-FEB1-4B3D-8AC5-ADE2DC258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35F431-12E1-4855-A099-A4BEAF56D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3935F431-12E1-4855-A099-A4BEAF56D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EDD0C2-AF7E-4A85-BFCF-9459D3F55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BEDD0C2-AF7E-4A85-BFCF-9459D3F55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83B652-58FC-4199-A7CB-2B33D0AA1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8C83B652-58FC-4199-A7CB-2B33D0AA1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48BFFF-3781-41DB-BF39-B7269EBDA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CF48BFFF-3781-41DB-BF39-B7269EBDA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59753-B27F-4887-9B03-824FE0F67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CB159753-B27F-4887-9B03-824FE0F67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E13191-33A0-41C6-BD12-9EDAFE55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ECE13191-33A0-41C6-BD12-9EDAFE55C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8917313"/>
              </p:ext>
            </p:extLst>
          </p:nvPr>
        </p:nvGraphicFramePr>
        <p:xfrm>
          <a:off x="357158" y="285728"/>
          <a:ext cx="842968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00114486"/>
              </p:ext>
            </p:extLst>
          </p:nvPr>
        </p:nvGraphicFramePr>
        <p:xfrm>
          <a:off x="785786" y="214290"/>
          <a:ext cx="8001056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AE20A4-9B4E-413B-BE5B-F8D6D4C10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0AE20A4-9B4E-413B-BE5B-F8D6D4C10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D6665A-DE5F-4588-88CD-85FA99929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04D6665A-DE5F-4588-88CD-85FA99929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93775"/>
          </a:xfrm>
        </p:spPr>
        <p:txBody>
          <a:bodyPr/>
          <a:lstStyle/>
          <a:p>
            <a:r>
              <a:rPr lang="ru-RU" sz="3200" b="1" dirty="0" err="1" smtClean="0">
                <a:latin typeface="Arial" charset="0"/>
              </a:rPr>
              <a:t>Впродовж</a:t>
            </a:r>
            <a:r>
              <a:rPr lang="ru-RU" sz="3200" b="1" dirty="0" smtClean="0">
                <a:latin typeface="Arial" charset="0"/>
              </a:rPr>
              <a:t> 2019-2020н.р. </a:t>
            </a:r>
            <a:r>
              <a:rPr lang="ru-RU" sz="3200" b="1" dirty="0" err="1" smtClean="0">
                <a:latin typeface="Arial" charset="0"/>
              </a:rPr>
              <a:t>студенти</a:t>
            </a:r>
            <a:r>
              <a:rPr lang="ru-RU" sz="3200" b="1" dirty="0" smtClean="0">
                <a:latin typeface="Arial" charset="0"/>
              </a:rPr>
              <a:t> </a:t>
            </a:r>
            <a:r>
              <a:rPr lang="ru-RU" sz="3200" b="1" dirty="0" err="1" smtClean="0">
                <a:latin typeface="Arial" charset="0"/>
              </a:rPr>
              <a:t>приймали</a:t>
            </a:r>
            <a:r>
              <a:rPr lang="ru-RU" sz="3200" b="1" dirty="0" smtClean="0">
                <a:latin typeface="Arial" charset="0"/>
              </a:rPr>
              <a:t> участь у таких заходах:</a:t>
            </a:r>
            <a:endParaRPr lang="ru-RU" b="1" dirty="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435280" cy="5184576"/>
          </a:xfrm>
        </p:spPr>
        <p:txBody>
          <a:bodyPr/>
          <a:lstStyle/>
          <a:p>
            <a:pPr lvl="0"/>
            <a:r>
              <a:rPr lang="uk-UA" sz="3000" dirty="0" err="1" smtClean="0"/>
              <a:t>Загальноуніверситетській</a:t>
            </a:r>
            <a:r>
              <a:rPr lang="uk-UA" sz="3000" dirty="0" smtClean="0"/>
              <a:t> </a:t>
            </a:r>
            <a:r>
              <a:rPr lang="uk-UA" sz="3000" dirty="0" err="1" smtClean="0"/>
              <a:t>постерній</a:t>
            </a:r>
            <a:r>
              <a:rPr lang="uk-UA" sz="3000" dirty="0" smtClean="0"/>
              <a:t> конференції</a:t>
            </a:r>
          </a:p>
          <a:p>
            <a:pPr marL="0" lvl="0" indent="0">
              <a:buNone/>
            </a:pPr>
            <a:endParaRPr lang="en-US" sz="2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5"/>
            <a:ext cx="410445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5"/>
            <a:ext cx="417004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104456" cy="23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4242048" cy="23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Визнано найкращими: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 </a:t>
            </a:r>
            <a:r>
              <a:rPr lang="uk-UA" dirty="0">
                <a:solidFill>
                  <a:srgbClr val="FF0000"/>
                </a:solidFill>
              </a:rPr>
              <a:t>місце </a:t>
            </a:r>
            <a:r>
              <a:rPr lang="uk-UA" dirty="0" smtClean="0"/>
              <a:t>– </a:t>
            </a:r>
            <a:r>
              <a:rPr lang="uk-UA" u="sng" dirty="0" smtClean="0"/>
              <a:t>Катерина </a:t>
            </a:r>
            <a:r>
              <a:rPr lang="uk-UA" u="sng" dirty="0" err="1" smtClean="0"/>
              <a:t>Лозоцька</a:t>
            </a:r>
            <a:r>
              <a:rPr lang="uk-UA" u="sng" dirty="0" smtClean="0"/>
              <a:t> </a:t>
            </a:r>
            <a:r>
              <a:rPr lang="uk-UA" dirty="0" smtClean="0"/>
              <a:t>(</a:t>
            </a:r>
            <a:r>
              <a:rPr lang="uk-UA" i="1" dirty="0" smtClean="0"/>
              <a:t>гуртківець</a:t>
            </a:r>
            <a:r>
              <a:rPr lang="uk-UA" dirty="0" smtClean="0"/>
              <a:t>) </a:t>
            </a:r>
            <a:r>
              <a:rPr lang="uk-UA" dirty="0"/>
              <a:t>(наук. керівник </a:t>
            </a:r>
            <a:r>
              <a:rPr lang="uk-UA" dirty="0" err="1"/>
              <a:t>д.е.н</a:t>
            </a:r>
            <a:r>
              <a:rPr lang="uk-UA" dirty="0"/>
              <a:t>., професор </a:t>
            </a:r>
            <a:r>
              <a:rPr lang="uk-UA" dirty="0" smtClean="0"/>
              <a:t>Є.</a:t>
            </a:r>
            <a:r>
              <a:rPr lang="uk-UA" dirty="0" err="1" smtClean="0"/>
              <a:t>Калюга</a:t>
            </a:r>
            <a:r>
              <a:rPr lang="uk-UA" dirty="0"/>
              <a:t>).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ІІ </a:t>
            </a:r>
            <a:r>
              <a:rPr lang="uk-UA" dirty="0">
                <a:solidFill>
                  <a:srgbClr val="00B0F0"/>
                </a:solidFill>
              </a:rPr>
              <a:t>місце </a:t>
            </a:r>
            <a:r>
              <a:rPr lang="uk-UA" dirty="0"/>
              <a:t>– Оксана </a:t>
            </a:r>
            <a:r>
              <a:rPr lang="uk-UA" dirty="0" err="1"/>
              <a:t>Ківель</a:t>
            </a:r>
            <a:r>
              <a:rPr lang="uk-UA" dirty="0"/>
              <a:t> (наук. керівник </a:t>
            </a:r>
            <a:r>
              <a:rPr lang="uk-UA" dirty="0" smtClean="0"/>
              <a:t>К.Шевчук</a:t>
            </a:r>
            <a:r>
              <a:rPr lang="uk-UA" dirty="0"/>
              <a:t>); </a:t>
            </a:r>
            <a:r>
              <a:rPr lang="uk-UA" u="sng" dirty="0" err="1"/>
              <a:t>Альона</a:t>
            </a:r>
            <a:r>
              <a:rPr lang="uk-UA" u="sng" dirty="0"/>
              <a:t> </a:t>
            </a:r>
            <a:r>
              <a:rPr lang="uk-UA" u="sng" dirty="0" err="1"/>
              <a:t>Сидоркіна</a:t>
            </a:r>
            <a:r>
              <a:rPr lang="uk-UA" u="sng" dirty="0"/>
              <a:t> </a:t>
            </a:r>
            <a:r>
              <a:rPr lang="uk-UA" dirty="0" smtClean="0"/>
              <a:t>(</a:t>
            </a:r>
            <a:r>
              <a:rPr lang="uk-UA" i="1" dirty="0" smtClean="0"/>
              <a:t>гуртківець</a:t>
            </a:r>
            <a:r>
              <a:rPr lang="uk-UA" dirty="0" smtClean="0"/>
              <a:t>) (наук</a:t>
            </a:r>
            <a:r>
              <a:rPr lang="uk-UA" dirty="0"/>
              <a:t>. керівник С. Дерев’янко).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ІІІ </a:t>
            </a:r>
            <a:r>
              <a:rPr lang="uk-UA" dirty="0">
                <a:solidFill>
                  <a:srgbClr val="00B050"/>
                </a:solidFill>
              </a:rPr>
              <a:t>місце </a:t>
            </a:r>
            <a:r>
              <a:rPr lang="uk-UA" dirty="0"/>
              <a:t>– Яна Барановська (наук. керівник Н. </a:t>
            </a:r>
            <a:r>
              <a:rPr lang="uk-UA" dirty="0" err="1"/>
              <a:t>Кузик</a:t>
            </a:r>
            <a:r>
              <a:rPr lang="uk-UA" dirty="0"/>
              <a:t>); Ольга Гавриленко (наук. керівник Т. </a:t>
            </a:r>
            <a:r>
              <a:rPr lang="uk-UA" dirty="0" err="1"/>
              <a:t>Слєсар</a:t>
            </a:r>
            <a:r>
              <a:rPr lang="uk-UA" dirty="0"/>
              <a:t>), </a:t>
            </a:r>
            <a:r>
              <a:rPr lang="uk-UA" u="sng" dirty="0"/>
              <a:t>Алла </a:t>
            </a:r>
            <a:r>
              <a:rPr lang="uk-UA" u="sng" dirty="0" err="1"/>
              <a:t>Миронюк</a:t>
            </a:r>
            <a:r>
              <a:rPr lang="uk-UA" u="sng" dirty="0"/>
              <a:t> </a:t>
            </a:r>
            <a:r>
              <a:rPr lang="uk-UA" u="sng" dirty="0" smtClean="0"/>
              <a:t> </a:t>
            </a:r>
            <a:r>
              <a:rPr lang="uk-UA" dirty="0" smtClean="0"/>
              <a:t>(</a:t>
            </a:r>
            <a:r>
              <a:rPr lang="uk-UA" i="1" dirty="0" smtClean="0"/>
              <a:t>гуртківець</a:t>
            </a:r>
            <a:r>
              <a:rPr lang="uk-UA" dirty="0" smtClean="0"/>
              <a:t>) (наук</a:t>
            </a:r>
            <a:r>
              <a:rPr lang="uk-UA" dirty="0"/>
              <a:t>. керівник В. Литвиненко).</a:t>
            </a:r>
          </a:p>
        </p:txBody>
      </p:sp>
    </p:spTree>
    <p:extLst>
      <p:ext uri="{BB962C8B-B14F-4D97-AF65-F5344CB8AC3E}">
        <p14:creationId xmlns:p14="http://schemas.microsoft.com/office/powerpoint/2010/main" val="298856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569647" cy="6192541"/>
          </a:xfrm>
        </p:spPr>
        <p:txBody>
          <a:bodyPr/>
          <a:lstStyle/>
          <a:p>
            <a:pPr lvl="0"/>
            <a:r>
              <a:rPr lang="ru-RU" dirty="0" err="1"/>
              <a:t>конференції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Розвиток</a:t>
            </a:r>
            <a:r>
              <a:rPr lang="ru-RU" b="1" dirty="0"/>
              <a:t> аграрного сектору </a:t>
            </a:r>
            <a:r>
              <a:rPr lang="ru-RU" b="1" dirty="0" err="1"/>
              <a:t>економіки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глобалізації</a:t>
            </a:r>
            <a:r>
              <a:rPr lang="ru-RU" b="1" dirty="0" smtClean="0"/>
              <a:t>», яка </a:t>
            </a:r>
            <a:r>
              <a:rPr lang="ru-RU" b="1" dirty="0" err="1" smtClean="0"/>
              <a:t>відбулася</a:t>
            </a:r>
            <a:r>
              <a:rPr lang="ru-RU" b="1" dirty="0" smtClean="0"/>
              <a:t> за </a:t>
            </a:r>
            <a:r>
              <a:rPr lang="ru-RU" b="1" dirty="0" err="1" smtClean="0"/>
              <a:t>участі</a:t>
            </a:r>
            <a:r>
              <a:rPr lang="ru-RU" b="1" dirty="0" smtClean="0"/>
              <a:t> </a:t>
            </a:r>
            <a:r>
              <a:rPr lang="uk-UA" b="1" dirty="0" smtClean="0"/>
              <a:t>Анастасії </a:t>
            </a:r>
            <a:r>
              <a:rPr lang="uk-UA" b="1" dirty="0" err="1" smtClean="0"/>
              <a:t>Тюпіної</a:t>
            </a:r>
            <a:r>
              <a:rPr lang="uk-UA" b="1" dirty="0" smtClean="0"/>
              <a:t> </a:t>
            </a:r>
            <a:r>
              <a:rPr lang="uk-UA" dirty="0"/>
              <a:t> − </a:t>
            </a:r>
            <a:r>
              <a:rPr lang="uk-UA" dirty="0" smtClean="0"/>
              <a:t>менеджера </a:t>
            </a:r>
            <a:r>
              <a:rPr lang="uk-UA" dirty="0"/>
              <a:t>зі зв’язків з громадськістю видавництва «Все про бухгалтерський облік</a:t>
            </a:r>
            <a:r>
              <a:rPr lang="uk-UA" dirty="0" smtClean="0"/>
              <a:t>»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/>
              <a:t> </a:t>
            </a:r>
            <a:endParaRPr lang="uk-UA" dirty="0" smtClean="0"/>
          </a:p>
          <a:p>
            <a:pPr lvl="0"/>
            <a:endParaRPr lang="uk-UA" dirty="0"/>
          </a:p>
          <a:p>
            <a:pPr lvl="0"/>
            <a:endParaRPr lang="uk-UA" i="1" dirty="0" smtClean="0"/>
          </a:p>
          <a:p>
            <a:pPr lvl="0"/>
            <a:endParaRPr lang="uk-UA" dirty="0"/>
          </a:p>
          <a:p>
            <a:pPr marL="0" lvl="0" indent="0">
              <a:buNone/>
            </a:pPr>
            <a:endParaRPr lang="ru-RU" dirty="0" smtClean="0"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5"/>
            <a:ext cx="5112568" cy="388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3143672" cy="388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/>
          <a:lstStyle/>
          <a:p>
            <a:r>
              <a:rPr lang="ru-RU" sz="3200" dirty="0" smtClean="0"/>
              <a:t>Були </a:t>
            </a:r>
            <a:r>
              <a:rPr lang="ru-RU" sz="3200" dirty="0" err="1"/>
              <a:t>відзначені</a:t>
            </a:r>
            <a:r>
              <a:rPr lang="ru-RU" sz="3200" dirty="0"/>
              <a:t> </a:t>
            </a:r>
            <a:r>
              <a:rPr lang="ru-RU" sz="3200" dirty="0" err="1"/>
              <a:t>почесними</a:t>
            </a:r>
            <a:r>
              <a:rPr lang="ru-RU" sz="3200" dirty="0"/>
              <a:t> грамотами </a:t>
            </a:r>
            <a:r>
              <a:rPr lang="ru-RU" sz="3200" dirty="0" err="1" smtClean="0"/>
              <a:t>студенти</a:t>
            </a:r>
            <a:r>
              <a:rPr lang="ru-RU" sz="3200" dirty="0" smtClean="0"/>
              <a:t>: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І місце </a:t>
            </a:r>
            <a:r>
              <a:rPr lang="uk-UA" dirty="0"/>
              <a:t>– Оксана </a:t>
            </a:r>
            <a:r>
              <a:rPr lang="uk-UA" dirty="0" err="1"/>
              <a:t>Федонюк</a:t>
            </a:r>
            <a:r>
              <a:rPr lang="uk-UA" dirty="0"/>
              <a:t>, студентка 3 курсу 2 групи;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ІІ </a:t>
            </a:r>
            <a:r>
              <a:rPr lang="uk-UA" dirty="0">
                <a:solidFill>
                  <a:srgbClr val="00B0F0"/>
                </a:solidFill>
              </a:rPr>
              <a:t>місце </a:t>
            </a:r>
            <a:r>
              <a:rPr lang="uk-UA" dirty="0"/>
              <a:t>– Ірина </a:t>
            </a:r>
            <a:r>
              <a:rPr lang="uk-UA" dirty="0" err="1"/>
              <a:t>Митюк</a:t>
            </a:r>
            <a:r>
              <a:rPr lang="uk-UA" dirty="0"/>
              <a:t>, студентка 2 курсу скороченого терміну 9 групи, </a:t>
            </a:r>
            <a:r>
              <a:rPr lang="uk-UA" u="sng" dirty="0"/>
              <a:t>Наталія </a:t>
            </a:r>
            <a:r>
              <a:rPr lang="uk-UA" u="sng" dirty="0" smtClean="0"/>
              <a:t>Коберник </a:t>
            </a:r>
            <a:r>
              <a:rPr lang="uk-UA" dirty="0" smtClean="0"/>
              <a:t>(</a:t>
            </a:r>
            <a:r>
              <a:rPr lang="uk-UA" i="1" dirty="0" smtClean="0"/>
              <a:t>гуртківець</a:t>
            </a:r>
            <a:r>
              <a:rPr lang="uk-UA" dirty="0" smtClean="0"/>
              <a:t>), </a:t>
            </a:r>
            <a:r>
              <a:rPr lang="uk-UA" dirty="0"/>
              <a:t>студентка 3 курсу скороченого терміну 6 групи;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ІІІ </a:t>
            </a:r>
            <a:r>
              <a:rPr lang="uk-UA" dirty="0">
                <a:solidFill>
                  <a:srgbClr val="00B050"/>
                </a:solidFill>
              </a:rPr>
              <a:t>місце </a:t>
            </a:r>
            <a:r>
              <a:rPr lang="uk-UA" dirty="0"/>
              <a:t>– Ганна </a:t>
            </a:r>
            <a:r>
              <a:rPr lang="uk-UA" dirty="0" err="1"/>
              <a:t>Умерова</a:t>
            </a:r>
            <a:r>
              <a:rPr lang="uk-UA" dirty="0"/>
              <a:t>, аспірантка кафедри обліку та оподаткування, </a:t>
            </a:r>
            <a:r>
              <a:rPr lang="uk-UA" u="sng" dirty="0"/>
              <a:t>Анна </a:t>
            </a:r>
            <a:r>
              <a:rPr lang="uk-UA" u="sng" dirty="0" smtClean="0"/>
              <a:t>Біленька </a:t>
            </a:r>
            <a:r>
              <a:rPr lang="uk-UA" dirty="0" smtClean="0"/>
              <a:t>(</a:t>
            </a:r>
            <a:r>
              <a:rPr lang="uk-UA" i="1" dirty="0" smtClean="0"/>
              <a:t>гуртківець</a:t>
            </a:r>
            <a:r>
              <a:rPr lang="uk-UA" dirty="0" smtClean="0"/>
              <a:t>), </a:t>
            </a:r>
            <a:r>
              <a:rPr lang="uk-UA" dirty="0"/>
              <a:t>студентка 2 курсу скороченого терміну 9 групи, Юлія Дуда, студентка 3 курсу 2 групи.</a:t>
            </a:r>
          </a:p>
        </p:txBody>
      </p:sp>
    </p:spTree>
    <p:extLst>
      <p:ext uri="{BB962C8B-B14F-4D97-AF65-F5344CB8AC3E}">
        <p14:creationId xmlns:p14="http://schemas.microsoft.com/office/powerpoint/2010/main" val="172054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680520" cy="5865515"/>
          </a:xfrm>
        </p:spPr>
        <p:txBody>
          <a:bodyPr/>
          <a:lstStyle/>
          <a:p>
            <a:r>
              <a:rPr lang="uk-UA" sz="2600" dirty="0" smtClean="0"/>
              <a:t>Проведення профорієнтаційних заходів у ліцеї </a:t>
            </a:r>
            <a:r>
              <a:rPr lang="uk-UA" sz="2600" dirty="0"/>
              <a:t>«Голосіївський» №241</a:t>
            </a:r>
            <a:r>
              <a:rPr lang="uk-UA" sz="2600" dirty="0" smtClean="0"/>
              <a:t>. </a:t>
            </a:r>
            <a:r>
              <a:rPr lang="ru-RU" sz="2600" b="1" dirty="0"/>
              <a:t>Катерина Панченко</a:t>
            </a:r>
            <a:r>
              <a:rPr lang="ru-RU" sz="2600" dirty="0"/>
              <a:t>, </a:t>
            </a:r>
            <a:r>
              <a:rPr lang="ru-RU" sz="2600" dirty="0" err="1" smtClean="0"/>
              <a:t>активний</a:t>
            </a:r>
            <a:r>
              <a:rPr lang="ru-RU" sz="2600" dirty="0" smtClean="0"/>
              <a:t> </a:t>
            </a:r>
            <a:r>
              <a:rPr lang="ru-RU" sz="2600" dirty="0"/>
              <a:t>член </a:t>
            </a:r>
            <a:r>
              <a:rPr lang="ru-RU" sz="2600" dirty="0" err="1"/>
              <a:t>студентського</a:t>
            </a:r>
            <a:r>
              <a:rPr lang="ru-RU" sz="2600" dirty="0"/>
              <a:t> </a:t>
            </a:r>
            <a:r>
              <a:rPr lang="ru-RU" sz="2600" dirty="0" err="1"/>
              <a:t>гуртка</a:t>
            </a:r>
            <a:r>
              <a:rPr lang="ru-RU" sz="2600" dirty="0"/>
              <a:t> </a:t>
            </a:r>
            <a:r>
              <a:rPr lang="ru-RU" sz="2600" dirty="0" smtClean="0"/>
              <a:t>«</a:t>
            </a:r>
            <a:r>
              <a:rPr lang="ru-RU" sz="2600" dirty="0" err="1" smtClean="0"/>
              <a:t>Проблеми</a:t>
            </a:r>
            <a:r>
              <a:rPr lang="ru-RU" sz="2600" dirty="0" smtClean="0"/>
              <a:t> </a:t>
            </a:r>
            <a:r>
              <a:rPr lang="ru-RU" sz="2600" dirty="0"/>
              <a:t>методики та </a:t>
            </a:r>
            <a:r>
              <a:rPr lang="ru-RU" sz="2600" dirty="0" err="1"/>
              <a:t>організації</a:t>
            </a:r>
            <a:r>
              <a:rPr lang="ru-RU" sz="2600" dirty="0"/>
              <a:t> </a:t>
            </a:r>
            <a:r>
              <a:rPr lang="ru-RU" sz="2600" dirty="0" err="1"/>
              <a:t>обліку</a:t>
            </a:r>
            <a:r>
              <a:rPr lang="ru-RU" sz="2600" dirty="0"/>
              <a:t>, контролю та </a:t>
            </a:r>
            <a:r>
              <a:rPr lang="ru-RU" sz="2600" dirty="0" err="1"/>
              <a:t>аналізу</a:t>
            </a:r>
            <a:r>
              <a:rPr lang="ru-RU" sz="2600" dirty="0"/>
              <a:t>» провела </a:t>
            </a:r>
            <a:r>
              <a:rPr lang="ru-RU" sz="2600" dirty="0" err="1"/>
              <a:t>учням</a:t>
            </a:r>
            <a:r>
              <a:rPr lang="ru-RU" sz="2600" dirty="0"/>
              <a:t> </a:t>
            </a:r>
            <a:r>
              <a:rPr lang="ru-RU" sz="2600" dirty="0" err="1"/>
              <a:t>пізнавальний</a:t>
            </a:r>
            <a:r>
              <a:rPr lang="ru-RU" sz="2600" dirty="0"/>
              <a:t> </a:t>
            </a:r>
            <a:r>
              <a:rPr lang="ru-RU" sz="2600" dirty="0" err="1"/>
              <a:t>майстер-клас</a:t>
            </a:r>
            <a:r>
              <a:rPr lang="ru-RU" sz="2600" dirty="0"/>
              <a:t> на тему: </a:t>
            </a:r>
            <a:r>
              <a:rPr lang="ru-RU" sz="2600" b="1" dirty="0"/>
              <a:t>«</a:t>
            </a:r>
            <a:r>
              <a:rPr lang="ru-RU" sz="2600" b="1" dirty="0" err="1"/>
              <a:t>Платіжні</a:t>
            </a:r>
            <a:r>
              <a:rPr lang="ru-RU" sz="2600" b="1" dirty="0"/>
              <a:t> </a:t>
            </a:r>
            <a:r>
              <a:rPr lang="ru-RU" sz="2600" b="1" dirty="0" err="1"/>
              <a:t>картки</a:t>
            </a:r>
            <a:r>
              <a:rPr lang="ru-RU" sz="2600" b="1" dirty="0"/>
              <a:t> як </a:t>
            </a:r>
            <a:r>
              <a:rPr lang="ru-RU" sz="2600" b="1" dirty="0" err="1"/>
              <a:t>персоніфікований</a:t>
            </a:r>
            <a:r>
              <a:rPr lang="ru-RU" sz="2600" b="1" dirty="0"/>
              <a:t> </a:t>
            </a:r>
            <a:r>
              <a:rPr lang="ru-RU" sz="2600" b="1" dirty="0" err="1"/>
              <a:t>платіжний</a:t>
            </a:r>
            <a:r>
              <a:rPr lang="ru-RU" sz="2600" b="1" dirty="0"/>
              <a:t> </a:t>
            </a:r>
            <a:r>
              <a:rPr lang="ru-RU" sz="2600" b="1" dirty="0" err="1"/>
              <a:t>інструмент</a:t>
            </a:r>
            <a:r>
              <a:rPr lang="ru-RU" sz="2600" b="1" dirty="0"/>
              <a:t> та </a:t>
            </a:r>
            <a:r>
              <a:rPr lang="ru-RU" sz="2600" b="1" dirty="0" err="1"/>
              <a:t>особливості</a:t>
            </a:r>
            <a:r>
              <a:rPr lang="ru-RU" sz="2600" b="1" dirty="0"/>
              <a:t> </a:t>
            </a:r>
            <a:r>
              <a:rPr lang="ru-RU" sz="2600" b="1" dirty="0" err="1"/>
              <a:t>безпечного</a:t>
            </a:r>
            <a:r>
              <a:rPr lang="ru-RU" sz="2600" b="1" dirty="0"/>
              <a:t> </a:t>
            </a:r>
            <a:r>
              <a:rPr lang="ru-RU" sz="2600" b="1" dirty="0" err="1"/>
              <a:t>їх</a:t>
            </a:r>
            <a:r>
              <a:rPr lang="ru-RU" sz="2600" b="1" dirty="0"/>
              <a:t> </a:t>
            </a:r>
            <a:r>
              <a:rPr lang="ru-RU" sz="2600" b="1" dirty="0" err="1"/>
              <a:t>застосування</a:t>
            </a:r>
            <a:r>
              <a:rPr lang="ru-RU" sz="2600" b="1" dirty="0"/>
              <a:t>».</a:t>
            </a:r>
            <a:endParaRPr lang="uk-UA" sz="2600" b="1" dirty="0"/>
          </a:p>
        </p:txBody>
      </p:sp>
      <p:sp>
        <p:nvSpPr>
          <p:cNvPr id="5" name="AutoShape 4" descr="https://nubip.edu.ua/sites/default/files/u191/foto_19_0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888432" cy="29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8884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562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1195</TotalTime>
  <Words>982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КАБІНЕТ МІНІСТРІВ УКРАЇНИ НАЦІОНАЛЬНИЙ УНІВЕРСИТЕТ БІОРЕСУРСІВ І ПРИРОДОКОРИСТУВАННЯ УКРАЇНИ  Економічний факультет   Науковий гурток кафедри обліку та оподаткування «Проблеми методики та організації обліку, контролю та аналізу»</vt:lpstr>
      <vt:lpstr>Презентация PowerPoint</vt:lpstr>
      <vt:lpstr>Презентация PowerPoint</vt:lpstr>
      <vt:lpstr>Презентация PowerPoint</vt:lpstr>
      <vt:lpstr>Впродовж 2019-2020н.р. студенти приймали участь у таких заходах:</vt:lpstr>
      <vt:lpstr>Визнано найкращими:</vt:lpstr>
      <vt:lpstr>Презентация PowerPoint</vt:lpstr>
      <vt:lpstr>Були відзначені почесними грамотами студенти:</vt:lpstr>
      <vt:lpstr>Презентация PowerPoint</vt:lpstr>
      <vt:lpstr>Презентация PowerPoint</vt:lpstr>
      <vt:lpstr>Презентация PowerPoint</vt:lpstr>
      <vt:lpstr>На І етапі Всеукраїнської олімпіади за спеціальністю «Облік і оподаткування» призові місця розподілилися так:</vt:lpstr>
      <vt:lpstr>На І етапі Всеукраїнської олімпіади з дисципліни «Управлінський облік» призові місця розподілилися так:</vt:lpstr>
      <vt:lpstr>На І етапі Всеукраїнської олімпіади з дисципліни «Організація і методика аудиту» призові місця розподілилися так:</vt:lpstr>
      <vt:lpstr>ІІ ЕТАП ВСЕУКРАЇНСЬКОГО КОНКУРСУ СТУДЕНТСЬКИХ НАУКОВИХ РОБІТ ЗІ СПЕЦІАЛЬНОСТІ «ОБЛІК І ОПОДАТКУВАННЯ» - Диплом І ступеня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Науковий гурток при кафедрі бухгалтерського обліку і аудиту</dc:title>
  <dc:creator>Admin</dc:creator>
  <cp:lastModifiedBy>User</cp:lastModifiedBy>
  <cp:revision>108</cp:revision>
  <dcterms:created xsi:type="dcterms:W3CDTF">2012-05-15T16:50:16Z</dcterms:created>
  <dcterms:modified xsi:type="dcterms:W3CDTF">2020-05-16T07:03:38Z</dcterms:modified>
</cp:coreProperties>
</file>