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3" r:id="rId7"/>
    <p:sldId id="264" r:id="rId8"/>
    <p:sldId id="265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126C-582E-4C9E-BE71-48F149A4D234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649-AE6B-433D-BEF6-C98A6BE0A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64036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126C-582E-4C9E-BE71-48F149A4D234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649-AE6B-433D-BEF6-C98A6BE0A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9463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126C-582E-4C9E-BE71-48F149A4D234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649-AE6B-433D-BEF6-C98A6BE0A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4960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126C-582E-4C9E-BE71-48F149A4D234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649-AE6B-433D-BEF6-C98A6BE0A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98684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126C-582E-4C9E-BE71-48F149A4D234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649-AE6B-433D-BEF6-C98A6BE0A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87540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126C-582E-4C9E-BE71-48F149A4D234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649-AE6B-433D-BEF6-C98A6BE0A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36306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126C-582E-4C9E-BE71-48F149A4D234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649-AE6B-433D-BEF6-C98A6BE0A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52884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126C-582E-4C9E-BE71-48F149A4D234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649-AE6B-433D-BEF6-C98A6BE0A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76719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126C-582E-4C9E-BE71-48F149A4D234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649-AE6B-433D-BEF6-C98A6BE0A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25912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126C-582E-4C9E-BE71-48F149A4D234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649-AE6B-433D-BEF6-C98A6BE0A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07146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8126C-582E-4C9E-BE71-48F149A4D234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5649-AE6B-433D-BEF6-C98A6BE0A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38859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8126C-582E-4C9E-BE71-48F149A4D234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65649-AE6B-433D-BEF6-C98A6BE0A4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14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jicc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ubip.edu.ua/node/2704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755251"/>
            <a:ext cx="9144000" cy="2387600"/>
          </a:xfrm>
        </p:spPr>
        <p:txBody>
          <a:bodyPr>
            <a:noAutofit/>
          </a:bodyPr>
          <a:lstStyle/>
          <a:p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Звіт про роботу студентського наукового гуртка </a:t>
            </a: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«Методологія 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методика наукових досліджень»  за </a:t>
            </a: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2019/2020 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 </a:t>
            </a: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891574"/>
            <a:ext cx="9144000" cy="1655762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 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357408"/>
            <a:ext cx="103077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УНІВЕРСИТЕТ БІОРЕСУРСІВ ТА ПРИРОДОКОРИСТУВАННЯ УКРАЇНИ</a:t>
            </a:r>
          </a:p>
          <a:p>
            <a:pPr algn="ct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ГУМАНІТАРНО-ПЕДАГОГІЧНИЙ ІНСТИТУТ</a:t>
            </a:r>
          </a:p>
          <a:p>
            <a:pPr algn="ct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ТА ОСВІТНІХ ТЕХНОЛОГІЙ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4" y="113790"/>
            <a:ext cx="2019347" cy="239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286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401782"/>
            <a:ext cx="11239005" cy="6424131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 спрямованість гуртка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управління, методологія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 та методика навчання дисциплін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проведені гуртком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Презентація інформації щодо планових наукових регіональних всеукраїнських та міжнародних конкурсів, грандів, конференцій.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Участь у студентських наукових конференціях за результатами виробничих практик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63" y="3633849"/>
            <a:ext cx="3431969" cy="3028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User\Desktop\Image-3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809" y="3455720"/>
            <a:ext cx="3384466" cy="3309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2915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2509" y="689553"/>
            <a:ext cx="7696200" cy="548957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Участь у міжнародних конференціях відповідно напрямів дослідження гуртка: теоретичні основи наукових досліджень; основи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та методології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 дослідження; організація збору і документальне оформлення інформації; науково-дослідна робота студентів, її форми і роль у підготовці фахівців; організація роботи студентського наукового гуртка; інноваційні методики навчання фахових дисциплін, іноземної мови.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Презентація доповідей студентів із захисту курсових робіт з методики навчання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фахових дисциплін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Організація та проведення круглих столів «Перспективи ефективного працевлаштування випускників зі спеціальностей: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«Управління персоналом», «Управління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 закладом», «Педагогіка вищої школи», «Переклад», «Право» та аналіз наявного стану і подолання проблем».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6.Участь у «Фестивалі студентської науки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Users\User\Desktop\Image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85" y="724396"/>
            <a:ext cx="3408218" cy="497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950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28362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 розвитку студентського наукового гуртка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38243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Освоєння студентами майбутньої професійної діяльності шляхом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</a:rPr>
              <a:t>інтеракції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 змісту науково-дослідницької діяльності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на всіх етапах та </a:t>
            </a: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управлінських рівнях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фахової підготовки.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Організація наукової роботи професійного спрямування з метою підготовки елітного фахівця-дослідника якісно нового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типу.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членів гуртка :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студентів, залучених до роботи гуртка (не членів гуртка):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140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8337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782" y="424503"/>
            <a:ext cx="10058400" cy="1048037"/>
          </a:xfrm>
        </p:spPr>
        <p:txBody>
          <a:bodyPr/>
          <a:lstStyle/>
          <a:p>
            <a:r>
              <a:rPr lang="uk-UA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Досягнуті результати роботи гуртка 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508166"/>
            <a:ext cx="10609613" cy="4999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600" i="1" dirty="0">
                <a:solidFill>
                  <a:srgbClr val="000000"/>
                </a:solidFill>
                <a:latin typeface="Times New Roman"/>
                <a:ea typeface="Times New Roman"/>
              </a:rPr>
              <a:t>наукові публікації</a:t>
            </a:r>
            <a:r>
              <a:rPr lang="uk-UA" sz="2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uk-UA" sz="2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2.</a:t>
            </a:r>
            <a:endParaRPr lang="uk-UA" sz="2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1. Журавська Н.С.,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</a:rPr>
              <a:t>Ящук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 С.П.,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</a:rPr>
              <a:t>Магей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 І.В. </a:t>
            </a:r>
            <a:r>
              <a:rPr lang="uk-UA" cap="all" dirty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озвиток управлінського потенціалу керівника навчального закладу: соціально-відповідальна філософія.</a:t>
            </a:r>
            <a:r>
              <a:rPr lang="uk-UA" dirty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Науковий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часопис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Національного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педагогічного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університету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імені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М. П.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Драгоманова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Серія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5.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Педагогічні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науки: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реалії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перспективи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2020. № 72. С. 70-82.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Calibri"/>
              </a:rPr>
              <a:t>2. М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arkina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I.,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Zhuravska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N.,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Yashchuk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S.,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Opaliukdt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.,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Karapuzova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N. The formation of the adaptive model of educational management in the sphere of higher education.  International Journal of Innovation, Creativity and Change. Volume 11, Issue 5, 2020.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URL: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u="sng" dirty="0">
                <a:solidFill>
                  <a:srgbClr val="000000"/>
                </a:solidFill>
                <a:latin typeface="Times New Roman"/>
                <a:ea typeface="Calibri"/>
                <a:hlinkClick r:id="rId2"/>
              </a:rPr>
              <a:t>www.ijicc.net</a:t>
            </a:r>
            <a:endParaRPr lang="ru-RU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9903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Досягнуті результати роботи гуртка 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тези, матеріали доповідей</a:t>
            </a: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uk-UA" dirty="0">
              <a:latin typeface="Times New Roman"/>
              <a:ea typeface="Times New Roman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. Журавська Н.С., Мелещенко В.І. Методологічні засади системи управління вищою освітою: зарубіжний досвід.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i="1" kern="1800" dirty="0">
                <a:solidFill>
                  <a:srgbClr val="000000"/>
                </a:solidFill>
                <a:latin typeface="Times New Roman"/>
                <a:ea typeface="Times New Roman"/>
              </a:rPr>
              <a:t>Dynamics of the development of world science</a:t>
            </a:r>
            <a:r>
              <a:rPr lang="uk-UA" kern="1800" dirty="0">
                <a:solidFill>
                  <a:srgbClr val="000000"/>
                </a:solidFill>
                <a:latin typeface="Times New Roman"/>
                <a:ea typeface="Times New Roman"/>
              </a:rPr>
              <a:t>: зб.</a:t>
            </a:r>
            <a:r>
              <a:rPr lang="uk-UA" sz="4800" kern="1800" dirty="0">
                <a:solidFill>
                  <a:srgbClr val="000000"/>
                </a:solidFill>
                <a:latin typeface="Helvetica"/>
                <a:ea typeface="Times New Roman"/>
              </a:rPr>
              <a:t> </a:t>
            </a:r>
            <a:r>
              <a:rPr lang="uk-UA" kern="1800" dirty="0">
                <a:solidFill>
                  <a:srgbClr val="000000"/>
                </a:solidFill>
                <a:latin typeface="Times New Roman"/>
                <a:ea typeface="Times New Roman"/>
              </a:rPr>
              <a:t>матеріалів </a:t>
            </a:r>
            <a:r>
              <a:rPr lang="en-US" kern="1800" dirty="0">
                <a:solidFill>
                  <a:srgbClr val="000000"/>
                </a:solidFill>
                <a:latin typeface="Times New Roman"/>
                <a:ea typeface="Times New Roman"/>
              </a:rPr>
              <a:t>IX </a:t>
            </a:r>
            <a:r>
              <a:rPr lang="ru-RU" kern="1800" dirty="0">
                <a:solidFill>
                  <a:srgbClr val="000000"/>
                </a:solidFill>
                <a:latin typeface="Times New Roman"/>
                <a:ea typeface="Times New Roman"/>
              </a:rPr>
              <a:t>М</a:t>
            </a:r>
            <a:r>
              <a:rPr lang="uk-UA" kern="1800" dirty="0">
                <a:solidFill>
                  <a:srgbClr val="000000"/>
                </a:solidFill>
                <a:latin typeface="Times New Roman"/>
                <a:ea typeface="Times New Roman"/>
              </a:rPr>
              <a:t>і</a:t>
            </a:r>
            <a:r>
              <a:rPr lang="ru-RU" kern="1800" dirty="0">
                <a:solidFill>
                  <a:srgbClr val="000000"/>
                </a:solidFill>
                <a:latin typeface="Times New Roman"/>
                <a:ea typeface="Times New Roman"/>
              </a:rPr>
              <a:t>ж</a:t>
            </a:r>
            <a:r>
              <a:rPr lang="uk-UA" kern="1800" dirty="0">
                <a:solidFill>
                  <a:srgbClr val="000000"/>
                </a:solidFill>
                <a:latin typeface="Times New Roman"/>
                <a:ea typeface="Times New Roman"/>
              </a:rPr>
              <a:t>н.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</a:rPr>
              <a:t>наук.-практ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</a:rPr>
              <a:t>конф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uk-UA" kern="1800" dirty="0">
                <a:solidFill>
                  <a:srgbClr val="000000"/>
                </a:solidFill>
                <a:latin typeface="Times New Roman"/>
                <a:ea typeface="Times New Roman"/>
              </a:rPr>
              <a:t>Ванкувер, Канада, 13-15 травня 2020 р. 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Журавська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Н., Мальчик О.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Особливості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розуміння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понять «наука», «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наукове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пізнання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», «практика» для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студентів-юристів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України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Україна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–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Польща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стратегічне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партнерство в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системі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Times New Roman"/>
              </a:rPr>
              <a:t>геополітичних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координат)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зб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тез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доповідей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ІІ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Міжнар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наук.-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практ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конф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м.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Київ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14-15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травня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2020 р.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3. Журавська Н., Шмельова М.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</a:rPr>
              <a:t>Гейміфікація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 та використання соціальних мереж для підбору персоналу та побудови сучасного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hr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 бренду.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S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</a:rPr>
              <a:t>cientific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</a:rPr>
              <a:t>ac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hievements of modern society </a:t>
            </a:r>
            <a:r>
              <a:rPr lang="uk-UA" kern="1800" dirty="0">
                <a:solidFill>
                  <a:srgbClr val="000000"/>
                </a:solidFill>
                <a:latin typeface="Times New Roman"/>
                <a:ea typeface="Times New Roman"/>
              </a:rPr>
              <a:t>: зб.</a:t>
            </a:r>
            <a:r>
              <a:rPr lang="uk-UA" sz="4800" kern="1800" dirty="0">
                <a:solidFill>
                  <a:srgbClr val="000000"/>
                </a:solidFill>
                <a:latin typeface="Helvetica"/>
                <a:ea typeface="Times New Roman"/>
              </a:rPr>
              <a:t> </a:t>
            </a:r>
            <a:r>
              <a:rPr lang="uk-UA" kern="1800" dirty="0">
                <a:solidFill>
                  <a:srgbClr val="000000"/>
                </a:solidFill>
                <a:latin typeface="Times New Roman"/>
                <a:ea typeface="Times New Roman"/>
              </a:rPr>
              <a:t>матеріалів</a:t>
            </a:r>
            <a:r>
              <a:rPr lang="en-US" kern="1800" dirty="0">
                <a:solidFill>
                  <a:srgbClr val="000000"/>
                </a:solidFill>
                <a:latin typeface="Times New Roman"/>
                <a:ea typeface="Times New Roman"/>
              </a:rPr>
              <a:t>IX</a:t>
            </a:r>
            <a:r>
              <a:rPr lang="uk-UA" kern="1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kern="1800" dirty="0" err="1">
                <a:solidFill>
                  <a:srgbClr val="000000"/>
                </a:solidFill>
                <a:latin typeface="Times New Roman"/>
                <a:ea typeface="Times New Roman"/>
              </a:rPr>
              <a:t>Міжн</a:t>
            </a:r>
            <a:r>
              <a:rPr lang="uk-UA" kern="18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</a:rPr>
              <a:t>наук.-практ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</a:rPr>
              <a:t>конф.Ліверпуль</a:t>
            </a:r>
            <a:r>
              <a:rPr lang="uk-UA" kern="1800" dirty="0">
                <a:solidFill>
                  <a:srgbClr val="000000"/>
                </a:solidFill>
                <a:latin typeface="Times New Roman"/>
                <a:ea typeface="Times New Roman"/>
              </a:rPr>
              <a:t>, Великобританія, 13-15 травня 2020 р. 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9498007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Досягнуті результати роботи гуртка 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uk-UA" sz="18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виступи студентів на </a:t>
            </a:r>
            <a:r>
              <a:rPr lang="uk-UA" sz="1800" i="1" dirty="0">
                <a:solidFill>
                  <a:srgbClr val="000000"/>
                </a:solidFill>
                <a:latin typeface="Times New Roman"/>
                <a:ea typeface="Times New Roman"/>
              </a:rPr>
              <a:t>семінарах, </a:t>
            </a:r>
            <a:r>
              <a:rPr lang="uk-UA" sz="18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конференціях: </a:t>
            </a:r>
            <a:r>
              <a:rPr lang="uk-UA" sz="18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uk-UA" sz="1800" i="1" dirty="0" smtClean="0">
                <a:latin typeface="Times New Roman"/>
                <a:ea typeface="Times New Roman"/>
              </a:rPr>
              <a:t>.</a:t>
            </a:r>
            <a:endParaRPr lang="uk-UA" sz="18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1. Журавська Н.С., Мелещенко В.І. Методологічні засади системи управління вищою освітою: зарубіжний досвід.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Журавська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Н., Мальчик О.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Особливості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розуміння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понять «наука», «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наукове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пізнання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», «практика» для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студентів-юристів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України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3. Журавська Н., Шмельова М.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</a:rPr>
              <a:t>Гейміфікація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 та використання соціальних мереж для підбору персоналу та побудови сучасного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hr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 бренду. 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841601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Досягнуті результати роботи гуртка 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09402" y="1825625"/>
            <a:ext cx="10344397" cy="3672650"/>
          </a:xfrm>
        </p:spPr>
        <p:txBody>
          <a:bodyPr/>
          <a:lstStyle/>
          <a:p>
            <a:pPr indent="457200" algn="just">
              <a:spcAft>
                <a:spcPts val="0"/>
              </a:spcAft>
              <a:tabLst>
                <a:tab pos="457200" algn="l"/>
              </a:tabLst>
            </a:pP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наукові роботи 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Times New Roman"/>
              </a:rPr>
              <a:t>на 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міжвузівських студентських наукових конкурсах: 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indent="457200" algn="just">
              <a:spcAft>
                <a:spcPts val="0"/>
              </a:spcAft>
              <a:tabLst>
                <a:tab pos="457200" algn="l"/>
                <a:tab pos="44958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1.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</a:rPr>
              <a:t>Мурадян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 М.А. Напрями підвищення ефективності управління конкурентоспроможністю освітніх послуг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у сфері вищої освіти України.</a:t>
            </a: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  <a:tabLst>
                <a:tab pos="457200" algn="l"/>
                <a:tab pos="44958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2.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</a:rPr>
              <a:t>Магей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 І.В. Вплив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</a:rPr>
              <a:t>cтилю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</a:rPr>
              <a:t>кepiвництвa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</a:rPr>
              <a:t>нa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</a:rPr>
              <a:t>coцiaльнo-пcиxoлoгiчний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</a:rPr>
              <a:t>клiмaт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</a:rPr>
              <a:t>пeдaгoгiчнoгo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</a:rPr>
              <a:t>кoлeктиву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 з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</a:rPr>
              <a:t>a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кл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</a:rPr>
              <a:t>a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Calibri"/>
              </a:rPr>
              <a:t>ду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 загальної середньої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Calibri"/>
              </a:rPr>
              <a:t>oc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в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</a:rPr>
              <a:t>i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libri"/>
              </a:rPr>
              <a:t>ти</a:t>
            </a: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забезпечення 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діяльності 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web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-сторінки гуртка 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uk-UA" sz="2400" dirty="0" smtClean="0">
                <a:latin typeface="Times New Roman"/>
                <a:ea typeface="Times New Roman"/>
              </a:rPr>
              <a:t> </a:t>
            </a:r>
            <a:r>
              <a:rPr lang="ru-RU" sz="2400" u="sng" dirty="0" smtClean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https://nubip.edu.ua/node/27041</a:t>
            </a:r>
            <a:endParaRPr lang="uk-UA" sz="2400" dirty="0" smtClean="0">
              <a:latin typeface="Times New Roman"/>
              <a:ea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460530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6291" y="2964872"/>
            <a:ext cx="9144000" cy="1061603"/>
          </a:xfrm>
        </p:spPr>
        <p:txBody>
          <a:bodyPr>
            <a:no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ЗА УВАГУ!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308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606</Words>
  <Application>Microsoft Office PowerPoint</Application>
  <PresentationFormat>Произвольный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Звіт про роботу студентського наукового гуртка «Методологія та методика наукових досліджень»  за 2019/2020 навчальний рік</vt:lpstr>
      <vt:lpstr>Презентация PowerPoint</vt:lpstr>
      <vt:lpstr>Презентация PowerPoint</vt:lpstr>
      <vt:lpstr>Стратегія розвитку студентського наукового гуртка:</vt:lpstr>
      <vt:lpstr>Досягнуті результати роботи гуртка :</vt:lpstr>
      <vt:lpstr>Досягнуті результати роботи гуртка :</vt:lpstr>
      <vt:lpstr>Досягнуті результати роботи гуртка :</vt:lpstr>
      <vt:lpstr>Досягнуті результати роботи гуртка :</vt:lpstr>
      <vt:lpstr>ДЯКУЄМО ЗА УВАГУ!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роботу студентського наукового гуртка «методологія та методика наукових досліджень»  за 2018/2019 навчальний рік</dc:title>
  <dc:creator>Сальвенчук</dc:creator>
  <cp:lastModifiedBy>User</cp:lastModifiedBy>
  <cp:revision>24</cp:revision>
  <dcterms:created xsi:type="dcterms:W3CDTF">2019-04-29T10:18:37Z</dcterms:created>
  <dcterms:modified xsi:type="dcterms:W3CDTF">2020-05-12T15:52:16Z</dcterms:modified>
</cp:coreProperties>
</file>