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473" r:id="rId3"/>
    <p:sldId id="474" r:id="rId4"/>
    <p:sldId id="475" r:id="rId5"/>
    <p:sldId id="476" r:id="rId6"/>
    <p:sldId id="477" r:id="rId7"/>
    <p:sldId id="478" r:id="rId8"/>
    <p:sldId id="479" r:id="rId9"/>
    <p:sldId id="480" r:id="rId10"/>
    <p:sldId id="481" r:id="rId11"/>
    <p:sldId id="482" r:id="rId12"/>
    <p:sldId id="484" r:id="rId13"/>
    <p:sldId id="483" r:id="rId14"/>
    <p:sldId id="485" r:id="rId1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17" autoAdjust="0"/>
    <p:restoredTop sz="94651" autoAdjust="0"/>
  </p:normalViewPr>
  <p:slideViewPr>
    <p:cSldViewPr snapToGrid="0" snapToObjects="1">
      <p:cViewPr varScale="1">
        <p:scale>
          <a:sx n="51" d="100"/>
          <a:sy n="51" d="100"/>
        </p:scale>
        <p:origin x="38" y="58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77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40DB6-D628-438A-9060-03CD29626704}" type="datetimeFigureOut">
              <a:rPr lang="uk-UA" smtClean="0"/>
              <a:pPr/>
              <a:t>11.05.2022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A7F44-85EF-4ECE-8324-4C1EFC3D278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1269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1EA47-D924-E24C-BACD-76826496F4FA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76621-A2FB-4B4F-B5A2-A2C59971A5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5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76621-A2FB-4B4F-B5A2-A2C59971A5C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677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85FD-61B1-4BD9-9844-CD145EF376DE}" type="datetime1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56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87BA0-964F-4DD0-9EE9-DF916E6390BA}" type="datetime1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47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8903-0CD4-4654-B134-55296F1DBB58}" type="datetime1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94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6FAF4-5544-4ABC-87BA-44D1B04C52F8}" type="datetime1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20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AE72-132D-4CC2-8B02-A530BEEFA1F2}" type="datetime1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02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19B23-5525-4DA6-972F-E2F35102B8E0}" type="datetime1">
              <a:rPr lang="en-US" smtClean="0"/>
              <a:pPr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9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77BD-4C62-4FED-B242-ED47674FBADA}" type="datetime1">
              <a:rPr lang="en-US" smtClean="0"/>
              <a:pPr/>
              <a:t>5/11/2022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987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0EAC9-BF44-4846-8C2B-C07FD6FB75F3}" type="datetime1">
              <a:rPr lang="en-US" smtClean="0"/>
              <a:pPr/>
              <a:t>5/11/2022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10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E9B5-995D-41DE-ABCF-483EF81A4D6B}" type="datetime1">
              <a:rPr lang="en-US" smtClean="0"/>
              <a:pPr/>
              <a:t>5/11/2022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8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EDAE1-CE3F-41F1-B5A2-7F4F04522A56}" type="datetime1">
              <a:rPr lang="en-US" smtClean="0"/>
              <a:pPr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32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686A-BDB5-4239-AEEE-FC2536C79262}" type="datetime1">
              <a:rPr lang="en-US" smtClean="0"/>
              <a:pPr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359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06108-FFB7-4594-A211-AC29C22C7568}" type="datetime1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E7D77-901A-3642-843D-2FAAB87BA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20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9362" y="2637186"/>
            <a:ext cx="93628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8000" b="1" baseline="30000" dirty="0">
                <a:solidFill>
                  <a:schemeClr val="bg1"/>
                </a:solidFill>
                <a:latin typeface="Arial Black" panose="020B0A04020102020204" pitchFamily="34" charset="0"/>
                <a:cs typeface="Arial" pitchFamily="34" charset="0"/>
              </a:rPr>
              <a:t>Вступна кампанія </a:t>
            </a:r>
          </a:p>
          <a:p>
            <a:r>
              <a:rPr lang="uk-UA" sz="8000" b="1" baseline="30000" dirty="0">
                <a:solidFill>
                  <a:schemeClr val="bg1"/>
                </a:solidFill>
                <a:latin typeface="Arial Black" panose="020B0A04020102020204" pitchFamily="34" charset="0"/>
                <a:cs typeface="Arial" pitchFamily="34" charset="0"/>
              </a:rPr>
              <a:t>в умовах </a:t>
            </a:r>
          </a:p>
          <a:p>
            <a:r>
              <a:rPr lang="uk-UA" sz="8000" b="1" baseline="30000" dirty="0">
                <a:solidFill>
                  <a:schemeClr val="bg1"/>
                </a:solidFill>
                <a:latin typeface="Arial Black" panose="020B0A04020102020204" pitchFamily="34" charset="0"/>
                <a:cs typeface="Arial" pitchFamily="34" charset="0"/>
              </a:rPr>
              <a:t>воєнного стану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815" y="826477"/>
            <a:ext cx="3312370" cy="597046"/>
          </a:xfrm>
          <a:prstGeom prst="rect">
            <a:avLst/>
          </a:prstGeom>
        </p:spPr>
      </p:pic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5097B9-F7EE-490A-B634-0B0F2BF6EC44}"/>
              </a:ext>
            </a:extLst>
          </p:cNvPr>
          <p:cNvSpPr txBox="1"/>
          <p:nvPr/>
        </p:nvSpPr>
        <p:spPr>
          <a:xfrm>
            <a:off x="619362" y="6031523"/>
            <a:ext cx="4019050" cy="54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baseline="300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Сергій </a:t>
            </a:r>
            <a:r>
              <a:rPr lang="uk-UA" sz="2200" baseline="30000" dirty="0" err="1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Шкарлет</a:t>
            </a:r>
            <a:endParaRPr lang="uk-UA" sz="2200" baseline="30000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uk-UA" sz="2200" baseline="300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Міністр освіти і науки України</a:t>
            </a:r>
            <a:endParaRPr lang="ru-RU" sz="2200" baseline="30000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8642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6822" y="366866"/>
            <a:ext cx="9086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b="1" baseline="30000" dirty="0">
                <a:latin typeface="Arial Narrow" panose="020B0606020202030204" pitchFamily="34" charset="0"/>
                <a:cs typeface="Arial" pitchFamily="34" charset="0"/>
              </a:rPr>
              <a:t>Вища освіта на основі ПЗСО (особливості)</a:t>
            </a:r>
            <a:endParaRPr lang="ru-RU" sz="4800" b="1" baseline="30000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F86B64-E857-4146-954C-606927FC2A79}"/>
              </a:ext>
            </a:extLst>
          </p:cNvPr>
          <p:cNvSpPr txBox="1"/>
          <p:nvPr/>
        </p:nvSpPr>
        <p:spPr>
          <a:xfrm>
            <a:off x="122419" y="1060065"/>
            <a:ext cx="11947161" cy="5521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800" dirty="0">
                <a:latin typeface="Arial Narrow" panose="020B0606020202030204" pitchFamily="34" charset="0"/>
              </a:rPr>
              <a:t>Молодший бакалавр – 2 предмети НМТ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uk-UA" sz="2800" dirty="0">
              <a:latin typeface="Arial Narrow" panose="020B0606020202030204" pitchFamily="34" charset="0"/>
            </a:endParaRP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800" b="1" dirty="0">
                <a:latin typeface="Arial Narrow" panose="020B0606020202030204" pitchFamily="34" charset="0"/>
              </a:rPr>
              <a:t>Не використовуються: </a:t>
            </a:r>
            <a:r>
              <a:rPr lang="uk-UA" sz="2800" dirty="0">
                <a:latin typeface="Arial Narrow" panose="020B0606020202030204" pitchFamily="34" charset="0"/>
              </a:rPr>
              <a:t>середній бал документа про раніше здобуту освіту, бал за успішне закінчення у рік вступу підготовчих курсів та олімпіад закладу вищої освіти для вступу до нього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uk-UA" sz="2800" dirty="0">
              <a:latin typeface="Arial Narrow" panose="020B0606020202030204" pitchFamily="34" charset="0"/>
            </a:endParaRP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800" dirty="0">
                <a:latin typeface="Arial Narrow" panose="020B0606020202030204" pitchFamily="34" charset="0"/>
              </a:rPr>
              <a:t>Зберігаються особливості для </a:t>
            </a:r>
            <a:r>
              <a:rPr lang="uk-UA" sz="2800" dirty="0" err="1">
                <a:latin typeface="Arial Narrow" panose="020B0606020202030204" pitchFamily="34" charset="0"/>
              </a:rPr>
              <a:t>олімпіадників</a:t>
            </a:r>
            <a:endParaRPr lang="uk-UA" sz="2800" dirty="0">
              <a:latin typeface="Arial Narrow" panose="020B0606020202030204" pitchFamily="34" charset="0"/>
            </a:endParaRP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uk-UA" sz="2800" dirty="0">
              <a:latin typeface="Arial Narrow" panose="020B0606020202030204" pitchFamily="34" charset="0"/>
            </a:endParaRP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800" dirty="0">
                <a:latin typeface="Arial Narrow" panose="020B0606020202030204" pitchFamily="34" charset="0"/>
              </a:rPr>
              <a:t>Використовуються сільський та галузевий коефіцієнти, регіональний коефіцієнт потребує переосмислення.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uk-UA" sz="2800" dirty="0">
              <a:latin typeface="Arial Narrow" panose="020B0606020202030204" pitchFamily="34" charset="0"/>
            </a:endParaRP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800" dirty="0">
                <a:latin typeface="Arial Narrow" panose="020B0606020202030204" pitchFamily="34" charset="0"/>
              </a:rPr>
              <a:t>Потребує вдосконалення політика позитивної дискримінації пільгових категорій. </a:t>
            </a:r>
            <a:r>
              <a:rPr lang="uk-UA" sz="2800" b="1" dirty="0">
                <a:latin typeface="Arial Narrow" panose="020B0606020202030204" pitchFamily="34" charset="0"/>
              </a:rPr>
              <a:t>Особливу увагу слід звернути на підтримку учасників бойових дій та дітей загиблих захисників України</a:t>
            </a:r>
          </a:p>
        </p:txBody>
      </p:sp>
    </p:spTree>
    <p:extLst>
      <p:ext uri="{BB962C8B-B14F-4D97-AF65-F5344CB8AC3E}">
        <p14:creationId xmlns:p14="http://schemas.microsoft.com/office/powerpoint/2010/main" val="2170618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3323" y="366866"/>
            <a:ext cx="9086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b="1" baseline="30000" dirty="0">
                <a:latin typeface="Arial Narrow" panose="020B0606020202030204" pitchFamily="34" charset="0"/>
                <a:cs typeface="Arial" pitchFamily="34" charset="0"/>
              </a:rPr>
              <a:t>Магістр на основі Бакалавра</a:t>
            </a:r>
            <a:endParaRPr lang="ru-RU" sz="4800" b="1" baseline="30000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886340-702A-44FC-9DAE-A3D73D628B0A}"/>
              </a:ext>
            </a:extLst>
          </p:cNvPr>
          <p:cNvSpPr txBox="1"/>
          <p:nvPr/>
        </p:nvSpPr>
        <p:spPr>
          <a:xfrm>
            <a:off x="122419" y="1060065"/>
            <a:ext cx="11947161" cy="541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800" b="1" dirty="0">
                <a:latin typeface="Arial Narrow" panose="020B0606020202030204" pitchFamily="34" charset="0"/>
              </a:rPr>
              <a:t>Спеціальності Право та Міжнародне право</a:t>
            </a:r>
          </a:p>
          <a:p>
            <a:pPr algn="ctr">
              <a:lnSpc>
                <a:spcPct val="90000"/>
              </a:lnSpc>
            </a:pPr>
            <a:endParaRPr lang="uk-UA" sz="2800" dirty="0">
              <a:latin typeface="Arial Narrow" panose="020B060602020203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uk-UA" sz="2800" dirty="0">
                <a:latin typeface="Arial Narrow" panose="020B0606020202030204" pitchFamily="34" charset="0"/>
              </a:rPr>
              <a:t>ЗАЯВА + МАГІСТЕРСЬКИЙ </a:t>
            </a:r>
            <a:r>
              <a:rPr lang="uk-UA" sz="2800" u="sng" dirty="0" err="1">
                <a:latin typeface="Arial Narrow" panose="020B0606020202030204" pitchFamily="34" charset="0"/>
              </a:rPr>
              <a:t>ТРи</a:t>
            </a:r>
            <a:r>
              <a:rPr lang="uk-UA" sz="2800" dirty="0" err="1">
                <a:latin typeface="Arial Narrow" panose="020B0606020202030204" pitchFamily="34" charset="0"/>
              </a:rPr>
              <a:t>ПРЕДМЕТНИЙ</a:t>
            </a:r>
            <a:r>
              <a:rPr lang="uk-UA" sz="2800" dirty="0">
                <a:latin typeface="Arial Narrow" panose="020B0606020202030204" pitchFamily="34" charset="0"/>
              </a:rPr>
              <a:t> ТЕСТ(МТТ) + МОТИВАЦІЙНИЙ ЛИСТ</a:t>
            </a:r>
          </a:p>
          <a:p>
            <a:pPr marL="530225" algn="just">
              <a:lnSpc>
                <a:spcPct val="90000"/>
              </a:lnSpc>
            </a:pPr>
            <a:endParaRPr lang="uk-UA" sz="2000" dirty="0">
              <a:latin typeface="Arial Narrow" panose="020B0606020202030204" pitchFamily="34" charset="0"/>
            </a:endParaRP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800" b="1" dirty="0">
                <a:latin typeface="Arial Narrow" panose="020B0606020202030204" pitchFamily="34" charset="0"/>
              </a:rPr>
              <a:t>Інші спеціальності (бюджет)</a:t>
            </a:r>
          </a:p>
          <a:p>
            <a:pPr algn="ctr">
              <a:lnSpc>
                <a:spcPct val="90000"/>
              </a:lnSpc>
            </a:pPr>
            <a:endParaRPr lang="uk-UA" sz="2000" dirty="0">
              <a:latin typeface="Arial Narrow" panose="020B060602020203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ЗАЯВА + МАГІСТЕРСЬКИЙ ТЕСТ НАВЧАЛЬНОЇ КОМПЕТЕНТНОСТІ + ІСПИТ В ЗВО+ МОТИВАЦІЙНИЙ ЛИСТ</a:t>
            </a:r>
          </a:p>
          <a:p>
            <a:pPr marL="530225" algn="just">
              <a:lnSpc>
                <a:spcPct val="90000"/>
              </a:lnSpc>
            </a:pPr>
            <a:endParaRPr lang="uk-UA" sz="2800" dirty="0">
              <a:latin typeface="Arial Narrow" panose="020B0606020202030204" pitchFamily="34" charset="0"/>
            </a:endParaRP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800" b="1" dirty="0">
                <a:latin typeface="Arial Narrow" panose="020B0606020202030204" pitchFamily="34" charset="0"/>
              </a:rPr>
              <a:t>Інші спеціальності (контракт)</a:t>
            </a:r>
          </a:p>
          <a:p>
            <a:pPr algn="ctr">
              <a:lnSpc>
                <a:spcPct val="90000"/>
              </a:lnSpc>
            </a:pPr>
            <a:endParaRPr lang="uk-UA" sz="2000" dirty="0">
              <a:latin typeface="Arial Narrow" panose="020B060602020203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uk-UA" sz="2800" dirty="0">
                <a:latin typeface="Arial Narrow" panose="020B0606020202030204" pitchFamily="34" charset="0"/>
              </a:rPr>
              <a:t>ЗАЯВА + МОТИВАЦІЙНИЙ ЛИСТ</a:t>
            </a:r>
          </a:p>
          <a:p>
            <a:pPr algn="just">
              <a:lnSpc>
                <a:spcPct val="90000"/>
              </a:lnSpc>
            </a:pPr>
            <a:r>
              <a:rPr lang="uk-UA" sz="2400" dirty="0">
                <a:latin typeface="Arial Narrow" panose="020B0606020202030204" pitchFamily="34" charset="0"/>
              </a:rPr>
              <a:t>!Документ про раніше здобуту освіту подається в усіх випадках, але не враховується при розрахунку конкурсного балу</a:t>
            </a:r>
          </a:p>
          <a:p>
            <a:pPr algn="just">
              <a:lnSpc>
                <a:spcPct val="90000"/>
              </a:lnSpc>
            </a:pPr>
            <a:r>
              <a:rPr lang="uk-UA" sz="2400" dirty="0">
                <a:latin typeface="Arial Narrow" panose="020B0606020202030204" pitchFamily="34" charset="0"/>
              </a:rPr>
              <a:t>! За наявності використовуються результати ЄВІ-ЄФВВ 2019-2021</a:t>
            </a:r>
            <a:endParaRPr lang="uk-UA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0803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3323" y="366866"/>
            <a:ext cx="9086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b="1" baseline="30000" dirty="0">
                <a:latin typeface="Arial Narrow" panose="020B0606020202030204" pitchFamily="34" charset="0"/>
                <a:cs typeface="Arial" pitchFamily="34" charset="0"/>
              </a:rPr>
              <a:t>Магістерські тестування</a:t>
            </a:r>
            <a:endParaRPr lang="ru-RU" sz="4800" b="1" baseline="30000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886340-702A-44FC-9DAE-A3D73D628B0A}"/>
              </a:ext>
            </a:extLst>
          </p:cNvPr>
          <p:cNvSpPr txBox="1"/>
          <p:nvPr/>
        </p:nvSpPr>
        <p:spPr>
          <a:xfrm>
            <a:off x="122419" y="1060065"/>
            <a:ext cx="11947161" cy="5244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uk-UA" sz="2800" b="1" dirty="0">
                <a:latin typeface="Arial Narrow" panose="020B0606020202030204" pitchFamily="34" charset="0"/>
              </a:rPr>
              <a:t>МАГІСТЕРСЬКИЙ </a:t>
            </a:r>
            <a:r>
              <a:rPr lang="uk-UA" sz="2800" b="1" dirty="0" err="1">
                <a:latin typeface="Arial Narrow" panose="020B0606020202030204" pitchFamily="34" charset="0"/>
              </a:rPr>
              <a:t>ТРиПРЕДМЕТНИЙ</a:t>
            </a:r>
            <a:r>
              <a:rPr lang="uk-UA" sz="2800" b="1" dirty="0">
                <a:latin typeface="Arial Narrow" panose="020B0606020202030204" pitchFamily="34" charset="0"/>
              </a:rPr>
              <a:t> ТЕСТ</a:t>
            </a:r>
          </a:p>
          <a:p>
            <a:pPr algn="just">
              <a:lnSpc>
                <a:spcPct val="90000"/>
              </a:lnSpc>
            </a:pPr>
            <a:endParaRPr lang="uk-UA" sz="2000" dirty="0">
              <a:latin typeface="Arial Narrow" panose="020B0606020202030204" pitchFamily="34" charset="0"/>
            </a:endParaRP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800" dirty="0">
                <a:latin typeface="Arial Narrow" panose="020B0606020202030204" pitchFamily="34" charset="0"/>
              </a:rPr>
              <a:t>завдання з іноземної мови (англійської, французької, німецької, іспанської за вибором вступника), права та магістерського тесту навчальної компетентності </a:t>
            </a: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800" dirty="0">
                <a:latin typeface="Arial Narrow" panose="020B0606020202030204" pitchFamily="34" charset="0"/>
              </a:rPr>
              <a:t>30 завдань «закритих форм» з кожного складника</a:t>
            </a: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800" dirty="0">
                <a:latin typeface="Arial Narrow" panose="020B0606020202030204" pitchFamily="34" charset="0"/>
              </a:rPr>
              <a:t>120 хвилин</a:t>
            </a: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800" dirty="0">
                <a:latin typeface="Arial Narrow" panose="020B0606020202030204" pitchFamily="34" charset="0"/>
              </a:rPr>
              <a:t>комп’ютерний онлайн тест у спеціально обладнаних пунктах тестування</a:t>
            </a: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800" dirty="0">
                <a:latin typeface="Arial Narrow" panose="020B0606020202030204" pitchFamily="34" charset="0"/>
              </a:rPr>
              <a:t>використання системи Комісії зі стандартів української мови</a:t>
            </a: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800" dirty="0">
                <a:latin typeface="Arial Narrow" panose="020B0606020202030204" pitchFamily="34" charset="0"/>
              </a:rPr>
              <a:t>пункти тестування повинні мати укриття для усіх його учасників</a:t>
            </a: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sz="2800" dirty="0" err="1">
                <a:latin typeface="Arial Narrow" panose="020B0606020202030204" pitchFamily="34" charset="0"/>
              </a:rPr>
              <a:t>враховуються</a:t>
            </a:r>
            <a:r>
              <a:rPr lang="ru-RU" sz="2800" dirty="0">
                <a:latin typeface="Arial Narrow" panose="020B0606020202030204" pitchFamily="34" charset="0"/>
              </a:rPr>
              <a:t> </a:t>
            </a:r>
            <a:r>
              <a:rPr lang="ru-RU" sz="2800" dirty="0" err="1">
                <a:latin typeface="Arial Narrow" panose="020B0606020202030204" pitchFamily="34" charset="0"/>
              </a:rPr>
              <a:t>результати</a:t>
            </a:r>
            <a:r>
              <a:rPr lang="ru-RU" sz="2800" dirty="0">
                <a:latin typeface="Arial Narrow" panose="020B0606020202030204" pitchFamily="34" charset="0"/>
              </a:rPr>
              <a:t> ЄВІ 2019-2021 </a:t>
            </a:r>
            <a:r>
              <a:rPr lang="ru-RU" sz="2800" dirty="0" err="1">
                <a:latin typeface="Arial Narrow" panose="020B0606020202030204" pitchFamily="34" charset="0"/>
              </a:rPr>
              <a:t>років</a:t>
            </a:r>
            <a:r>
              <a:rPr lang="ru-RU" sz="2800" dirty="0">
                <a:latin typeface="Arial Narrow" panose="020B0606020202030204" pitchFamily="34" charset="0"/>
              </a:rPr>
              <a:t> </a:t>
            </a:r>
            <a:r>
              <a:rPr lang="ru-RU" sz="2800" dirty="0" err="1">
                <a:latin typeface="Arial Narrow" panose="020B0606020202030204" pitchFamily="34" charset="0"/>
              </a:rPr>
              <a:t>замість</a:t>
            </a:r>
            <a:r>
              <a:rPr lang="ru-RU" sz="2800" dirty="0">
                <a:latin typeface="Arial Narrow" panose="020B0606020202030204" pitchFamily="34" charset="0"/>
              </a:rPr>
              <a:t> </a:t>
            </a:r>
            <a:r>
              <a:rPr lang="ru-RU" sz="2800" dirty="0" err="1">
                <a:latin typeface="Arial Narrow" panose="020B0606020202030204" pitchFamily="34" charset="0"/>
              </a:rPr>
              <a:t>складника</a:t>
            </a:r>
            <a:r>
              <a:rPr lang="ru-RU" sz="2800" dirty="0">
                <a:latin typeface="Arial Narrow" panose="020B0606020202030204" pitchFamily="34" charset="0"/>
              </a:rPr>
              <a:t> з </a:t>
            </a:r>
            <a:r>
              <a:rPr lang="ru-RU" sz="2800" dirty="0" err="1">
                <a:latin typeface="Arial Narrow" panose="020B0606020202030204" pitchFamily="34" charset="0"/>
              </a:rPr>
              <a:t>іноземної</a:t>
            </a:r>
            <a:r>
              <a:rPr lang="ru-RU" sz="2800" dirty="0">
                <a:latin typeface="Arial Narrow" panose="020B0606020202030204" pitchFamily="34" charset="0"/>
              </a:rPr>
              <a:t> </a:t>
            </a:r>
            <a:r>
              <a:rPr lang="ru-RU" sz="2800" dirty="0" err="1">
                <a:latin typeface="Arial Narrow" panose="020B0606020202030204" pitchFamily="34" charset="0"/>
              </a:rPr>
              <a:t>мови</a:t>
            </a:r>
            <a:r>
              <a:rPr lang="uk-UA" sz="2800" dirty="0">
                <a:latin typeface="Arial Narrow" panose="020B0606020202030204" pitchFamily="34" charset="0"/>
              </a:rPr>
              <a:t> </a:t>
            </a:r>
          </a:p>
          <a:p>
            <a:pPr algn="just">
              <a:lnSpc>
                <a:spcPct val="90000"/>
              </a:lnSpc>
            </a:pPr>
            <a:endParaRPr lang="uk-UA" sz="2800" dirty="0">
              <a:latin typeface="Arial Narrow" panose="020B0606020202030204" pitchFamily="34" charset="0"/>
            </a:endParaRPr>
          </a:p>
          <a:p>
            <a:pPr algn="just">
              <a:lnSpc>
                <a:spcPct val="90000"/>
              </a:lnSpc>
            </a:pPr>
            <a:endParaRPr lang="uk-UA" sz="2400" dirty="0">
              <a:latin typeface="Arial Narrow" panose="020B060602020203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uk-UA" sz="2400" dirty="0">
                <a:latin typeface="Arial Narrow" panose="020B0606020202030204" pitchFamily="34" charset="0"/>
              </a:rPr>
              <a:t>!УЦОЯО вбачає ризики у запровадженні такого тестування з огляду на питання адміністрування тестування, валідності та </a:t>
            </a:r>
            <a:r>
              <a:rPr lang="uk-UA" sz="2400" dirty="0" err="1">
                <a:latin typeface="Arial Narrow" panose="020B0606020202030204" pitchFamily="34" charset="0"/>
              </a:rPr>
              <a:t>порівнюваності</a:t>
            </a:r>
            <a:r>
              <a:rPr lang="uk-UA" sz="2400" dirty="0">
                <a:latin typeface="Arial Narrow" panose="020B0606020202030204" pitchFamily="34" charset="0"/>
              </a:rPr>
              <a:t> значної кількості неапробованих тестових форм</a:t>
            </a:r>
            <a:endParaRPr lang="uk-UA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90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3323" y="366866"/>
            <a:ext cx="9086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b="1" baseline="30000" dirty="0">
                <a:latin typeface="Arial Narrow" panose="020B0606020202030204" pitchFamily="34" charset="0"/>
                <a:cs typeface="Arial" pitchFamily="34" charset="0"/>
              </a:rPr>
              <a:t>Магістерські тестування</a:t>
            </a:r>
            <a:endParaRPr lang="ru-RU" sz="4800" b="1" baseline="30000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886340-702A-44FC-9DAE-A3D73D628B0A}"/>
              </a:ext>
            </a:extLst>
          </p:cNvPr>
          <p:cNvSpPr txBox="1"/>
          <p:nvPr/>
        </p:nvSpPr>
        <p:spPr>
          <a:xfrm>
            <a:off x="122419" y="1060065"/>
            <a:ext cx="11947161" cy="4635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uk-UA" sz="2800" b="1" dirty="0">
                <a:latin typeface="Arial Narrow" panose="020B0606020202030204" pitchFamily="34" charset="0"/>
              </a:rPr>
              <a:t>МАГІСТЕРСЬКИЙ ТЕСТ НАВЧАЛЬНОЇ КОМПЕТЕНТНОСТІ </a:t>
            </a: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uk-UA" sz="2800" dirty="0">
              <a:latin typeface="Arial Narrow" panose="020B0606020202030204" pitchFamily="34" charset="0"/>
            </a:endParaRP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800" dirty="0">
                <a:latin typeface="Arial Narrow" panose="020B0606020202030204" pitchFamily="34" charset="0"/>
              </a:rPr>
              <a:t>30 завдань «закритих форм»  </a:t>
            </a: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800" dirty="0">
                <a:latin typeface="Arial Narrow" panose="020B0606020202030204" pitchFamily="34" charset="0"/>
              </a:rPr>
              <a:t>40 хвилин</a:t>
            </a: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800" dirty="0">
                <a:latin typeface="Arial Narrow" panose="020B0606020202030204" pitchFamily="34" charset="0"/>
              </a:rPr>
              <a:t>комп’ютерний онлайн тест в спеціально обладнаних пунктах тестування</a:t>
            </a: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800" dirty="0">
                <a:latin typeface="Arial Narrow" panose="020B0606020202030204" pitchFamily="34" charset="0"/>
              </a:rPr>
              <a:t>використання системи Комісії зі стандартів української мови</a:t>
            </a: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800" dirty="0">
                <a:latin typeface="Arial Narrow" panose="020B0606020202030204" pitchFamily="34" charset="0"/>
              </a:rPr>
              <a:t>пункти тестування повинні мати укриття для усіх його учасників</a:t>
            </a: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uk-UA" sz="2800" dirty="0">
              <a:latin typeface="Arial Narrow" panose="020B0606020202030204" pitchFamily="34" charset="0"/>
            </a:endParaRP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uk-UA" sz="2800" dirty="0">
              <a:latin typeface="Arial Narrow" panose="020B0606020202030204" pitchFamily="34" charset="0"/>
            </a:endParaRP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uk-UA" sz="2800" dirty="0">
              <a:latin typeface="Arial Narrow" panose="020B060602020203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uk-UA" sz="2400" dirty="0">
                <a:latin typeface="Arial Narrow" panose="020B0606020202030204" pitchFamily="34" charset="0"/>
              </a:rPr>
              <a:t>!УЦОЯО вбачає ризики у запровадженні такого тестування з огляду на питання адміністрування тестування, валідності та </a:t>
            </a:r>
            <a:r>
              <a:rPr lang="uk-UA" sz="2400" dirty="0" err="1">
                <a:latin typeface="Arial Narrow" panose="020B0606020202030204" pitchFamily="34" charset="0"/>
              </a:rPr>
              <a:t>порівнюваності</a:t>
            </a:r>
            <a:r>
              <a:rPr lang="uk-UA" sz="2400" dirty="0">
                <a:latin typeface="Arial Narrow" panose="020B0606020202030204" pitchFamily="34" charset="0"/>
              </a:rPr>
              <a:t> значної кількості неапробованих тестових форм</a:t>
            </a:r>
            <a:endParaRPr lang="uk-UA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5184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886340-702A-44FC-9DAE-A3D73D628B0A}"/>
              </a:ext>
            </a:extLst>
          </p:cNvPr>
          <p:cNvSpPr txBox="1"/>
          <p:nvPr/>
        </p:nvSpPr>
        <p:spPr>
          <a:xfrm>
            <a:off x="122419" y="1812233"/>
            <a:ext cx="1194716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uk-UA" sz="5400" b="1" dirty="0">
                <a:latin typeface="Arial Narrow" panose="020B0606020202030204" pitchFamily="34" charset="0"/>
              </a:rPr>
              <a:t>Дякую за увагу!</a:t>
            </a:r>
          </a:p>
          <a:p>
            <a:pPr algn="ctr">
              <a:lnSpc>
                <a:spcPct val="90000"/>
              </a:lnSpc>
            </a:pPr>
            <a:r>
              <a:rPr lang="uk-UA" sz="5400" b="1" dirty="0">
                <a:latin typeface="Arial Narrow" panose="020B0606020202030204" pitchFamily="34" charset="0"/>
              </a:rPr>
              <a:t>Готовий відповісти на запитання!</a:t>
            </a:r>
          </a:p>
          <a:p>
            <a:pPr algn="ctr">
              <a:lnSpc>
                <a:spcPct val="90000"/>
              </a:lnSpc>
            </a:pPr>
            <a:endParaRPr lang="uk-UA" sz="5400" b="1" dirty="0">
              <a:latin typeface="Arial Narrow" panose="020B060602020203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uk-UA" sz="5400" b="1" dirty="0">
                <a:latin typeface="Arial Narrow" panose="020B0606020202030204" pitchFamily="34" charset="0"/>
              </a:rPr>
              <a:t>З повагою до Вас!</a:t>
            </a:r>
          </a:p>
          <a:p>
            <a:pPr algn="ctr">
              <a:lnSpc>
                <a:spcPct val="90000"/>
              </a:lnSpc>
            </a:pPr>
            <a:endParaRPr lang="uk-UA" sz="4400" dirty="0">
              <a:latin typeface="Arial Narrow" panose="020B0606020202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C920B7-B3DB-45D6-99B9-62E68B0005D1}"/>
              </a:ext>
            </a:extLst>
          </p:cNvPr>
          <p:cNvSpPr txBox="1"/>
          <p:nvPr/>
        </p:nvSpPr>
        <p:spPr>
          <a:xfrm>
            <a:off x="5518113" y="5289344"/>
            <a:ext cx="6184973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uk-UA" sz="2800" dirty="0">
                <a:latin typeface="Arial Narrow" panose="020B0606020202030204" pitchFamily="34" charset="0"/>
              </a:rPr>
              <a:t>Сергій </a:t>
            </a:r>
            <a:r>
              <a:rPr lang="uk-UA" sz="2800" dirty="0" err="1">
                <a:latin typeface="Arial Narrow" panose="020B0606020202030204" pitchFamily="34" charset="0"/>
              </a:rPr>
              <a:t>Шкарлет</a:t>
            </a:r>
            <a:endParaRPr lang="uk-UA" sz="2800" dirty="0">
              <a:latin typeface="Arial Narrow" panose="020B0606020202030204" pitchFamily="34" charset="0"/>
            </a:endParaRPr>
          </a:p>
          <a:p>
            <a:pPr algn="r">
              <a:lnSpc>
                <a:spcPct val="90000"/>
              </a:lnSpc>
            </a:pPr>
            <a:r>
              <a:rPr lang="uk-UA" sz="2800" dirty="0">
                <a:latin typeface="Arial Narrow" panose="020B0606020202030204" pitchFamily="34" charset="0"/>
              </a:rPr>
              <a:t>Міністр освіти і науки України</a:t>
            </a:r>
          </a:p>
        </p:txBody>
      </p:sp>
    </p:spTree>
    <p:extLst>
      <p:ext uri="{BB962C8B-B14F-4D97-AF65-F5344CB8AC3E}">
        <p14:creationId xmlns:p14="http://schemas.microsoft.com/office/powerpoint/2010/main" val="17902197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3323" y="366866"/>
            <a:ext cx="9086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baseline="30000" dirty="0" err="1">
                <a:latin typeface="Arial Narrow" panose="020B0606020202030204" pitchFamily="34" charset="0"/>
                <a:cs typeface="Arial" pitchFamily="34" charset="0"/>
              </a:rPr>
              <a:t>Основні</a:t>
            </a:r>
            <a:r>
              <a:rPr lang="ru-RU" sz="4800" b="1" baseline="30000" dirty="0"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ru-RU" sz="4800" b="1" baseline="30000" dirty="0" err="1">
                <a:latin typeface="Arial Narrow" panose="020B0606020202030204" pitchFamily="34" charset="0"/>
                <a:cs typeface="Arial" pitchFamily="34" charset="0"/>
              </a:rPr>
              <a:t>завдання</a:t>
            </a:r>
            <a:r>
              <a:rPr lang="ru-RU" sz="4800" b="1" baseline="30000" dirty="0"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ru-RU" sz="4800" b="1" baseline="30000" dirty="0" err="1">
                <a:latin typeface="Arial Narrow" panose="020B0606020202030204" pitchFamily="34" charset="0"/>
                <a:cs typeface="Arial" pitchFamily="34" charset="0"/>
              </a:rPr>
              <a:t>проведення</a:t>
            </a:r>
            <a:r>
              <a:rPr lang="ru-RU" sz="4800" b="1" baseline="30000" dirty="0"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ru-RU" sz="4800" b="1" baseline="30000" dirty="0" err="1">
                <a:latin typeface="Arial Narrow" panose="020B0606020202030204" pitchFamily="34" charset="0"/>
                <a:cs typeface="Arial" pitchFamily="34" charset="0"/>
              </a:rPr>
              <a:t>вступної</a:t>
            </a:r>
            <a:r>
              <a:rPr lang="ru-RU" sz="4800" b="1" baseline="30000" dirty="0"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ru-RU" sz="4800" b="1" baseline="30000" dirty="0" err="1">
                <a:latin typeface="Arial Narrow" panose="020B0606020202030204" pitchFamily="34" charset="0"/>
                <a:cs typeface="Arial" pitchFamily="34" charset="0"/>
              </a:rPr>
              <a:t>кампанії</a:t>
            </a:r>
            <a:endParaRPr lang="ru-RU" sz="4800" b="1" baseline="30000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875AC5E-E3EA-4E15-ADE4-200C95AA7165}"/>
              </a:ext>
            </a:extLst>
          </p:cNvPr>
          <p:cNvSpPr txBox="1"/>
          <p:nvPr/>
        </p:nvSpPr>
        <p:spPr>
          <a:xfrm>
            <a:off x="122418" y="3093996"/>
            <a:ext cx="11947161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800" b="1" dirty="0">
                <a:latin typeface="Arial Narrow" panose="020B0606020202030204" pitchFamily="34" charset="0"/>
              </a:rPr>
              <a:t> </a:t>
            </a:r>
            <a:r>
              <a:rPr lang="uk-UA" sz="2800" dirty="0">
                <a:latin typeface="Arial Narrow" panose="020B0606020202030204" pitchFamily="34" charset="0"/>
              </a:rPr>
              <a:t>забезпечення </a:t>
            </a:r>
            <a:r>
              <a:rPr lang="uk-UA" sz="2800" b="1" dirty="0">
                <a:latin typeface="Arial Narrow" panose="020B0606020202030204" pitchFamily="34" charset="0"/>
              </a:rPr>
              <a:t>безпекових</a:t>
            </a:r>
            <a:r>
              <a:rPr lang="uk-UA" sz="2800" dirty="0">
                <a:latin typeface="Arial Narrow" panose="020B0606020202030204" pitchFamily="34" charset="0"/>
              </a:rPr>
              <a:t> та </a:t>
            </a:r>
            <a:r>
              <a:rPr lang="uk-UA" sz="2800" b="1" dirty="0">
                <a:latin typeface="Arial Narrow" panose="020B0606020202030204" pitchFamily="34" charset="0"/>
              </a:rPr>
              <a:t>технічно простих </a:t>
            </a:r>
            <a:r>
              <a:rPr lang="uk-UA" sz="2800" dirty="0">
                <a:latin typeface="Arial Narrow" panose="020B0606020202030204" pitchFamily="34" charset="0"/>
              </a:rPr>
              <a:t>умов вступу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090CC9-63A6-4B09-AD6A-D6685B88CB67}"/>
              </a:ext>
            </a:extLst>
          </p:cNvPr>
          <p:cNvSpPr txBox="1"/>
          <p:nvPr/>
        </p:nvSpPr>
        <p:spPr>
          <a:xfrm>
            <a:off x="122419" y="1060065"/>
            <a:ext cx="11947161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800" b="1" dirty="0">
                <a:latin typeface="Arial Narrow" panose="020B0606020202030204" pitchFamily="34" charset="0"/>
              </a:rPr>
              <a:t> </a:t>
            </a:r>
            <a:r>
              <a:rPr lang="uk-UA" sz="2800" dirty="0">
                <a:latin typeface="Arial Narrow" panose="020B0606020202030204" pitchFamily="34" charset="0"/>
              </a:rPr>
              <a:t>забезпечення </a:t>
            </a:r>
            <a:r>
              <a:rPr lang="uk-UA" sz="2800" b="1" dirty="0">
                <a:latin typeface="Arial Narrow" panose="020B0606020202030204" pitchFamily="34" charset="0"/>
              </a:rPr>
              <a:t>максимального</a:t>
            </a:r>
            <a:r>
              <a:rPr lang="uk-UA" sz="2800" dirty="0">
                <a:latin typeface="Arial Narrow" panose="020B0606020202030204" pitchFamily="34" charset="0"/>
              </a:rPr>
              <a:t> (за рахунок бюджетного замовлення) та </a:t>
            </a:r>
            <a:r>
              <a:rPr lang="uk-UA" sz="2800" b="1" dirty="0">
                <a:latin typeface="Arial Narrow" panose="020B0606020202030204" pitchFamily="34" charset="0"/>
              </a:rPr>
              <a:t>рівного доступу </a:t>
            </a:r>
            <a:r>
              <a:rPr lang="uk-UA" sz="2800" dirty="0">
                <a:latin typeface="Arial Narrow" panose="020B0606020202030204" pitchFamily="34" charset="0"/>
              </a:rPr>
              <a:t>(рівні умови для вступу не залежно від міста знаходження вступника на час завершення навчання та вступу, доступу до інтернету, оцінки успішності) </a:t>
            </a:r>
            <a:r>
              <a:rPr lang="uk-UA" sz="2800" b="1" dirty="0">
                <a:latin typeface="Arial Narrow" panose="020B0606020202030204" pitchFamily="34" charset="0"/>
              </a:rPr>
              <a:t>до вищої освіти </a:t>
            </a:r>
            <a:r>
              <a:rPr lang="uk-UA" sz="2800" dirty="0">
                <a:latin typeface="Arial Narrow" panose="020B0606020202030204" pitchFamily="34" charset="0"/>
              </a:rPr>
              <a:t>випускників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977A66-5E74-4B94-80DD-D2550F9189CC}"/>
              </a:ext>
            </a:extLst>
          </p:cNvPr>
          <p:cNvSpPr txBox="1"/>
          <p:nvPr/>
        </p:nvSpPr>
        <p:spPr>
          <a:xfrm>
            <a:off x="122419" y="4059469"/>
            <a:ext cx="11947161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800" b="1" dirty="0">
                <a:latin typeface="Arial Narrow" panose="020B0606020202030204" pitchFamily="34" charset="0"/>
              </a:rPr>
              <a:t>об’єктивність</a:t>
            </a:r>
            <a:r>
              <a:rPr lang="uk-UA" sz="2800" dirty="0">
                <a:latin typeface="Arial Narrow" panose="020B0606020202030204" pitchFamily="34" charset="0"/>
              </a:rPr>
              <a:t> та максимальне уникнення можливої корупції та викривлення результатів оцінювання на будь-якому рівні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D38D8B5-F03B-4C6A-BCD9-C791A4F08F51}"/>
              </a:ext>
            </a:extLst>
          </p:cNvPr>
          <p:cNvSpPr txBox="1"/>
          <p:nvPr/>
        </p:nvSpPr>
        <p:spPr>
          <a:xfrm>
            <a:off x="122419" y="5557869"/>
            <a:ext cx="11947161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800" b="1" dirty="0">
                <a:latin typeface="Arial Narrow" panose="020B0606020202030204" pitchFamily="34" charset="0"/>
              </a:rPr>
              <a:t>рівні можливості </a:t>
            </a:r>
            <a:r>
              <a:rPr lang="uk-UA" sz="2800" dirty="0">
                <a:latin typeface="Arial Narrow" panose="020B0606020202030204" pitchFamily="34" charset="0"/>
              </a:rPr>
              <a:t>всіх </a:t>
            </a:r>
            <a:r>
              <a:rPr lang="uk-UA" sz="2800" b="1" dirty="0">
                <a:latin typeface="Arial Narrow" panose="020B0606020202030204" pitchFamily="34" charset="0"/>
              </a:rPr>
              <a:t>закладів вищої освіти </a:t>
            </a:r>
            <a:r>
              <a:rPr lang="uk-UA" sz="2800" dirty="0">
                <a:latin typeface="Arial Narrow" panose="020B0606020202030204" pitchFamily="34" charset="0"/>
              </a:rPr>
              <a:t>для участі у вступній кампанії</a:t>
            </a:r>
          </a:p>
        </p:txBody>
      </p:sp>
    </p:spTree>
    <p:extLst>
      <p:ext uri="{BB962C8B-B14F-4D97-AF65-F5344CB8AC3E}">
        <p14:creationId xmlns:p14="http://schemas.microsoft.com/office/powerpoint/2010/main" val="34500745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3323" y="366866"/>
            <a:ext cx="9086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baseline="30000" dirty="0" err="1">
                <a:latin typeface="Arial Narrow" panose="020B0606020202030204" pitchFamily="34" charset="0"/>
                <a:cs typeface="Arial" pitchFamily="34" charset="0"/>
              </a:rPr>
              <a:t>Умови</a:t>
            </a:r>
            <a:r>
              <a:rPr lang="ru-RU" sz="4800" b="1" baseline="30000" dirty="0">
                <a:latin typeface="Arial Narrow" panose="020B0606020202030204" pitchFamily="34" charset="0"/>
                <a:cs typeface="Arial" pitchFamily="34" charset="0"/>
              </a:rPr>
              <a:t> та </a:t>
            </a:r>
            <a:r>
              <a:rPr lang="ru-RU" sz="4800" b="1" baseline="30000" dirty="0" err="1">
                <a:latin typeface="Arial Narrow" panose="020B0606020202030204" pitchFamily="34" charset="0"/>
                <a:cs typeface="Arial" pitchFamily="34" charset="0"/>
              </a:rPr>
              <a:t>обмеження</a:t>
            </a:r>
            <a:r>
              <a:rPr lang="ru-RU" sz="4800" b="1" baseline="30000" dirty="0"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ru-RU" sz="4800" b="1" baseline="30000" dirty="0" err="1">
                <a:latin typeface="Arial Narrow" panose="020B0606020202030204" pitchFamily="34" charset="0"/>
                <a:cs typeface="Arial" pitchFamily="34" charset="0"/>
              </a:rPr>
              <a:t>воєнного</a:t>
            </a:r>
            <a:r>
              <a:rPr lang="ru-RU" sz="4800" b="1" baseline="30000" dirty="0">
                <a:latin typeface="Arial Narrow" panose="020B0606020202030204" pitchFamily="34" charset="0"/>
                <a:cs typeface="Arial" pitchFamily="34" charset="0"/>
              </a:rPr>
              <a:t> стану</a:t>
            </a: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090CC9-63A6-4B09-AD6A-D6685B88CB67}"/>
              </a:ext>
            </a:extLst>
          </p:cNvPr>
          <p:cNvSpPr txBox="1"/>
          <p:nvPr/>
        </p:nvSpPr>
        <p:spPr>
          <a:xfrm>
            <a:off x="122419" y="1060065"/>
            <a:ext cx="11947161" cy="5521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800" b="1" dirty="0">
                <a:latin typeface="Arial Narrow" panose="020B0606020202030204" pitchFamily="34" charset="0"/>
              </a:rPr>
              <a:t> </a:t>
            </a:r>
            <a:r>
              <a:rPr lang="uk-UA" sz="2800" dirty="0">
                <a:latin typeface="Arial Narrow" panose="020B0606020202030204" pitchFamily="34" charset="0"/>
              </a:rPr>
              <a:t>у 2022 році неможливо провести традиційні ЗНО, ЄВІ та ЄФВВ, які забезпечують високий рівень суспільної довіри до вступної кампанії</a:t>
            </a:r>
          </a:p>
          <a:p>
            <a:pPr algn="just">
              <a:lnSpc>
                <a:spcPct val="90000"/>
              </a:lnSpc>
            </a:pPr>
            <a:endParaRPr lang="uk-UA" sz="2800" dirty="0">
              <a:latin typeface="Arial Narrow" panose="020B0606020202030204" pitchFamily="34" charset="0"/>
            </a:endParaRP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800" dirty="0">
                <a:latin typeface="Arial Narrow" panose="020B0606020202030204" pitchFamily="34" charset="0"/>
              </a:rPr>
              <a:t>заміна ЗНО, ЄВІ та ЄФВВ на вступні іспити нічого не змінює з безпекової точки зору та впливу на психологічний стан вступників</a:t>
            </a: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uk-UA" sz="2800" dirty="0">
              <a:latin typeface="Arial Narrow" panose="020B0606020202030204" pitchFamily="34" charset="0"/>
            </a:endParaRP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800" dirty="0">
                <a:latin typeface="Arial Narrow" panose="020B0606020202030204" pitchFamily="34" charset="0"/>
              </a:rPr>
              <a:t>масштабне проведення вступних іспитів генерує корупційні ризики та підриває довіру суспільства до чесного вступу</a:t>
            </a: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uk-UA" sz="2800" dirty="0">
              <a:latin typeface="Arial Narrow" panose="020B0606020202030204" pitchFamily="34" charset="0"/>
            </a:endParaRP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800" dirty="0">
                <a:latin typeface="Arial Narrow" panose="020B0606020202030204" pitchFamily="34" charset="0"/>
              </a:rPr>
              <a:t>оцінки в документах про раніше здобуту освіту в теперішніх умовах є практично непорівняними</a:t>
            </a: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uk-UA" sz="2800" dirty="0">
              <a:latin typeface="Arial Narrow" panose="020B0606020202030204" pitchFamily="34" charset="0"/>
            </a:endParaRP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800" dirty="0">
                <a:latin typeface="Arial Narrow" panose="020B0606020202030204" pitchFamily="34" charset="0"/>
              </a:rPr>
              <a:t>не всі випускники шкіл зможуть отримати додатки до свідоцтва з релевантними оцінками</a:t>
            </a:r>
          </a:p>
        </p:txBody>
      </p:sp>
    </p:spTree>
    <p:extLst>
      <p:ext uri="{BB962C8B-B14F-4D97-AF65-F5344CB8AC3E}">
        <p14:creationId xmlns:p14="http://schemas.microsoft.com/office/powerpoint/2010/main" val="40010833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3323" y="366866"/>
            <a:ext cx="9086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b="1" baseline="30000" dirty="0">
                <a:latin typeface="Arial Narrow" panose="020B0606020202030204" pitchFamily="34" charset="0"/>
                <a:cs typeface="Arial" pitchFamily="34" charset="0"/>
              </a:rPr>
              <a:t>Загальні умови Вступу-2022</a:t>
            </a: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F86B64-E857-4146-954C-606927FC2A79}"/>
              </a:ext>
            </a:extLst>
          </p:cNvPr>
          <p:cNvSpPr txBox="1"/>
          <p:nvPr/>
        </p:nvSpPr>
        <p:spPr>
          <a:xfrm>
            <a:off x="122419" y="1060065"/>
            <a:ext cx="11947161" cy="6684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800" b="1" dirty="0">
                <a:latin typeface="Arial Narrow" panose="020B0606020202030204" pitchFamily="34" charset="0"/>
              </a:rPr>
              <a:t>Прийом на навчання курсантів до військових закладів </a:t>
            </a:r>
            <a:r>
              <a:rPr lang="uk-UA" sz="2800" dirty="0">
                <a:latin typeface="Arial Narrow" panose="020B0606020202030204" pitchFamily="34" charset="0"/>
              </a:rPr>
              <a:t>– відповідно до Правил прийому військових закладів</a:t>
            </a:r>
          </a:p>
          <a:p>
            <a:pPr algn="just">
              <a:lnSpc>
                <a:spcPct val="90000"/>
              </a:lnSpc>
            </a:pPr>
            <a:r>
              <a:rPr lang="uk-UA" sz="2800" dirty="0">
                <a:latin typeface="Arial Narrow" panose="020B0606020202030204" pitchFamily="34" charset="0"/>
              </a:rPr>
              <a:t>       ! Вимога – наявність свідоцтва про середню освіту</a:t>
            </a:r>
          </a:p>
          <a:p>
            <a:pPr marL="530225" algn="just">
              <a:lnSpc>
                <a:spcPct val="90000"/>
              </a:lnSpc>
            </a:pPr>
            <a:r>
              <a:rPr lang="uk-UA" sz="2800" dirty="0">
                <a:latin typeface="Arial Narrow" panose="020B0606020202030204" pitchFamily="34" charset="0"/>
              </a:rPr>
              <a:t>Мають бути створені стимули для залучення на навчання військовослужбовців,               рятувальників та правоохоронців, які найкраще зарекомендували себе у воєнний час</a:t>
            </a:r>
          </a:p>
          <a:p>
            <a:pPr marL="530225" algn="just">
              <a:lnSpc>
                <a:spcPct val="90000"/>
              </a:lnSpc>
            </a:pPr>
            <a:endParaRPr lang="uk-UA" sz="2800" dirty="0">
              <a:latin typeface="Arial Narrow" panose="020B0606020202030204" pitchFamily="34" charset="0"/>
            </a:endParaRP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800" dirty="0">
                <a:latin typeface="Arial Narrow" panose="020B0606020202030204" pitchFamily="34" charset="0"/>
              </a:rPr>
              <a:t>Для спеціальностей, які потребують творчого конкурсу – він є єдиною складовою конкурсного балу</a:t>
            </a:r>
          </a:p>
          <a:p>
            <a:pPr marL="530225" algn="just">
              <a:lnSpc>
                <a:spcPct val="90000"/>
              </a:lnSpc>
            </a:pPr>
            <a:r>
              <a:rPr lang="uk-UA" sz="2800" dirty="0">
                <a:latin typeface="Arial Narrow" panose="020B0606020202030204" pitchFamily="34" charset="0"/>
              </a:rPr>
              <a:t>! Вимога – наявність свідоцтва про середню освіту</a:t>
            </a:r>
          </a:p>
          <a:p>
            <a:pPr marL="530225" algn="just">
              <a:lnSpc>
                <a:spcPct val="90000"/>
              </a:lnSpc>
            </a:pPr>
            <a:endParaRPr lang="uk-UA" sz="2800" dirty="0">
              <a:latin typeface="Arial Narrow" panose="020B0606020202030204" pitchFamily="34" charset="0"/>
            </a:endParaRP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800" dirty="0">
                <a:latin typeface="Arial Narrow" panose="020B0606020202030204" pitchFamily="34" charset="0"/>
              </a:rPr>
              <a:t>Дистанційна подача заяв (окрім випадків, коли це неможливо в принципі)</a:t>
            </a: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uk-UA" sz="2800" dirty="0">
              <a:latin typeface="Arial Narrow" panose="020B0606020202030204" pitchFamily="34" charset="0"/>
            </a:endParaRP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800" dirty="0">
                <a:latin typeface="Arial Narrow" panose="020B0606020202030204" pitchFamily="34" charset="0"/>
              </a:rPr>
              <a:t>Зростання ролі мотиваційного листа як інструмента оцінки вмотивованості, готовності та спроможності вступника здобувати освіту за певним освітнім рівнем</a:t>
            </a: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uk-UA" sz="2800" dirty="0">
              <a:latin typeface="Arial Narrow" panose="020B0606020202030204" pitchFamily="34" charset="0"/>
            </a:endParaRP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uk-UA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5748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3323" y="366866"/>
            <a:ext cx="9086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b="1" baseline="30000" dirty="0">
                <a:latin typeface="Arial Narrow" panose="020B0606020202030204" pitchFamily="34" charset="0"/>
                <a:cs typeface="Arial" pitchFamily="34" charset="0"/>
              </a:rPr>
              <a:t>Фаховий молодший бакалавр на основі БСО</a:t>
            </a:r>
            <a:endParaRPr lang="ru-RU" sz="4800" b="1" baseline="30000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F86B64-E857-4146-954C-606927FC2A79}"/>
              </a:ext>
            </a:extLst>
          </p:cNvPr>
          <p:cNvSpPr txBox="1"/>
          <p:nvPr/>
        </p:nvSpPr>
        <p:spPr>
          <a:xfrm>
            <a:off x="122419" y="1060065"/>
            <a:ext cx="11947161" cy="5521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800" b="1" dirty="0">
                <a:latin typeface="Arial Narrow" panose="020B0606020202030204" pitchFamily="34" charset="0"/>
              </a:rPr>
              <a:t>Спеціальності з творчим конкурсом</a:t>
            </a:r>
          </a:p>
          <a:p>
            <a:pPr algn="ctr">
              <a:lnSpc>
                <a:spcPct val="90000"/>
              </a:lnSpc>
            </a:pPr>
            <a:endParaRPr lang="uk-UA" sz="2800" dirty="0">
              <a:latin typeface="Arial Narrow" panose="020B060602020203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uk-UA" sz="2800" dirty="0">
                <a:latin typeface="Arial Narrow" panose="020B0606020202030204" pitchFamily="34" charset="0"/>
              </a:rPr>
              <a:t>ЗАЯВА+ТВОРЧИЙ КОНКУРС+МОТИВАЦІЙНИЙ ЛИСТ</a:t>
            </a:r>
          </a:p>
          <a:p>
            <a:pPr marL="530225" algn="just">
              <a:lnSpc>
                <a:spcPct val="90000"/>
              </a:lnSpc>
            </a:pPr>
            <a:endParaRPr lang="uk-UA" sz="2800" dirty="0">
              <a:latin typeface="Arial Narrow" panose="020B0606020202030204" pitchFamily="34" charset="0"/>
            </a:endParaRP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800" b="1" dirty="0">
                <a:latin typeface="Arial Narrow" panose="020B0606020202030204" pitchFamily="34" charset="0"/>
              </a:rPr>
              <a:t>Інші спеціальності (бюджет)</a:t>
            </a:r>
          </a:p>
          <a:p>
            <a:pPr algn="ctr">
              <a:lnSpc>
                <a:spcPct val="90000"/>
              </a:lnSpc>
            </a:pPr>
            <a:endParaRPr lang="uk-UA" sz="2800" dirty="0">
              <a:latin typeface="Arial Narrow" panose="020B060602020203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uk-UA" sz="2800" dirty="0">
                <a:latin typeface="Arial Narrow" panose="020B0606020202030204" pitchFamily="34" charset="0"/>
              </a:rPr>
              <a:t>ЗАЯВА+СПІВБЕСІДА+МОТИВАЦІЙНИЙ ЛИСТ</a:t>
            </a:r>
          </a:p>
          <a:p>
            <a:pPr marL="530225" algn="just">
              <a:lnSpc>
                <a:spcPct val="90000"/>
              </a:lnSpc>
            </a:pPr>
            <a:endParaRPr lang="uk-UA" sz="2800" dirty="0">
              <a:latin typeface="Arial Narrow" panose="020B0606020202030204" pitchFamily="34" charset="0"/>
            </a:endParaRP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800" b="1" dirty="0">
                <a:latin typeface="Arial Narrow" panose="020B0606020202030204" pitchFamily="34" charset="0"/>
              </a:rPr>
              <a:t>Інші спеціальності (контракт)</a:t>
            </a:r>
          </a:p>
          <a:p>
            <a:pPr algn="ctr">
              <a:lnSpc>
                <a:spcPct val="90000"/>
              </a:lnSpc>
            </a:pPr>
            <a:endParaRPr lang="uk-UA" sz="2800" dirty="0">
              <a:latin typeface="Arial Narrow" panose="020B060602020203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uk-UA" sz="2800" dirty="0">
                <a:latin typeface="Arial Narrow" panose="020B0606020202030204" pitchFamily="34" charset="0"/>
              </a:rPr>
              <a:t>ЗАЯВА+МОТИВАЦІЙНИЙ ЛИСТ</a:t>
            </a:r>
          </a:p>
          <a:p>
            <a:pPr algn="just">
              <a:lnSpc>
                <a:spcPct val="90000"/>
              </a:lnSpc>
            </a:pPr>
            <a:endParaRPr lang="uk-UA" sz="2800" dirty="0">
              <a:latin typeface="Arial Narrow" panose="020B060602020203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uk-UA" sz="2800" dirty="0">
                <a:latin typeface="Arial Narrow" panose="020B0606020202030204" pitchFamily="34" charset="0"/>
              </a:rPr>
              <a:t>!Документ про раніше здобуту освіту подається в усіх випадках, але не враховується при розрахунку конкурсного балу</a:t>
            </a:r>
          </a:p>
        </p:txBody>
      </p:sp>
    </p:spTree>
    <p:extLst>
      <p:ext uri="{BB962C8B-B14F-4D97-AF65-F5344CB8AC3E}">
        <p14:creationId xmlns:p14="http://schemas.microsoft.com/office/powerpoint/2010/main" val="10152071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3323" y="366866"/>
            <a:ext cx="9086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b="1" baseline="30000" dirty="0">
                <a:latin typeface="Arial Narrow" panose="020B0606020202030204" pitchFamily="34" charset="0"/>
                <a:cs typeface="Arial" pitchFamily="34" charset="0"/>
              </a:rPr>
              <a:t>Фаховий молодший бакалавр на основі ПЗСО</a:t>
            </a:r>
            <a:endParaRPr lang="ru-RU" sz="4800" b="1" baseline="30000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F86B64-E857-4146-954C-606927FC2A79}"/>
              </a:ext>
            </a:extLst>
          </p:cNvPr>
          <p:cNvSpPr txBox="1"/>
          <p:nvPr/>
        </p:nvSpPr>
        <p:spPr>
          <a:xfrm>
            <a:off x="122419" y="1060065"/>
            <a:ext cx="11947161" cy="5521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800" b="1" dirty="0">
                <a:latin typeface="Arial Narrow" panose="020B0606020202030204" pitchFamily="34" charset="0"/>
              </a:rPr>
              <a:t>Спеціальності з творчим конкурсом</a:t>
            </a:r>
          </a:p>
          <a:p>
            <a:pPr algn="ctr">
              <a:lnSpc>
                <a:spcPct val="90000"/>
              </a:lnSpc>
            </a:pPr>
            <a:endParaRPr lang="uk-UA" sz="2800" dirty="0">
              <a:latin typeface="Arial Narrow" panose="020B060602020203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uk-UA" sz="2800" dirty="0">
                <a:latin typeface="Arial Narrow" panose="020B0606020202030204" pitchFamily="34" charset="0"/>
              </a:rPr>
              <a:t>ЗАЯВА+ТВОРЧИЙ КОНКУРС+МОТИВАЦІЙНИЙ ЛИСТ</a:t>
            </a:r>
          </a:p>
          <a:p>
            <a:pPr marL="530225" algn="just">
              <a:lnSpc>
                <a:spcPct val="90000"/>
              </a:lnSpc>
            </a:pPr>
            <a:endParaRPr lang="uk-UA" sz="2800" dirty="0">
              <a:latin typeface="Arial Narrow" panose="020B0606020202030204" pitchFamily="34" charset="0"/>
            </a:endParaRP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800" b="1" dirty="0">
                <a:latin typeface="Arial Narrow" panose="020B0606020202030204" pitchFamily="34" charset="0"/>
              </a:rPr>
              <a:t>Інші спеціальності (бюджет)</a:t>
            </a:r>
          </a:p>
          <a:p>
            <a:pPr algn="ctr">
              <a:lnSpc>
                <a:spcPct val="90000"/>
              </a:lnSpc>
            </a:pPr>
            <a:endParaRPr lang="uk-UA" sz="2800" dirty="0">
              <a:latin typeface="Arial Narrow" panose="020B060602020203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uk-UA" sz="2800" dirty="0">
                <a:latin typeface="Arial Narrow" panose="020B0606020202030204" pitchFamily="34" charset="0"/>
              </a:rPr>
              <a:t>ЗАЯВА+СПІВБЕСІДА+МОТИВАЦІЙНИЙ ЛИСТ</a:t>
            </a:r>
          </a:p>
          <a:p>
            <a:pPr marL="530225" algn="just">
              <a:lnSpc>
                <a:spcPct val="90000"/>
              </a:lnSpc>
            </a:pPr>
            <a:endParaRPr lang="uk-UA" sz="2800" dirty="0">
              <a:latin typeface="Arial Narrow" panose="020B0606020202030204" pitchFamily="34" charset="0"/>
            </a:endParaRP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800" b="1" dirty="0">
                <a:latin typeface="Arial Narrow" panose="020B0606020202030204" pitchFamily="34" charset="0"/>
              </a:rPr>
              <a:t>Інші спеціальності (контракт)</a:t>
            </a:r>
          </a:p>
          <a:p>
            <a:pPr algn="ctr">
              <a:lnSpc>
                <a:spcPct val="90000"/>
              </a:lnSpc>
            </a:pPr>
            <a:endParaRPr lang="uk-UA" sz="2800" dirty="0">
              <a:latin typeface="Arial Narrow" panose="020B060602020203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uk-UA" sz="2800" dirty="0">
                <a:latin typeface="Arial Narrow" panose="020B0606020202030204" pitchFamily="34" charset="0"/>
              </a:rPr>
              <a:t>ЗАЯВА+МОТИВАЦІЙНИЙ ЛИСТ</a:t>
            </a:r>
          </a:p>
          <a:p>
            <a:pPr algn="just">
              <a:lnSpc>
                <a:spcPct val="90000"/>
              </a:lnSpc>
            </a:pPr>
            <a:endParaRPr lang="uk-UA" sz="2800" dirty="0">
              <a:latin typeface="Arial Narrow" panose="020B060602020203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uk-UA" sz="2800" dirty="0">
                <a:latin typeface="Arial Narrow" panose="020B0606020202030204" pitchFamily="34" charset="0"/>
              </a:rPr>
              <a:t>!Документ про раніше здобуту освіту подається в усіх випадках, але не враховується при розрахунку конкурсного балу</a:t>
            </a:r>
          </a:p>
        </p:txBody>
      </p:sp>
    </p:spTree>
    <p:extLst>
      <p:ext uri="{BB962C8B-B14F-4D97-AF65-F5344CB8AC3E}">
        <p14:creationId xmlns:p14="http://schemas.microsoft.com/office/powerpoint/2010/main" val="2765339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3323" y="366866"/>
            <a:ext cx="9086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b="1" baseline="30000" dirty="0">
                <a:latin typeface="Arial Narrow" panose="020B0606020202030204" pitchFamily="34" charset="0"/>
                <a:cs typeface="Arial" pitchFamily="34" charset="0"/>
              </a:rPr>
              <a:t>Вища освіта на основі ПЗСО</a:t>
            </a:r>
            <a:endParaRPr lang="ru-RU" sz="4800" b="1" baseline="30000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F86B64-E857-4146-954C-606927FC2A79}"/>
              </a:ext>
            </a:extLst>
          </p:cNvPr>
          <p:cNvSpPr txBox="1"/>
          <p:nvPr/>
        </p:nvSpPr>
        <p:spPr>
          <a:xfrm>
            <a:off x="122419" y="1060065"/>
            <a:ext cx="1194716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800" b="1" dirty="0">
                <a:latin typeface="Arial Narrow" panose="020B0606020202030204" pitchFamily="34" charset="0"/>
              </a:rPr>
              <a:t>Спеціальності з творчим конкурсом</a:t>
            </a:r>
          </a:p>
          <a:p>
            <a:pPr algn="ctr">
              <a:lnSpc>
                <a:spcPct val="90000"/>
              </a:lnSpc>
            </a:pPr>
            <a:endParaRPr lang="uk-UA" sz="2800" dirty="0">
              <a:latin typeface="Arial Narrow" panose="020B060602020203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uk-UA" sz="2800" dirty="0">
                <a:latin typeface="Arial Narrow" panose="020B0606020202030204" pitchFamily="34" charset="0"/>
              </a:rPr>
              <a:t>ЗАЯВА+ТВОРЧИЙ КОНКУРС+МОТИВАЦІЙНИЙ ЛИСТ</a:t>
            </a:r>
          </a:p>
          <a:p>
            <a:pPr marL="530225" algn="just">
              <a:lnSpc>
                <a:spcPct val="90000"/>
              </a:lnSpc>
            </a:pPr>
            <a:endParaRPr lang="uk-UA" sz="2800" dirty="0">
              <a:latin typeface="Arial Narrow" panose="020B0606020202030204" pitchFamily="34" charset="0"/>
            </a:endParaRP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800" b="1" dirty="0">
                <a:latin typeface="Arial Narrow" panose="020B0606020202030204" pitchFamily="34" charset="0"/>
              </a:rPr>
              <a:t>Інші спеціальності (бюджет)</a:t>
            </a:r>
          </a:p>
          <a:p>
            <a:pPr algn="ctr">
              <a:lnSpc>
                <a:spcPct val="90000"/>
              </a:lnSpc>
            </a:pPr>
            <a:endParaRPr lang="uk-UA" sz="2800" dirty="0">
              <a:latin typeface="Arial Narrow" panose="020B060602020203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uk-UA" sz="2800" dirty="0">
                <a:latin typeface="Arial Narrow" panose="020B0606020202030204" pitchFamily="34" charset="0"/>
              </a:rPr>
              <a:t>ЗАЯВА+НАЦІОНАЛЬНИЙ МУЛЬТИПРЕДМЕТНИЙ ТЕСТ+МОТИВАЦІЙНИЙ ЛИСТ</a:t>
            </a:r>
          </a:p>
          <a:p>
            <a:pPr marL="530225" algn="just">
              <a:lnSpc>
                <a:spcPct val="90000"/>
              </a:lnSpc>
            </a:pPr>
            <a:endParaRPr lang="uk-UA" sz="2800" dirty="0">
              <a:latin typeface="Arial Narrow" panose="020B0606020202030204" pitchFamily="34" charset="0"/>
            </a:endParaRP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2800" b="1" dirty="0">
                <a:latin typeface="Arial Narrow" panose="020B0606020202030204" pitchFamily="34" charset="0"/>
              </a:rPr>
              <a:t>Інші спеціальності (контракт)</a:t>
            </a:r>
          </a:p>
          <a:p>
            <a:pPr algn="ctr">
              <a:lnSpc>
                <a:spcPct val="90000"/>
              </a:lnSpc>
            </a:pPr>
            <a:endParaRPr lang="uk-UA" sz="2800" dirty="0">
              <a:latin typeface="Arial Narrow" panose="020B060602020203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uk-UA" sz="2800" dirty="0">
                <a:latin typeface="Arial Narrow" panose="020B0606020202030204" pitchFamily="34" charset="0"/>
              </a:rPr>
              <a:t>ЗАЯВА+МОТИВАЦІЙНИЙ ЛИСТ</a:t>
            </a:r>
          </a:p>
          <a:p>
            <a:pPr algn="ctr">
              <a:lnSpc>
                <a:spcPct val="90000"/>
              </a:lnSpc>
            </a:pPr>
            <a:endParaRPr lang="uk-UA" sz="2800" dirty="0">
              <a:latin typeface="Arial Narrow" panose="020B060602020203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uk-UA" sz="2800" dirty="0">
                <a:latin typeface="Arial Narrow" panose="020B0606020202030204" pitchFamily="34" charset="0"/>
              </a:rPr>
              <a:t>!Документ про раніше здобуту освіту подається в усіх випадках, але не враховується при розрахунку конкурсного балу</a:t>
            </a:r>
          </a:p>
          <a:p>
            <a:pPr algn="just">
              <a:lnSpc>
                <a:spcPct val="90000"/>
              </a:lnSpc>
            </a:pPr>
            <a:r>
              <a:rPr lang="uk-UA" sz="2800" dirty="0">
                <a:latin typeface="Arial Narrow" panose="020B0606020202030204" pitchFamily="34" charset="0"/>
              </a:rPr>
              <a:t>! За наявності використовуються результати ЗНО 2019-2021</a:t>
            </a:r>
          </a:p>
        </p:txBody>
      </p:sp>
    </p:spTree>
    <p:extLst>
      <p:ext uri="{BB962C8B-B14F-4D97-AF65-F5344CB8AC3E}">
        <p14:creationId xmlns:p14="http://schemas.microsoft.com/office/powerpoint/2010/main" val="27059014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3323" y="366866"/>
            <a:ext cx="9086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b="1" baseline="30000" dirty="0">
                <a:latin typeface="Arial Narrow" panose="020B0606020202030204" pitchFamily="34" charset="0"/>
                <a:cs typeface="Arial" pitchFamily="34" charset="0"/>
              </a:rPr>
              <a:t>Національний </a:t>
            </a:r>
            <a:r>
              <a:rPr lang="uk-UA" sz="4800" b="1" baseline="30000" dirty="0" err="1">
                <a:latin typeface="Arial Narrow" panose="020B0606020202030204" pitchFamily="34" charset="0"/>
                <a:cs typeface="Arial" pitchFamily="34" charset="0"/>
              </a:rPr>
              <a:t>мультипредметний</a:t>
            </a:r>
            <a:r>
              <a:rPr lang="uk-UA" sz="4800" b="1" baseline="30000" dirty="0">
                <a:latin typeface="Arial Narrow" panose="020B0606020202030204" pitchFamily="34" charset="0"/>
                <a:cs typeface="Arial" pitchFamily="34" charset="0"/>
              </a:rPr>
              <a:t> тест (НМТ)</a:t>
            </a:r>
            <a:endParaRPr lang="ru-RU" sz="4800" b="1" baseline="30000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F86B64-E857-4146-954C-606927FC2A79}"/>
              </a:ext>
            </a:extLst>
          </p:cNvPr>
          <p:cNvSpPr txBox="1"/>
          <p:nvPr/>
        </p:nvSpPr>
        <p:spPr>
          <a:xfrm>
            <a:off x="122419" y="1060065"/>
            <a:ext cx="11947161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3000" dirty="0">
                <a:latin typeface="Arial Narrow" panose="020B0606020202030204" pitchFamily="34" charset="0"/>
              </a:rPr>
              <a:t>Завдання з Української мови, Математики, Історії України</a:t>
            </a: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uk-UA" sz="3000" dirty="0">
              <a:latin typeface="Arial Narrow" panose="020B0606020202030204" pitchFamily="34" charset="0"/>
            </a:endParaRP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3000" dirty="0">
                <a:latin typeface="Arial Narrow" panose="020B0606020202030204" pitchFamily="34" charset="0"/>
              </a:rPr>
              <a:t>20 завдань «закритих форм» з кожного предмету </a:t>
            </a: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uk-UA" sz="3000" dirty="0">
              <a:latin typeface="Arial Narrow" panose="020B0606020202030204" pitchFamily="34" charset="0"/>
            </a:endParaRP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3000" dirty="0">
                <a:latin typeface="Arial Narrow" panose="020B0606020202030204" pitchFamily="34" charset="0"/>
              </a:rPr>
              <a:t>80 хвилин</a:t>
            </a: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uk-UA" sz="3000" dirty="0">
              <a:latin typeface="Arial Narrow" panose="020B0606020202030204" pitchFamily="34" charset="0"/>
            </a:endParaRP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3000" dirty="0">
                <a:latin typeface="Arial Narrow" panose="020B0606020202030204" pitchFamily="34" charset="0"/>
              </a:rPr>
              <a:t>комп’ютерний онлайн тест в спеціально обладнаних пунктах тестування</a:t>
            </a: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uk-UA" sz="3000" dirty="0">
              <a:latin typeface="Arial Narrow" panose="020B0606020202030204" pitchFamily="34" charset="0"/>
            </a:endParaRP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3000" dirty="0">
                <a:latin typeface="Arial Narrow" panose="020B0606020202030204" pitchFamily="34" charset="0"/>
              </a:rPr>
              <a:t>використання системи Комісії зі стандартів української мови</a:t>
            </a: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uk-UA" sz="3000" dirty="0">
              <a:latin typeface="Arial Narrow" panose="020B0606020202030204" pitchFamily="34" charset="0"/>
            </a:endParaRP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3000" dirty="0">
                <a:latin typeface="Arial Narrow" panose="020B0606020202030204" pitchFamily="34" charset="0"/>
              </a:rPr>
              <a:t>пункти тестування повинні мати укриття для усіх його учасників </a:t>
            </a: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uk-UA" sz="3000" dirty="0">
              <a:latin typeface="Arial Narrow" panose="020B0606020202030204" pitchFamily="34" charset="0"/>
            </a:endParaRP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3000" dirty="0">
                <a:latin typeface="Arial Narrow" panose="020B0606020202030204" pitchFamily="34" charset="0"/>
              </a:rPr>
              <a:t>проводиться 10 днів, кожний день – окремі варіанти тесту</a:t>
            </a:r>
          </a:p>
        </p:txBody>
      </p:sp>
    </p:spTree>
    <p:extLst>
      <p:ext uri="{BB962C8B-B14F-4D97-AF65-F5344CB8AC3E}">
        <p14:creationId xmlns:p14="http://schemas.microsoft.com/office/powerpoint/2010/main" val="25397346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3323" y="366866"/>
            <a:ext cx="9086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b="1" baseline="30000" dirty="0">
                <a:latin typeface="Arial Narrow" panose="020B0606020202030204" pitchFamily="34" charset="0"/>
                <a:cs typeface="Arial" pitchFamily="34" charset="0"/>
              </a:rPr>
              <a:t>Національний </a:t>
            </a:r>
            <a:r>
              <a:rPr lang="uk-UA" sz="4800" b="1" baseline="30000" dirty="0" err="1">
                <a:latin typeface="Arial Narrow" panose="020B0606020202030204" pitchFamily="34" charset="0"/>
                <a:cs typeface="Arial" pitchFamily="34" charset="0"/>
              </a:rPr>
              <a:t>мультипредметний</a:t>
            </a:r>
            <a:r>
              <a:rPr lang="uk-UA" sz="4800" b="1" baseline="30000" dirty="0">
                <a:latin typeface="Arial Narrow" panose="020B0606020202030204" pitchFamily="34" charset="0"/>
                <a:cs typeface="Arial" pitchFamily="34" charset="0"/>
              </a:rPr>
              <a:t> тест (НМТ)</a:t>
            </a:r>
            <a:endParaRPr lang="ru-RU" sz="4800" b="1" baseline="30000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7D77-901A-3642-843D-2FAAB87BAC8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F86B64-E857-4146-954C-606927FC2A79}"/>
              </a:ext>
            </a:extLst>
          </p:cNvPr>
          <p:cNvSpPr txBox="1"/>
          <p:nvPr/>
        </p:nvSpPr>
        <p:spPr>
          <a:xfrm>
            <a:off x="244839" y="1738490"/>
            <a:ext cx="11947161" cy="280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3200" dirty="0">
                <a:latin typeface="Arial Narrow" panose="020B0606020202030204" pitchFamily="34" charset="0"/>
              </a:rPr>
              <a:t>Оцінка виставляється (в абсолютних балах) за кожний предмет</a:t>
            </a: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uk-UA" sz="3200" dirty="0">
              <a:latin typeface="Arial Narrow" panose="020B0606020202030204" pitchFamily="34" charset="0"/>
            </a:endParaRP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3200" dirty="0">
                <a:latin typeface="Arial Narrow" panose="020B0606020202030204" pitchFamily="34" charset="0"/>
              </a:rPr>
              <a:t>Конкурсний бал:</a:t>
            </a:r>
          </a:p>
          <a:p>
            <a:pPr algn="ctr">
              <a:lnSpc>
                <a:spcPct val="90000"/>
              </a:lnSpc>
            </a:pPr>
            <a:r>
              <a:rPr lang="uk-UA" sz="3600" dirty="0">
                <a:latin typeface="Arial Narrow" panose="020B0606020202030204" pitchFamily="34" charset="0"/>
              </a:rPr>
              <a:t>Оцінка по предмету НМТ × Коефіцієнт</a:t>
            </a: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uk-UA" sz="3200" dirty="0">
              <a:latin typeface="Arial Narrow" panose="020B0606020202030204" pitchFamily="34" charset="0"/>
            </a:endParaRPr>
          </a:p>
          <a:p>
            <a:pPr marL="571500" indent="-5715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uk-UA" sz="3200" dirty="0">
                <a:latin typeface="Arial Narrow" panose="020B0606020202030204" pitchFamily="34" charset="0"/>
              </a:rPr>
              <a:t>Коефіцієнти залежать від спеціальності та визначаються МОН</a:t>
            </a:r>
          </a:p>
        </p:txBody>
      </p:sp>
    </p:spTree>
    <p:extLst>
      <p:ext uri="{BB962C8B-B14F-4D97-AF65-F5344CB8AC3E}">
        <p14:creationId xmlns:p14="http://schemas.microsoft.com/office/powerpoint/2010/main" val="6151187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6106</TotalTime>
  <Words>857</Words>
  <Application>Microsoft Office PowerPoint</Application>
  <PresentationFormat>Широкоэкранный</PresentationFormat>
  <Paragraphs>165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Arial Black</vt:lpstr>
      <vt:lpstr>Arial Narrow</vt:lpstr>
      <vt:lpstr>Arial Unicode MS</vt:lpstr>
      <vt:lpstr>Calibri</vt:lpstr>
      <vt:lpstr>Calibri Light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Носок Віталій Йосипович</dc:creator>
  <cp:lastModifiedBy>HP</cp:lastModifiedBy>
  <cp:revision>26</cp:revision>
  <cp:lastPrinted>2021-03-10T08:09:49Z</cp:lastPrinted>
  <dcterms:created xsi:type="dcterms:W3CDTF">2017-03-02T06:16:51Z</dcterms:created>
  <dcterms:modified xsi:type="dcterms:W3CDTF">2022-05-11T11:21:13Z</dcterms:modified>
</cp:coreProperties>
</file>