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53C8-C562-48B9-918B-431833D79D8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3D62-D574-42FC-9EA1-F3EF2C015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tchenashko@nubip.edu.u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242889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Центр колективного користування науковим обладнанням з новітніх агротехнологій </a:t>
            </a:r>
            <a:r>
              <a:rPr lang="uk-UA" sz="2800" b="1" dirty="0" smtClean="0">
                <a:solidFill>
                  <a:schemeClr val="tx1"/>
                </a:solidFill>
              </a:rPr>
              <a:t/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/>
              <a:t>«Агропромисловий комплекс, лісове і садово-паркове господарство, ветеринарна медицина</a:t>
            </a:r>
            <a:r>
              <a:rPr lang="uk-UA" sz="2800" dirty="0" smtClean="0"/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928934"/>
            <a:ext cx="4500562" cy="1785950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 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400" dirty="0" smtClean="0">
                <a:solidFill>
                  <a:schemeClr val="tx1"/>
                </a:solidFill>
              </a:rPr>
              <a:t>м. Київ, вул. Героїв Оборони, 15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nubip_logo_new_poisk_18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5"/>
            <a:ext cx="1203167" cy="1428760"/>
          </a:xfrm>
          <a:prstGeom prst="rect">
            <a:avLst/>
          </a:prstGeom>
        </p:spPr>
      </p:pic>
      <p:pic>
        <p:nvPicPr>
          <p:cNvPr id="7" name="Рисунок 6" descr="dsc_494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2928958" cy="1949587"/>
          </a:xfrm>
          <a:prstGeom prst="rect">
            <a:avLst/>
          </a:prstGeom>
        </p:spPr>
      </p:pic>
      <p:pic>
        <p:nvPicPr>
          <p:cNvPr id="9" name="Рисунок 8" descr="dsc_662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4786322"/>
            <a:ext cx="2783905" cy="18573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4609" t="9521" r="25000" b="6982"/>
          <a:stretch>
            <a:fillRect/>
          </a:stretch>
        </p:blipFill>
        <p:spPr bwMode="auto">
          <a:xfrm>
            <a:off x="3286116" y="4714884"/>
            <a:ext cx="1455090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sc_08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714884"/>
            <a:ext cx="2897767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214422"/>
            <a:ext cx="6429420" cy="50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dirty="0" smtClean="0"/>
              <a:t>Мета створення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785926"/>
            <a:ext cx="6500858" cy="2714644"/>
          </a:xfrm>
          <a:ln>
            <a:solidFill>
              <a:srgbClr val="00B0F0"/>
            </a:solidFill>
          </a:ln>
        </p:spPr>
        <p:txBody>
          <a:bodyPr lIns="0" tIns="72000" rIns="180000" bIns="72000" anchor="ctr">
            <a:noAutofit/>
          </a:bodyPr>
          <a:lstStyle/>
          <a:p>
            <a:pPr algn="just">
              <a:buNone/>
            </a:pPr>
            <a:r>
              <a:rPr lang="uk-UA" sz="1900" dirty="0" smtClean="0"/>
              <a:t>     найбільш раціональне </a:t>
            </a:r>
            <a:r>
              <a:rPr lang="uk-UA" sz="1900" dirty="0"/>
              <a:t>використання унікальних та коштовних наукових приладів/обладнання  вітчизняного або імпортного виробництва, інших об’єктів дослідницької інфраструктури (ботанічний сад, навчально-дослідні господарства, навчально-науково-інноваційні центри, ветеринарна клініка тощо) в інтересах наукової спільноти України, підвищення якості освітнього процесу, надання послуг замовникам на договірній основі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Центр створений наказом Міністерства </a:t>
            </a:r>
            <a:r>
              <a:rPr lang="uk-UA" sz="2400" b="1" dirty="0">
                <a:solidFill>
                  <a:srgbClr val="002060"/>
                </a:solidFill>
              </a:rPr>
              <a:t>освіти і науки України від 12 квітня 2019 р. № 475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1071570" cy="15269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28860" y="4572008"/>
            <a:ext cx="6500858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Співзасновники Центру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143512"/>
            <a:ext cx="6500858" cy="126188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uk-UA" sz="1900" dirty="0"/>
              <a:t>Білоцерківський національний аграрний університет, Дніпровський державний аграрно-економічний університет, </a:t>
            </a:r>
            <a:endParaRPr lang="uk-UA" sz="1900" dirty="0" smtClean="0"/>
          </a:p>
          <a:p>
            <a:r>
              <a:rPr lang="uk-UA" sz="1900" dirty="0" smtClean="0"/>
              <a:t>Сумський </a:t>
            </a:r>
            <a:r>
              <a:rPr lang="uk-UA" sz="1900" dirty="0"/>
              <a:t>національний аграрний університет, </a:t>
            </a:r>
            <a:endParaRPr lang="uk-UA" sz="1900" dirty="0" smtClean="0"/>
          </a:p>
          <a:p>
            <a:r>
              <a:rPr lang="uk-UA" sz="1900" dirty="0" smtClean="0"/>
              <a:t>Харківська </a:t>
            </a:r>
            <a:r>
              <a:rPr lang="uk-UA" sz="1900" dirty="0"/>
              <a:t>державна зооветеринарна академія</a:t>
            </a:r>
            <a:endParaRPr lang="ru-RU" sz="1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2891" t="28027" r="10742" b="25098"/>
          <a:stretch>
            <a:fillRect/>
          </a:stretch>
        </p:blipFill>
        <p:spPr bwMode="auto">
          <a:xfrm>
            <a:off x="214282" y="3357562"/>
            <a:ext cx="21096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1071570" cy="15399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Напрями роботи Центру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714644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/>
            <a:r>
              <a:rPr lang="uk-UA" sz="2000" b="1" dirty="0" smtClean="0"/>
              <a:t>Сільське господарство </a:t>
            </a:r>
            <a:r>
              <a:rPr lang="uk-UA" sz="2000" dirty="0" smtClean="0"/>
              <a:t>(моніторинг якості водних, ґрунтових, рослинних і тваринних ресурсів, продуктивності та технологічних процесів, харчової сировини, селекція, фізіологія та біохімія рослин і тварин, захист рослин та біотехнології)</a:t>
            </a:r>
          </a:p>
          <a:p>
            <a:r>
              <a:rPr lang="uk-UA" sz="2000" b="1" dirty="0" smtClean="0"/>
              <a:t>Ветеринарна медицина </a:t>
            </a:r>
            <a:r>
              <a:rPr lang="uk-UA" sz="2000" dirty="0" smtClean="0"/>
              <a:t>(ветеринарно-діагностичні дослідження)</a:t>
            </a:r>
          </a:p>
          <a:p>
            <a:r>
              <a:rPr lang="uk-UA" sz="2000" b="1" dirty="0" smtClean="0"/>
              <a:t>Лісове і садово-паркове господарство </a:t>
            </a:r>
            <a:r>
              <a:rPr lang="uk-UA" sz="2000" dirty="0" smtClean="0"/>
              <a:t>(лісовпорядкування та облік лісових ресурсів, дендрологія, інтродукція та селекція деревних рослин)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4627236"/>
          <a:ext cx="8215371" cy="103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703"/>
                <a:gridCol w="3579957"/>
                <a:gridCol w="3214711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Рік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Загальний</a:t>
                      </a:r>
                      <a:r>
                        <a:rPr lang="uk-UA" sz="2000" baseline="0" dirty="0" smtClean="0"/>
                        <a:t> фонд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Залучено власних коштів</a:t>
                      </a:r>
                      <a:endParaRPr lang="ru-RU" sz="20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2019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2600,</a:t>
                      </a:r>
                      <a:r>
                        <a:rPr lang="ru-RU" sz="2800" dirty="0" smtClean="0"/>
                        <a:t>0 +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8041,2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4000504"/>
            <a:ext cx="807249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Обсяг коштів, виділених впродовж 2018-2019 року, тис </a:t>
            </a:r>
            <a:r>
              <a:rPr lang="uk-UA" sz="2400" b="1" dirty="0" err="1" smtClean="0">
                <a:solidFill>
                  <a:srgbClr val="0070C0"/>
                </a:solidFill>
              </a:rPr>
              <a:t>грн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/>
              <a:t>Інформація про придбання обладнання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358246" cy="536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694"/>
                <a:gridCol w="1285230"/>
                <a:gridCol w="1357322"/>
              </a:tblGrid>
              <a:tr h="70445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2019</a:t>
                      </a:r>
                      <a:endParaRPr lang="ru-RU" sz="2800" dirty="0"/>
                    </a:p>
                  </a:txBody>
                  <a:tcPr/>
                </a:tc>
              </a:tr>
              <a:tr h="43676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/>
                        <a:t> </a:t>
                      </a:r>
                      <a:r>
                        <a:rPr lang="uk-UA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Ветеринарний гематологічний аналізатор;</a:t>
                      </a:r>
                      <a:endParaRPr lang="ru-RU" sz="20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Портативний </a:t>
                      </a:r>
                      <a:r>
                        <a:rPr lang="en-US" sz="20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3D</a:t>
                      </a:r>
                      <a:r>
                        <a:rPr lang="uk-UA" sz="20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сканер;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Безпілотний летальний апарат;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Спектрофотометр;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Спектрофотометр для </a:t>
                      </a:r>
                      <a:r>
                        <a:rPr lang="uk-UA" sz="2000" b="1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мікропланшет</a:t>
                      </a:r>
                      <a:r>
                        <a:rPr lang="uk-UA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Автоматичний біохімічний аналізатор;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20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Імуноферментний</a:t>
                      </a:r>
                      <a:r>
                        <a:rPr lang="uk-UA" sz="20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аналізатор;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Інфрачервоний аналізатор зерна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Сепаратор крові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Калібрований</a:t>
                      </a:r>
                      <a:r>
                        <a:rPr lang="uk-UA" sz="20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денситометр, обладнання для гель-електрофорезу</a:t>
                      </a:r>
                      <a:endParaRPr lang="uk-UA" sz="20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Інфрачервоний </a:t>
                      </a:r>
                      <a:r>
                        <a:rPr lang="uk-UA" sz="20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аналізатор (корми)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Інфрачервоний аналізатор (молоко і ферментовані молочні продукти)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20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Ендоскопічне обладнання</a:t>
                      </a:r>
                      <a:endParaRPr lang="uk-UA" sz="20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  <a:endParaRPr lang="uk-UA" sz="2000" b="1" i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  <a:endParaRPr lang="uk-UA" sz="2000" b="1" i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000" b="1" i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000" b="1" i="1" baseline="0" dirty="0" smtClean="0"/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uk-UA" sz="2000" b="1" i="1" baseline="0" dirty="0" smtClean="0"/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uk-UA" sz="2000" b="1" i="1" baseline="0" dirty="0" smtClean="0"/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uk-UA" sz="2000" b="1" i="1" baseline="0" dirty="0" smtClean="0"/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uk-UA" sz="2000" b="1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uk-UA" sz="2000" b="1" i="1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uk-UA" sz="2000" b="1" i="1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uk-UA" sz="2000" b="1" i="1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uk-UA" sz="2000" b="1" i="1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2000" b="1" i="1" baseline="0" dirty="0" smtClean="0"/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  <a:endParaRPr lang="uk-UA" sz="2000" b="1" i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</a:t>
                      </a:r>
                      <a:endParaRPr lang="uk-UA" sz="2000" b="1" i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000" b="1" i="1" baseline="0" dirty="0" smtClean="0">
                          <a:sym typeface="Symbol"/>
                        </a:rPr>
                        <a:t>Плани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uk-UA" sz="2000" b="1" i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Статистика використання обладнання у 2019 році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543296" cy="490063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/>
              <a:t> Обладнання Центру використовується за проведення досліджень п'яти наукових проектів на загальну суму </a:t>
            </a:r>
            <a:br>
              <a:rPr lang="uk-UA" sz="28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1880,5 тис. </a:t>
            </a:r>
            <a:r>
              <a:rPr lang="uk-UA" sz="2800" b="1" dirty="0" err="1" smtClean="0">
                <a:solidFill>
                  <a:srgbClr val="FF0000"/>
                </a:solidFill>
              </a:rPr>
              <a:t>грн</a:t>
            </a:r>
            <a:r>
              <a:rPr lang="uk-UA" sz="28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Залучено коштів спеціального фонду (дослідження і послуги) на загальну суму </a:t>
            </a:r>
            <a:br>
              <a:rPr lang="uk-UA" sz="28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725,4 тис. грн</a:t>
            </a:r>
            <a:r>
              <a:rPr lang="uk-UA" sz="2800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22705" r="34375" b="29687"/>
          <a:stretch>
            <a:fillRect/>
          </a:stretch>
        </p:blipFill>
        <p:spPr bwMode="auto">
          <a:xfrm>
            <a:off x="2143108" y="1643050"/>
            <a:ext cx="27201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3593" t="21435" r="33008" b="9717"/>
          <a:stretch>
            <a:fillRect/>
          </a:stretch>
        </p:blipFill>
        <p:spPr bwMode="auto">
          <a:xfrm>
            <a:off x="214282" y="1500174"/>
            <a:ext cx="1714512" cy="247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7734" t="14844" r="28320" b="9716"/>
          <a:stretch>
            <a:fillRect/>
          </a:stretch>
        </p:blipFill>
        <p:spPr bwMode="auto">
          <a:xfrm>
            <a:off x="285720" y="4071942"/>
            <a:ext cx="1928826" cy="264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зображення_viber_2019-10-16_16-04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143380"/>
            <a:ext cx="264320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Дякую за увагу !</a:t>
            </a:r>
            <a:endParaRPr lang="ru-RU" b="1" dirty="0"/>
          </a:p>
        </p:txBody>
      </p:sp>
      <p:pic>
        <p:nvPicPr>
          <p:cNvPr id="4" name="Рисунок 3" descr="nubip_logo_new_poisk_18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1714512" cy="2035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4429132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dirty="0" smtClean="0"/>
              <a:t>Координатор діяльності ЦККНО</a:t>
            </a:r>
          </a:p>
          <a:p>
            <a:pPr algn="r"/>
            <a:r>
              <a:rPr lang="uk-UA" sz="2000" b="1" i="1" dirty="0" smtClean="0"/>
              <a:t>Начальник НДЧ</a:t>
            </a:r>
          </a:p>
          <a:p>
            <a:pPr algn="r"/>
            <a:r>
              <a:rPr lang="uk-UA" sz="2000" b="1" i="1" dirty="0" smtClean="0"/>
              <a:t>Отченашко Володимир Віталійович</a:t>
            </a:r>
          </a:p>
          <a:p>
            <a:pPr algn="r"/>
            <a:r>
              <a:rPr lang="uk-UA" sz="2000" b="1" i="1" dirty="0" smtClean="0"/>
              <a:t>роб. (044) 527-85-89,</a:t>
            </a:r>
          </a:p>
          <a:p>
            <a:pPr algn="r"/>
            <a:r>
              <a:rPr lang="uk-UA" sz="2000" b="1" i="1" dirty="0" err="1" smtClean="0"/>
              <a:t>моб</a:t>
            </a:r>
            <a:r>
              <a:rPr lang="uk-UA" sz="2000" b="1" i="1" dirty="0" smtClean="0"/>
              <a:t>. (067) 934-99-33</a:t>
            </a:r>
          </a:p>
          <a:p>
            <a:pPr algn="r"/>
            <a:r>
              <a:rPr lang="en-US" sz="2000" b="1" i="1" dirty="0" smtClean="0">
                <a:hlinkClick r:id="rId3"/>
              </a:rPr>
              <a:t>otchenashko@nubip.edu.ua</a:t>
            </a:r>
            <a:r>
              <a:rPr lang="en-US" sz="2000" b="1" i="1" dirty="0" smtClean="0"/>
              <a:t>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314</Words>
  <Application>Microsoft Office PowerPoint</Application>
  <PresentationFormat>Экран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Центр колективного користування науковим обладнанням з новітніх агротехнологій  «Агропромисловий комплекс, лісове і садово-паркове господарство, ветеринарна медицина»</vt:lpstr>
      <vt:lpstr>Мета створення</vt:lpstr>
      <vt:lpstr>Напрями роботи Центру</vt:lpstr>
      <vt:lpstr>Інформація про придбання обладнання</vt:lpstr>
      <vt:lpstr>Статистика використання обладнання у 2019 році</vt:lpstr>
      <vt:lpstr>Дякую за увагу !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колективного користування науковим обладнанням з новітніх агротехнологій  «Агропромисловий комплекс, лісове і садово-паркове господарство, ветеринарна медицина»</dc:title>
  <dc:creator>XP GAME 2009</dc:creator>
  <cp:lastModifiedBy>XP GAME 2009</cp:lastModifiedBy>
  <cp:revision>28</cp:revision>
  <dcterms:created xsi:type="dcterms:W3CDTF">2019-10-16T10:18:16Z</dcterms:created>
  <dcterms:modified xsi:type="dcterms:W3CDTF">2020-09-30T10:40:07Z</dcterms:modified>
</cp:coreProperties>
</file>