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63" r:id="rId2"/>
    <p:sldId id="524" r:id="rId3"/>
    <p:sldId id="733" r:id="rId4"/>
    <p:sldId id="734" r:id="rId5"/>
    <p:sldId id="587" r:id="rId6"/>
    <p:sldId id="735" r:id="rId7"/>
    <p:sldId id="771" r:id="rId8"/>
    <p:sldId id="736" r:id="rId9"/>
    <p:sldId id="739" r:id="rId10"/>
    <p:sldId id="666" r:id="rId11"/>
    <p:sldId id="584" r:id="rId12"/>
    <p:sldId id="565" r:id="rId13"/>
    <p:sldId id="566" r:id="rId14"/>
    <p:sldId id="586" r:id="rId15"/>
    <p:sldId id="772" r:id="rId16"/>
    <p:sldId id="585" r:id="rId17"/>
    <p:sldId id="737" r:id="rId18"/>
    <p:sldId id="620" r:id="rId19"/>
    <p:sldId id="756" r:id="rId20"/>
    <p:sldId id="738" r:id="rId21"/>
    <p:sldId id="740" r:id="rId22"/>
    <p:sldId id="626" r:id="rId23"/>
    <p:sldId id="768" r:id="rId24"/>
    <p:sldId id="769" r:id="rId25"/>
    <p:sldId id="624" r:id="rId26"/>
    <p:sldId id="625" r:id="rId27"/>
    <p:sldId id="572" r:id="rId28"/>
    <p:sldId id="741" r:id="rId29"/>
    <p:sldId id="742" r:id="rId30"/>
    <p:sldId id="743" r:id="rId31"/>
    <p:sldId id="744" r:id="rId32"/>
    <p:sldId id="745" r:id="rId33"/>
    <p:sldId id="685" r:id="rId34"/>
    <p:sldId id="686" r:id="rId35"/>
    <p:sldId id="731" r:id="rId36"/>
    <p:sldId id="757" r:id="rId37"/>
    <p:sldId id="746" r:id="rId38"/>
    <p:sldId id="575" r:id="rId39"/>
    <p:sldId id="747" r:id="rId40"/>
    <p:sldId id="770" r:id="rId41"/>
    <p:sldId id="600" r:id="rId42"/>
    <p:sldId id="748" r:id="rId43"/>
    <p:sldId id="749" r:id="rId44"/>
    <p:sldId id="750" r:id="rId45"/>
    <p:sldId id="578" r:id="rId46"/>
    <p:sldId id="767" r:id="rId47"/>
    <p:sldId id="579" r:id="rId48"/>
    <p:sldId id="751" r:id="rId49"/>
    <p:sldId id="759" r:id="rId50"/>
    <p:sldId id="752" r:id="rId51"/>
    <p:sldId id="760" r:id="rId52"/>
    <p:sldId id="761" r:id="rId53"/>
    <p:sldId id="763" r:id="rId54"/>
    <p:sldId id="764" r:id="rId55"/>
    <p:sldId id="765" r:id="rId56"/>
    <p:sldId id="766" r:id="rId57"/>
    <p:sldId id="604" r:id="rId58"/>
    <p:sldId id="753" r:id="rId59"/>
    <p:sldId id="754" r:id="rId60"/>
    <p:sldId id="755" r:id="rId61"/>
    <p:sldId id="601" r:id="rId62"/>
    <p:sldId id="292" r:id="rId6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2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3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4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511" algn="l" defTabSz="9142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614" algn="l" defTabSz="9142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9716" algn="l" defTabSz="9142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6819" algn="l" defTabSz="91420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8000"/>
    <a:srgbClr val="99CC00"/>
    <a:srgbClr val="F31B78"/>
    <a:srgbClr val="CCE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472" autoAdjust="0"/>
    <p:restoredTop sz="93863" autoAdjust="0"/>
  </p:normalViewPr>
  <p:slideViewPr>
    <p:cSldViewPr>
      <p:cViewPr>
        <p:scale>
          <a:sx n="100" d="100"/>
          <a:sy n="100" d="100"/>
        </p:scale>
        <p:origin x="-24" y="-10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50\C_\&#1052;&#1086;&#1080;%20&#1076;&#1086;&#1082;&#1091;&#1084;&#1077;&#1085;&#1090;&#1099;\&#1057;&#1082;&#1086;&#1087;&#1091;&#1089;\&#1050;&#1085;&#1080;&#1075;&#1072;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329908990474796"/>
          <c:y val="0.11099213777020876"/>
          <c:w val="0.87582288676009457"/>
          <c:h val="0.72896891221930704"/>
        </c:manualLayout>
      </c:layout>
      <c:barChart>
        <c:barDir val="col"/>
        <c:grouping val="clustered"/>
        <c:ser>
          <c:idx val="0"/>
          <c:order val="0"/>
          <c:tx>
            <c:v>Загальний фонд, тис. грн</c:v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ru-RU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20475.2</c:v>
                </c:pt>
                <c:pt idx="1">
                  <c:v>19600.3</c:v>
                </c:pt>
                <c:pt idx="2">
                  <c:v>20869.7</c:v>
                </c:pt>
                <c:pt idx="3">
                  <c:v>31869.5</c:v>
                </c:pt>
                <c:pt idx="4">
                  <c:v>34420.699999999997</c:v>
                </c:pt>
              </c:numCache>
            </c:numRef>
          </c:val>
        </c:ser>
        <c:ser>
          <c:idx val="1"/>
          <c:order val="1"/>
          <c:tx>
            <c:v>Спеціальний фонд, тис. грн</c:v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3.5620008219592311E-2"/>
                  <c:y val="-2.559949171906837E-3"/>
                </c:manualLayout>
              </c:layout>
              <c:showVal val="1"/>
            </c:dLbl>
            <c:dLbl>
              <c:idx val="1"/>
              <c:layout>
                <c:manualLayout>
                  <c:x val="3.834217016573842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3490424791501112E-2"/>
                  <c:y val="-2.559949171906837E-3"/>
                </c:manualLayout>
              </c:layout>
              <c:showVal val="1"/>
            </c:dLbl>
            <c:dLbl>
              <c:idx val="3"/>
              <c:layout>
                <c:manualLayout>
                  <c:x val="3.0371855981420899E-2"/>
                  <c:y val="-5.1198983438136818E-3"/>
                </c:manualLayout>
              </c:layout>
              <c:showVal val="1"/>
            </c:dLbl>
            <c:dLbl>
              <c:idx val="4"/>
              <c:layout>
                <c:manualLayout>
                  <c:x val="5.1839760827519336E-3"/>
                  <c:y val="-1.02397966876273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5117.3</c:v>
                </c:pt>
                <c:pt idx="1">
                  <c:v>10798.4</c:v>
                </c:pt>
                <c:pt idx="2">
                  <c:v>16916.900000000001</c:v>
                </c:pt>
                <c:pt idx="3">
                  <c:v>16711.5</c:v>
                </c:pt>
                <c:pt idx="4">
                  <c:v>18110.3</c:v>
                </c:pt>
              </c:numCache>
            </c:numRef>
          </c:val>
        </c:ser>
        <c:axId val="68689280"/>
        <c:axId val="69477504"/>
      </c:barChart>
      <c:catAx>
        <c:axId val="68689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69477504"/>
        <c:crosses val="autoZero"/>
        <c:auto val="1"/>
        <c:lblAlgn val="ctr"/>
        <c:lblOffset val="100"/>
      </c:catAx>
      <c:valAx>
        <c:axId val="694775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6868928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4.8290664093878104E-2"/>
          <c:y val="0.92894810680672368"/>
          <c:w val="0.8999998923219068"/>
          <c:h val="7.105189319327658E-2"/>
        </c:manualLayout>
      </c:layout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Pt>
            <c:idx val="0"/>
            <c:explosion val="3"/>
          </c:dPt>
          <c:dPt>
            <c:idx val="1"/>
            <c:explosion val="5"/>
          </c:dPt>
          <c:dPt>
            <c:idx val="2"/>
            <c:explosion val="4"/>
          </c:dPt>
          <c:dLbls>
            <c:dLbl>
              <c:idx val="0"/>
              <c:layout>
                <c:manualLayout>
                  <c:x val="4.1410476121646028E-2"/>
                  <c:y val="7.827097314728744E-2"/>
                </c:manualLayout>
              </c:layout>
              <c:tx>
                <c:rich>
                  <a:bodyPr/>
                  <a:lstStyle/>
                  <a:p>
                    <a:pPr>
                      <a:defRPr lang="ru-RU" sz="1050" b="1"/>
                    </a:pPr>
                    <a:r>
                      <a:rPr lang="ru-RU" sz="1100" b="1" dirty="0" err="1"/>
                      <a:t>Захисту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рослин</a:t>
                    </a:r>
                    <a:r>
                      <a:rPr lang="ru-RU" sz="1100" b="1" dirty="0"/>
                      <a:t>, Б. Та </a:t>
                    </a:r>
                    <a:r>
                      <a:rPr lang="ru-RU" sz="1100" b="1" dirty="0" err="1"/>
                      <a:t>Ек</a:t>
                    </a:r>
                    <a:r>
                      <a:rPr lang="ru-RU" sz="1050" b="1" dirty="0"/>
                      <a:t>. 
</a:t>
                    </a:r>
                    <a:r>
                      <a:rPr lang="ru-RU" sz="1400" b="1" dirty="0"/>
                      <a:t>25%</a:t>
                    </a:r>
                    <a:endParaRPr lang="ru-RU" sz="1050" b="1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1.0853949962813006E-2"/>
                  <c:y val="-5.9526171933019865E-2"/>
                </c:manualLayout>
              </c:layout>
              <c:tx>
                <c:rich>
                  <a:bodyPr/>
                  <a:lstStyle/>
                  <a:p>
                    <a:pPr>
                      <a:defRPr lang="ru-RU" sz="1050" b="1"/>
                    </a:pPr>
                    <a:r>
                      <a:rPr lang="ru-RU" sz="1100" b="1" dirty="0" err="1"/>
                      <a:t>Лісового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і</a:t>
                    </a:r>
                    <a:r>
                      <a:rPr lang="ru-RU" sz="1100" b="1" dirty="0"/>
                      <a:t> садово-паркового </a:t>
                    </a:r>
                    <a:r>
                      <a:rPr lang="ru-RU" sz="1100" b="1" dirty="0" err="1"/>
                      <a:t>господарства</a:t>
                    </a:r>
                    <a:r>
                      <a:rPr lang="ru-RU" sz="1050" b="1" dirty="0"/>
                      <a:t>
</a:t>
                    </a:r>
                    <a:r>
                      <a:rPr lang="ru-RU" sz="1400" b="1" dirty="0"/>
                      <a:t>12%</a:t>
                    </a:r>
                    <a:endParaRPr lang="ru-RU" sz="1050" b="1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3.2677308470688289E-2"/>
                  <c:y val="-2.6515872143160955E-2"/>
                </c:manualLayout>
              </c:layout>
              <c:tx>
                <c:rich>
                  <a:bodyPr/>
                  <a:lstStyle/>
                  <a:p>
                    <a:pPr>
                      <a:defRPr lang="ru-RU" sz="1050" b="1"/>
                    </a:pPr>
                    <a:r>
                      <a:rPr lang="ru-RU" sz="1200" b="1" dirty="0" err="1"/>
                      <a:t>Агробіологічний</a:t>
                    </a:r>
                    <a:r>
                      <a:rPr lang="ru-RU" sz="1050" b="1" dirty="0"/>
                      <a:t> 
</a:t>
                    </a:r>
                    <a:r>
                      <a:rPr lang="ru-RU" sz="1400" b="1" dirty="0"/>
                      <a:t>17%</a:t>
                    </a:r>
                    <a:endParaRPr lang="ru-RU" sz="1050" b="1" dirty="0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-9.3684610994864241E-3"/>
                  <c:y val="-1.9731010630605648E-2"/>
                </c:manualLayout>
              </c:layout>
              <c:tx>
                <c:rich>
                  <a:bodyPr/>
                  <a:lstStyle/>
                  <a:p>
                    <a:pPr>
                      <a:defRPr lang="ru-RU" sz="1050" b="1"/>
                    </a:pPr>
                    <a:r>
                      <a:rPr lang="ru-RU" sz="1100" b="1" dirty="0" err="1"/>
                      <a:t>Ветеринарної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медицини</a:t>
                    </a:r>
                    <a:r>
                      <a:rPr lang="ru-RU" sz="1100" b="1" dirty="0"/>
                      <a:t> </a:t>
                    </a:r>
                    <a:r>
                      <a:rPr lang="ru-RU" sz="1050" b="1" dirty="0"/>
                      <a:t>
</a:t>
                    </a:r>
                    <a:r>
                      <a:rPr lang="ru-RU" sz="1400" b="1" dirty="0"/>
                      <a:t>9%</a:t>
                    </a:r>
                    <a:endParaRPr lang="ru-RU" sz="1050" b="1" dirty="0"/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2.828355529492379E-3"/>
                  <c:y val="-1.0603844268806862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4.6599236805455494E-3"/>
                  <c:y val="1.457121531380864E-3"/>
                </c:manualLayout>
              </c:layout>
              <c:spPr/>
              <c:txPr>
                <a:bodyPr/>
                <a:lstStyle/>
                <a:p>
                  <a:pPr>
                    <a:defRPr lang="ru-RU" sz="1050" b="1" i="0"/>
                  </a:pPr>
                  <a:endParaRPr lang="ru-RU"/>
                </a:p>
              </c:txPr>
              <c:showCatName val="1"/>
              <c:showPercent val="1"/>
            </c:dLbl>
            <c:dLbl>
              <c:idx val="6"/>
              <c:layout>
                <c:manualLayout>
                  <c:x val="4.4567100243997513E-3"/>
                  <c:y val="1.4030214727096103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7"/>
              <c:layout>
                <c:manualLayout>
                  <c:x val="-3.3593445245646926E-2"/>
                  <c:y val="3.4550271767210206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8"/>
              <c:layout>
                <c:manualLayout>
                  <c:x val="-4.1870242819451044E-2"/>
                  <c:y val="6.3810031620063309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9"/>
              <c:layout>
                <c:manualLayout>
                  <c:x val="-6.1304216662790886E-2"/>
                  <c:y val="5.9983383966767931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0"/>
              <c:layout>
                <c:manualLayout>
                  <c:x val="-0.14095644561739257"/>
                  <c:y val="4.6402546138425683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1"/>
              <c:layout>
                <c:manualLayout>
                  <c:x val="-0.22633909981229375"/>
                  <c:y val="6.5639117944902613E-3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2"/>
              <c:layout>
                <c:manualLayout>
                  <c:x val="-0.14544689722079926"/>
                  <c:y val="-1.1799367598735205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3"/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</c:dLbl>
            <c:dLbl>
              <c:idx val="15"/>
              <c:layout>
                <c:manualLayout>
                  <c:x val="0.31989485794795319"/>
                  <c:y val="1.6354475375617464E-2"/>
                </c:manualLayout>
              </c:layout>
              <c:spPr/>
              <c:txPr>
                <a:bodyPr/>
                <a:lstStyle/>
                <a:p>
                  <a:pPr>
                    <a:defRPr lang="ru-RU" sz="1050" b="1"/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Лист2!$A$1:$A$16</c:f>
              <c:strCache>
                <c:ptCount val="16"/>
                <c:pt idx="0">
                  <c:v>Захисту рослин, Б. Та Ек. </c:v>
                </c:pt>
                <c:pt idx="1">
                  <c:v>Лісового і садово-паркового господарства</c:v>
                </c:pt>
                <c:pt idx="2">
                  <c:v>Агробіологічний </c:v>
                </c:pt>
                <c:pt idx="3">
                  <c:v>Ветеринарної медицини </c:v>
                </c:pt>
                <c:pt idx="4">
                  <c:v>Економічний </c:v>
                </c:pt>
                <c:pt idx="5">
                  <c:v>Землевпорядкування </c:v>
                </c:pt>
                <c:pt idx="6">
                  <c:v>Енергетики, авт. і енергоз. </c:v>
                </c:pt>
                <c:pt idx="7">
                  <c:v>Харчових технологій </c:v>
                </c:pt>
                <c:pt idx="8">
                  <c:v>Гуманітарно-педагогічний </c:v>
                </c:pt>
                <c:pt idx="9">
                  <c:v>Інформаційних технологій</c:v>
                </c:pt>
                <c:pt idx="10">
                  <c:v>Механіко-технологічний </c:v>
                </c:pt>
                <c:pt idx="11">
                  <c:v>Тваринництва та водних біоресурсів</c:v>
                </c:pt>
                <c:pt idx="12">
                  <c:v>Юридичний </c:v>
                </c:pt>
                <c:pt idx="13">
                  <c:v>Аграрного менеджменту </c:v>
                </c:pt>
                <c:pt idx="14">
                  <c:v>Післядипломної освіти </c:v>
                </c:pt>
                <c:pt idx="15">
                  <c:v>Конструювання та дизайну</c:v>
                </c:pt>
              </c:strCache>
            </c:strRef>
          </c:cat>
          <c:val>
            <c:numRef>
              <c:f>Лист2!$B$1:$B$16</c:f>
              <c:numCache>
                <c:formatCode>General</c:formatCode>
                <c:ptCount val="16"/>
                <c:pt idx="0">
                  <c:v>5613.9</c:v>
                </c:pt>
                <c:pt idx="1">
                  <c:v>2632.4</c:v>
                </c:pt>
                <c:pt idx="2">
                  <c:v>3857.5</c:v>
                </c:pt>
                <c:pt idx="3">
                  <c:v>1950.6</c:v>
                </c:pt>
                <c:pt idx="4">
                  <c:v>1154.5999999999999</c:v>
                </c:pt>
                <c:pt idx="5">
                  <c:v>1141.4000000000001</c:v>
                </c:pt>
                <c:pt idx="6">
                  <c:v>1081.3</c:v>
                </c:pt>
                <c:pt idx="7">
                  <c:v>1103.5</c:v>
                </c:pt>
                <c:pt idx="8">
                  <c:v>991.1</c:v>
                </c:pt>
                <c:pt idx="9">
                  <c:v>852.7</c:v>
                </c:pt>
                <c:pt idx="10">
                  <c:v>793.7</c:v>
                </c:pt>
                <c:pt idx="11">
                  <c:v>508</c:v>
                </c:pt>
                <c:pt idx="12">
                  <c:v>385</c:v>
                </c:pt>
                <c:pt idx="13">
                  <c:v>355</c:v>
                </c:pt>
                <c:pt idx="14">
                  <c:v>200</c:v>
                </c:pt>
                <c:pt idx="15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665648953084608"/>
          <c:y val="4.8237480891323535E-2"/>
          <c:w val="0.85778921362480942"/>
          <c:h val="0.68109764318654964"/>
        </c:manualLayout>
      </c:layout>
      <c:barChart>
        <c:barDir val="col"/>
        <c:grouping val="stacked"/>
        <c:ser>
          <c:idx val="0"/>
          <c:order val="0"/>
          <c:tx>
            <c:strRef>
              <c:f>Лист3!$B$2</c:f>
              <c:strCache>
                <c:ptCount val="1"/>
                <c:pt idx="0">
                  <c:v>Scopus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Лист3!$A$3:$A$7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Лист3!$B$3:$B$7</c:f>
              <c:numCache>
                <c:formatCode>General</c:formatCode>
                <c:ptCount val="5"/>
                <c:pt idx="0">
                  <c:v>51</c:v>
                </c:pt>
                <c:pt idx="1">
                  <c:v>73</c:v>
                </c:pt>
                <c:pt idx="2">
                  <c:v>83</c:v>
                </c:pt>
                <c:pt idx="3">
                  <c:v>104</c:v>
                </c:pt>
                <c:pt idx="4">
                  <c:v>175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numRef>
              <c:f>Лист3!$A$3:$A$7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Лист3!$C$3:$C$7</c:f>
              <c:numCache>
                <c:formatCode>General</c:formatCode>
                <c:ptCount val="5"/>
                <c:pt idx="0">
                  <c:v>95</c:v>
                </c:pt>
                <c:pt idx="1">
                  <c:v>37</c:v>
                </c:pt>
                <c:pt idx="2">
                  <c:v>76</c:v>
                </c:pt>
                <c:pt idx="3">
                  <c:v>130</c:v>
                </c:pt>
                <c:pt idx="4">
                  <c:v>117</c:v>
                </c:pt>
              </c:numCache>
            </c:numRef>
          </c:val>
        </c:ser>
        <c:dLbls>
          <c:showVal val="1"/>
        </c:dLbls>
        <c:overlap val="100"/>
        <c:axId val="104570880"/>
        <c:axId val="104572800"/>
      </c:barChart>
      <c:catAx>
        <c:axId val="104570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uk-UA"/>
                </a:pPr>
                <a:r>
                  <a:rPr lang="ru-RU"/>
                  <a:t>Роки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uk-UA" sz="1800"/>
            </a:pPr>
            <a:endParaRPr lang="ru-RU"/>
          </a:p>
        </c:txPr>
        <c:crossAx val="104572800"/>
        <c:crosses val="autoZero"/>
        <c:auto val="1"/>
        <c:lblAlgn val="ctr"/>
        <c:lblOffset val="100"/>
      </c:catAx>
      <c:valAx>
        <c:axId val="104572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uk-UA"/>
                </a:pPr>
                <a:r>
                  <a:rPr lang="ru-RU"/>
                  <a:t>Кількість публікацій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uk-UA" sz="1800"/>
            </a:pPr>
            <a:endParaRPr lang="ru-RU"/>
          </a:p>
        </c:txPr>
        <c:crossAx val="104570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uk-UA"/>
          </a:pPr>
          <a:endParaRPr lang="ru-RU"/>
        </a:p>
      </c:txPr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16703588768231E-2"/>
          <c:y val="0.1071716637875182"/>
          <c:w val="0.89106941742891232"/>
          <c:h val="0.7375273523243791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Кандидатські дисертації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2016 р.</c:v>
                </c:pt>
                <c:pt idx="1">
                  <c:v>2017 р.</c:v>
                </c:pt>
                <c:pt idx="2">
                  <c:v>2018 р.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93</c:v>
                </c:pt>
                <c:pt idx="1">
                  <c:v>90</c:v>
                </c:pt>
                <c:pt idx="2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11-44F4-832F-3A709C95EEE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Докторські дисертації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2016 р.</c:v>
                </c:pt>
                <c:pt idx="1">
                  <c:v>2017 р.</c:v>
                </c:pt>
                <c:pt idx="2">
                  <c:v>2018 р.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11-44F4-832F-3A709C95EEEF}"/>
            </c:ext>
          </c:extLst>
        </c:ser>
        <c:dLbls>
          <c:showVal val="1"/>
        </c:dLbls>
        <c:gapWidth val="75"/>
        <c:axId val="147322752"/>
        <c:axId val="151351680"/>
      </c:barChart>
      <c:catAx>
        <c:axId val="147322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351680"/>
        <c:crosses val="autoZero"/>
        <c:auto val="1"/>
        <c:lblAlgn val="ctr"/>
        <c:lblOffset val="100"/>
      </c:catAx>
      <c:valAx>
        <c:axId val="1513516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732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7B0088-4117-4F66-8E0A-6D092BFCBADF}" type="datetimeFigureOut">
              <a:rPr lang="uk-UA"/>
              <a:pPr>
                <a:defRPr/>
              </a:pPr>
              <a:t>30.09.2019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A384181-2036-4F0C-B574-F9FF3AB9EAE6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427128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0F61D5-7CF4-490E-9A79-2FE32DB1E654}" type="datetimeFigureOut">
              <a:rPr lang="uk-UA"/>
              <a:pPr>
                <a:defRPr/>
              </a:pPr>
              <a:t>30.09.2019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056B381-068F-4337-931C-40856DA7631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1606771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64CB96-0B69-4DDC-8C78-68A3E46A020D}" type="slidenum">
              <a:rPr lang="uk-UA" altLang="uk-UA" smtClean="0">
                <a:cs typeface="Arial" charset="0"/>
              </a:rPr>
              <a:pPr/>
              <a:t>1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6475C-24D0-4673-9BC4-0E598F214937}" type="slidenum">
              <a:rPr lang="ru-RU" altLang="uk-UA" smtClean="0">
                <a:cs typeface="Arial" charset="0"/>
              </a:rPr>
              <a:pPr/>
              <a:t>11</a:t>
            </a:fld>
            <a:endParaRPr lang="ru-RU" altLang="uk-UA" smtClean="0">
              <a:cs typeface="Arial" charset="0"/>
            </a:endParaRPr>
          </a:p>
        </p:txBody>
      </p:sp>
      <p:sp>
        <p:nvSpPr>
          <p:cNvPr id="747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4756" name="Місце для номера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12A08D-41C2-46DA-8CAC-52A3809FC033}" type="slidenum">
              <a:rPr lang="uk-UA" altLang="uk-UA" sz="1200"/>
              <a:pPr algn="r"/>
              <a:t>11</a:t>
            </a:fld>
            <a:endParaRPr lang="uk-UA" altLang="uk-U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0878B2-8ADA-41E4-A526-4AD28FDDC8A6}" type="slidenum">
              <a:rPr lang="ru-RU" altLang="uk-UA" smtClean="0">
                <a:cs typeface="Arial" charset="0"/>
              </a:rPr>
              <a:pPr/>
              <a:t>12</a:t>
            </a:fld>
            <a:endParaRPr lang="ru-RU" altLang="uk-UA" smtClean="0">
              <a:cs typeface="Arial" charset="0"/>
            </a:endParaRPr>
          </a:p>
        </p:txBody>
      </p:sp>
      <p:sp>
        <p:nvSpPr>
          <p:cNvPr id="7680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6804" name="Місце для номера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732C42-468D-4614-B5B0-6F6090153DF4}" type="slidenum">
              <a:rPr lang="uk-UA" altLang="uk-UA" sz="1200"/>
              <a:pPr algn="r"/>
              <a:t>12</a:t>
            </a:fld>
            <a:endParaRPr lang="uk-UA" altLang="uk-U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0DBD5-133C-44DB-8F6B-429E754A008F}" type="slidenum">
              <a:rPr lang="uk-UA" altLang="uk-UA" smtClean="0">
                <a:cs typeface="Arial" charset="0"/>
              </a:rPr>
              <a:pPr/>
              <a:t>17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uk-UA" smtClean="0"/>
              <a:t>Лидеры среди кафедр по количеству публикаций в университете практически не изменились. Приятно отметить, что в этот список в этом году попал факультет ветеринарной медицины и экономический и гуманитарно-педагогический факультеты.</a:t>
            </a:r>
          </a:p>
          <a:p>
            <a:r>
              <a:rPr lang="ru-RU" altLang="uk-UA" smtClean="0"/>
              <a:t>Уже традиционно привожу в пример кафедру механики, где практически все преподаватели имеют публикации и индекс Гирша. Это лидер по университету.</a:t>
            </a:r>
          </a:p>
          <a:p>
            <a:r>
              <a:rPr lang="ru-RU" altLang="uk-UA" smtClean="0"/>
              <a:t>Среди лидеров также кафедра автоматики и робототехнических систем, биохимии и физиологии животных, английской филологии и другие. Эти 10 кафедр формируют </a:t>
            </a:r>
            <a:r>
              <a:rPr lang="en-US" altLang="uk-UA" smtClean="0"/>
              <a:t>67</a:t>
            </a:r>
            <a:r>
              <a:rPr lang="ru-RU" altLang="uk-UA" smtClean="0"/>
              <a:t> % публикаций в индексированных журналах.</a:t>
            </a:r>
          </a:p>
          <a:p>
            <a:endParaRPr lang="ru-RU" altLang="uk-UA" smtClean="0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1F264-B1EA-4A58-BF0F-916FA6C5B319}" type="slidenum">
              <a:rPr lang="uk-UA" altLang="uk-UA" smtClean="0">
                <a:cs typeface="Arial" charset="0"/>
              </a:rPr>
              <a:pPr/>
              <a:t>26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uk-UA" smtClean="0"/>
              <a:t>Лидеры среди кафедр по количеству публикаций в университете практически не изменились. Приятно отметить, что в этот список в этом году попал факультет ветеринарной медицины и экономический и гуманитарно-педагогический факультеты.</a:t>
            </a:r>
          </a:p>
          <a:p>
            <a:r>
              <a:rPr lang="ru-RU" altLang="uk-UA" smtClean="0"/>
              <a:t>Уже традиционно привожу в пример кафедру механики, где практически все преподаватели имеют публикации и индекс Гирша. Это лидер по университету.</a:t>
            </a:r>
          </a:p>
          <a:p>
            <a:r>
              <a:rPr lang="ru-RU" altLang="uk-UA" smtClean="0"/>
              <a:t>Среди лидеров также кафедра автоматики и робототехнических систем, биохимии и физиологии животных, английской филологии и другие. Эти 10 кафедр формируют </a:t>
            </a:r>
            <a:r>
              <a:rPr lang="en-US" altLang="uk-UA" smtClean="0"/>
              <a:t>67</a:t>
            </a:r>
            <a:r>
              <a:rPr lang="ru-RU" altLang="uk-UA" smtClean="0"/>
              <a:t> % публикаций в индексированных журналах.</a:t>
            </a:r>
          </a:p>
          <a:p>
            <a:endParaRPr lang="ru-RU" altLang="uk-UA" smtClean="0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1F264-B1EA-4A58-BF0F-916FA6C5B319}" type="slidenum">
              <a:rPr lang="uk-UA" altLang="uk-UA" smtClean="0">
                <a:cs typeface="Arial" charset="0"/>
              </a:rPr>
              <a:pPr/>
              <a:t>28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1" tIns="45230" rIns="90461" bIns="45230" anchor="b"/>
          <a:lstStyle>
            <a:lvl1pPr defTabSz="903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960DA35F-92AD-4E03-826E-C37567C8CF63}" type="slidenum">
              <a:rPr lang="ru-RU" altLang="uk-UA" sz="1200"/>
              <a:pPr algn="r" eaLnBrk="1" hangingPunct="1"/>
              <a:t>30</a:t>
            </a:fld>
            <a:endParaRPr lang="ru-RU" altLang="uk-U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2" tIns="45856" rIns="91712" bIns="45856" anchor="b"/>
          <a:lstStyle>
            <a:lvl1pPr defTabSz="9159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F9FA2F5-097A-48CF-AC62-E26A9770F252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120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92737" cy="404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Номер слайда 3"/>
          <p:cNvSpPr txBox="1">
            <a:spLocks noGrp="1"/>
          </p:cNvSpPr>
          <p:nvPr/>
        </p:nvSpPr>
        <p:spPr bwMode="auto">
          <a:xfrm>
            <a:off x="3817938" y="10236200"/>
            <a:ext cx="2917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6" tIns="45618" rIns="91236" bIns="45618" anchor="b"/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0942062-FBE6-4C7D-B45D-D6C7C781BB31}" type="slidenum">
              <a:rPr lang="ru-RU" altLang="uk-UA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ru-RU" altLang="uk-U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423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C90025-26E2-4670-B868-B849A077157E}" type="slidenum">
              <a:rPr lang="uk-UA" altLang="uk-UA" smtClean="0">
                <a:cs typeface="Arial" charset="0"/>
              </a:rPr>
              <a:pPr/>
              <a:t>38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9944-1972-4CB6-8AF4-A912299172DF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921C-10C5-438C-839A-51F70C4528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AA01-2F75-4FD1-A1D2-75E68B492B4A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05F3-E575-4646-8259-30EDB3D90F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93B5-B459-4CA9-AC6C-5E1ED18DAA28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9A47-4CC8-4BEA-B61F-9D9A7815F6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62A3-0CA6-425E-AA96-BFDB3E083D84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CA89-5FEC-4E8A-801A-BE5DAC55D0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8476-C730-4E9F-9F2B-6C228DCDFAAC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8061-55A0-4345-8E43-06D18CD9C43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B7C0-8C6A-472F-A765-254492CDE648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6AEF-AFDD-4483-97DF-42582D7EB5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5" indent="0">
              <a:buNone/>
              <a:defRPr sz="1800" b="1"/>
            </a:lvl3pPr>
            <a:lvl4pPr marL="1371308" indent="0">
              <a:buNone/>
              <a:defRPr sz="1600" b="1"/>
            </a:lvl4pPr>
            <a:lvl5pPr marL="1828410" indent="0">
              <a:buNone/>
              <a:defRPr sz="1600" b="1"/>
            </a:lvl5pPr>
            <a:lvl6pPr marL="2285511" indent="0">
              <a:buNone/>
              <a:defRPr sz="1600" b="1"/>
            </a:lvl6pPr>
            <a:lvl7pPr marL="2742614" indent="0">
              <a:buNone/>
              <a:defRPr sz="1600" b="1"/>
            </a:lvl7pPr>
            <a:lvl8pPr marL="3199716" indent="0">
              <a:buNone/>
              <a:defRPr sz="1600" b="1"/>
            </a:lvl8pPr>
            <a:lvl9pPr marL="36568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2" indent="0">
              <a:buNone/>
              <a:defRPr sz="2000" b="1"/>
            </a:lvl2pPr>
            <a:lvl3pPr marL="914205" indent="0">
              <a:buNone/>
              <a:defRPr sz="1800" b="1"/>
            </a:lvl3pPr>
            <a:lvl4pPr marL="1371308" indent="0">
              <a:buNone/>
              <a:defRPr sz="1600" b="1"/>
            </a:lvl4pPr>
            <a:lvl5pPr marL="1828410" indent="0">
              <a:buNone/>
              <a:defRPr sz="1600" b="1"/>
            </a:lvl5pPr>
            <a:lvl6pPr marL="2285511" indent="0">
              <a:buNone/>
              <a:defRPr sz="1600" b="1"/>
            </a:lvl6pPr>
            <a:lvl7pPr marL="2742614" indent="0">
              <a:buNone/>
              <a:defRPr sz="1600" b="1"/>
            </a:lvl7pPr>
            <a:lvl8pPr marL="3199716" indent="0">
              <a:buNone/>
              <a:defRPr sz="1600" b="1"/>
            </a:lvl8pPr>
            <a:lvl9pPr marL="36568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E55F-9F02-4CA5-84B0-D0ADE1438237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C781-1F5F-4758-9195-71CD130131F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2B34-509D-4752-B378-80303AB3D3A6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B85D-8B32-4C82-BB44-69FAEE57D5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66E6-7CE1-4CE0-8770-BC4F6D7BA5D7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46ED-2653-4C59-AB13-B175F1A9548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5" indent="0">
              <a:buNone/>
              <a:defRPr sz="1000"/>
            </a:lvl3pPr>
            <a:lvl4pPr marL="1371308" indent="0">
              <a:buNone/>
              <a:defRPr sz="1000"/>
            </a:lvl4pPr>
            <a:lvl5pPr marL="1828410" indent="0">
              <a:buNone/>
              <a:defRPr sz="1000"/>
            </a:lvl5pPr>
            <a:lvl6pPr marL="2285511" indent="0">
              <a:buNone/>
              <a:defRPr sz="1000"/>
            </a:lvl6pPr>
            <a:lvl7pPr marL="2742614" indent="0">
              <a:buNone/>
              <a:defRPr sz="1000"/>
            </a:lvl7pPr>
            <a:lvl8pPr marL="3199716" indent="0">
              <a:buNone/>
              <a:defRPr sz="1000"/>
            </a:lvl8pPr>
            <a:lvl9pPr marL="36568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E7C2-4460-426B-BE26-F9BEEF186BC7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FF35-5A39-426A-A65B-B82343F65F0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2" indent="0">
              <a:buNone/>
              <a:defRPr sz="2800"/>
            </a:lvl2pPr>
            <a:lvl3pPr marL="914205" indent="0">
              <a:buNone/>
              <a:defRPr sz="2400"/>
            </a:lvl3pPr>
            <a:lvl4pPr marL="1371308" indent="0">
              <a:buNone/>
              <a:defRPr sz="2000"/>
            </a:lvl4pPr>
            <a:lvl5pPr marL="1828410" indent="0">
              <a:buNone/>
              <a:defRPr sz="2000"/>
            </a:lvl5pPr>
            <a:lvl6pPr marL="2285511" indent="0">
              <a:buNone/>
              <a:defRPr sz="2000"/>
            </a:lvl6pPr>
            <a:lvl7pPr marL="2742614" indent="0">
              <a:buNone/>
              <a:defRPr sz="2000"/>
            </a:lvl7pPr>
            <a:lvl8pPr marL="3199716" indent="0">
              <a:buNone/>
              <a:defRPr sz="2000"/>
            </a:lvl8pPr>
            <a:lvl9pPr marL="365681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5" indent="0">
              <a:buNone/>
              <a:defRPr sz="1000"/>
            </a:lvl3pPr>
            <a:lvl4pPr marL="1371308" indent="0">
              <a:buNone/>
              <a:defRPr sz="1000"/>
            </a:lvl4pPr>
            <a:lvl5pPr marL="1828410" indent="0">
              <a:buNone/>
              <a:defRPr sz="1000"/>
            </a:lvl5pPr>
            <a:lvl6pPr marL="2285511" indent="0">
              <a:buNone/>
              <a:defRPr sz="1000"/>
            </a:lvl6pPr>
            <a:lvl7pPr marL="2742614" indent="0">
              <a:buNone/>
              <a:defRPr sz="1000"/>
            </a:lvl7pPr>
            <a:lvl8pPr marL="3199716" indent="0">
              <a:buNone/>
              <a:defRPr sz="1000"/>
            </a:lvl8pPr>
            <a:lvl9pPr marL="36568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5441-350E-49AB-BBAB-8AE4FF51C882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E23D-F2CC-42E3-B354-F9B07198F69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2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4A8F4-C9FD-40FD-9FC5-9271001A0B1E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6FBEC35-45FD-431A-B0A6-83A42D1B6A4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6" indent="-3428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1" indent="-2856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5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8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0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3" indent="-228551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551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67" indent="-228551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69" indent="-228551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5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8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1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4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16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9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4"/>
            <a:ext cx="8469172" cy="2036531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chemeClr val="bg1"/>
                </a:solidFill>
                <a:cs typeface="Arial" charset="0"/>
              </a:rPr>
              <a:t>Про завдання на 2019 р. по розвитку наукової діяльності кафедр університету</a:t>
            </a:r>
            <a:endParaRPr lang="ru-RU" sz="4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8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bcy;&amp;ycy;&amp;ncy;&amp;iecy;&amp;tcy; &amp;mcy;&amp;ycy;&amp;ncy;&amp;ycy;&amp;scy;&amp;tcy;&amp;rcy;&amp;ycy;&amp;vcy; &amp;ucy;&amp;kcy;&amp;rcy;&amp;acy;&amp;hardcy;&amp;ncy;&amp;icy;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6389" name="AutoShape 4" descr="https://upload.wikimedia.org/wikipedia/commons/thumb/6/69/Cabinet_of_Ukraine.png/220px-Cabinet_of_Ukraine.pn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pic>
        <p:nvPicPr>
          <p:cNvPr id="16390" name="Picture 2" descr="Логотип НУБіП Украї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5" y="188915"/>
            <a:ext cx="16192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428596" y="5500704"/>
            <a:ext cx="8391554" cy="71119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21" tIns="45710" rIns="91421" bIns="45710" anchor="ctr">
            <a:spAutoFit/>
          </a:bodyPr>
          <a:lstStyle/>
          <a:p>
            <a:pPr algn="ctr"/>
            <a:r>
              <a:rPr lang="uk-UA" altLang="uk-UA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Доповідає</a:t>
            </a:r>
            <a:r>
              <a:rPr lang="uk-UA" altLang="uk-UA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altLang="uk-UA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перший проректор, академік НААН України </a:t>
            </a:r>
            <a:r>
              <a:rPr lang="uk-UA" alt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alt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І.І</a:t>
            </a:r>
            <a:r>
              <a:rPr lang="uk-UA" altLang="uk-UA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altLang="uk-UA" sz="20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Ібатуллін</a:t>
            </a:r>
            <a:r>
              <a:rPr lang="uk-UA" altLang="uk-UA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altLang="uk-UA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8" y="357168"/>
            <a:ext cx="5786478" cy="369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Нарада із завідувачами кафедр, 31 січня 2019 р.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2" y="116632"/>
            <a:ext cx="8435280" cy="922114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/>
              <a:t>ТОП-10 кафедр </a:t>
            </a:r>
            <a:br>
              <a:rPr lang="uk-UA" sz="3200" dirty="0"/>
            </a:br>
            <a:r>
              <a:rPr lang="uk-UA" sz="2000" dirty="0"/>
              <a:t>за фінансуванням досліджень за спеціальним фондом у 201</a:t>
            </a:r>
            <a:r>
              <a:rPr lang="en-US" sz="2000" dirty="0"/>
              <a:t>8</a:t>
            </a:r>
            <a:r>
              <a:rPr lang="uk-UA" sz="2000" dirty="0"/>
              <a:t> році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9" y="1258890"/>
          <a:ext cx="8496299" cy="51657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018">
                  <a:extLst>
                    <a:ext uri="{9D8B030D-6E8A-4147-A177-3AD203B41FA5}"/>
                  </a:extLst>
                </a:gridCol>
                <a:gridCol w="3456121">
                  <a:extLst>
                    <a:ext uri="{9D8B030D-6E8A-4147-A177-3AD203B41FA5}"/>
                  </a:extLst>
                </a:gridCol>
                <a:gridCol w="2880102">
                  <a:extLst>
                    <a:ext uri="{9D8B030D-6E8A-4147-A177-3AD203B41FA5}"/>
                  </a:extLst>
                </a:gridCol>
                <a:gridCol w="1656058">
                  <a:extLst>
                    <a:ext uri="{9D8B030D-6E8A-4147-A177-3AD203B41FA5}"/>
                  </a:extLst>
                </a:gridCol>
              </a:tblGrid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№ п/</a:t>
                      </a:r>
                      <a:r>
                        <a:rPr lang="uk-UA" sz="1600" dirty="0" err="1"/>
                        <a:t>п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Кафедра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Керівники НДР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Обсяг </a:t>
                      </a:r>
                      <a:r>
                        <a:rPr lang="uk-UA" sz="1600" dirty="0" err="1"/>
                        <a:t>фінансу-вання</a:t>
                      </a:r>
                      <a:r>
                        <a:rPr lang="uk-UA" sz="1600" dirty="0"/>
                        <a:t>,</a:t>
                      </a:r>
                      <a:r>
                        <a:rPr lang="uk-UA" sz="1600" baseline="0" dirty="0"/>
                        <a:t>  тис. грн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1</a:t>
                      </a:r>
                      <a:endParaRPr lang="ru-RU" sz="1800" b="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Землеробства та гербології, </a:t>
                      </a:r>
                      <a:br>
                        <a:rPr lang="uk-UA" sz="1600" dirty="0"/>
                      </a:br>
                      <a:r>
                        <a:rPr lang="en-US" sz="1600" dirty="0"/>
                        <a:t>9</a:t>
                      </a:r>
                      <a:r>
                        <a:rPr lang="uk-UA" sz="1600" dirty="0"/>
                        <a:t> договорів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Танчик С.П.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</a:t>
                      </a:r>
                      <a:r>
                        <a:rPr lang="en-US" sz="1600" dirty="0"/>
                        <a:t>411</a:t>
                      </a:r>
                      <a:r>
                        <a:rPr lang="uk-UA" sz="1600" dirty="0"/>
                        <a:t>,</a:t>
                      </a:r>
                      <a:r>
                        <a:rPr lang="en-US" sz="1600" dirty="0"/>
                        <a:t>47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2</a:t>
                      </a:r>
                      <a:endParaRPr lang="ru-RU" sz="1800" b="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 err="1"/>
                        <a:t>Екобіотехнології</a:t>
                      </a:r>
                      <a:r>
                        <a:rPr lang="uk-UA" sz="1600" dirty="0"/>
                        <a:t> та біорізноманіття, </a:t>
                      </a:r>
                      <a:r>
                        <a:rPr lang="en-US" sz="1600" dirty="0"/>
                        <a:t>1</a:t>
                      </a:r>
                      <a:r>
                        <a:rPr lang="uk-UA" sz="1600" dirty="0"/>
                        <a:t>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Патика М.В.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140</a:t>
                      </a:r>
                      <a:r>
                        <a:rPr lang="uk-UA" sz="1600" dirty="0"/>
                        <a:t>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3</a:t>
                      </a:r>
                      <a:endParaRPr lang="ru-RU" sz="1800" b="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Лісової таксації та лісовпорядкування, 3 договори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Білоус А.М.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469,00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4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Лісового менеджменту,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Лакида П.І.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120,00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5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Стандартизації та сертифікації  </a:t>
                      </a:r>
                      <a:r>
                        <a:rPr lang="uk-UA" sz="1600" dirty="0" err="1"/>
                        <a:t>с.х</a:t>
                      </a:r>
                      <a:r>
                        <a:rPr lang="uk-UA" sz="1600" dirty="0"/>
                        <a:t>.</a:t>
                      </a:r>
                      <a:r>
                        <a:rPr lang="uk-UA" sz="1600" baseline="0" dirty="0"/>
                        <a:t> продукції</a:t>
                      </a:r>
                      <a:r>
                        <a:rPr lang="uk-UA" sz="1600" dirty="0"/>
                        <a:t>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 err="1"/>
                        <a:t>Сухенко</a:t>
                      </a:r>
                      <a:r>
                        <a:rPr lang="uk-UA" sz="1400" dirty="0"/>
                        <a:t> В.Ю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120,00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6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Генетики, селекції і насінництва, 2 договори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 err="1"/>
                        <a:t>Жемойда</a:t>
                      </a:r>
                      <a:r>
                        <a:rPr lang="uk-UA" sz="1400" dirty="0"/>
                        <a:t> В.Л.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106,80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7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Екології агросфери</a:t>
                      </a:r>
                      <a:r>
                        <a:rPr lang="uk-UA" sz="1600" baseline="0" dirty="0"/>
                        <a:t> та екологічного контролю</a:t>
                      </a:r>
                      <a:r>
                        <a:rPr lang="uk-UA" sz="1600" dirty="0"/>
                        <a:t>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Чайка В.М.</a:t>
                      </a:r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100,00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8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Фітопатології,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Крючкова Л.О.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90,00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9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Ентомології,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Яковлев Р.В.</a:t>
                      </a:r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87,20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91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10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Інтегрованого захисту та карантину рослин,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Доля</a:t>
                      </a:r>
                      <a:r>
                        <a:rPr lang="uk-UA" sz="1400" baseline="0" dirty="0"/>
                        <a:t> М.М.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60,00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0002" name="TextBox 3"/>
          <p:cNvSpPr txBox="1">
            <a:spLocks noChangeArrowheads="1"/>
          </p:cNvSpPr>
          <p:nvPr/>
        </p:nvSpPr>
        <p:spPr bwMode="auto">
          <a:xfrm rot="-1834313">
            <a:off x="8210552" y="5764503"/>
            <a:ext cx="792163" cy="369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/>
            <a:r>
              <a:rPr lang="uk-UA" altLang="uk-UA">
                <a:solidFill>
                  <a:srgbClr val="FF0000"/>
                </a:solidFill>
              </a:rPr>
              <a:t>84 %</a:t>
            </a:r>
            <a:endParaRPr lang="ru-RU" altLang="uk-UA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53" name="Group 1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9856725"/>
              </p:ext>
            </p:extLst>
          </p:nvPr>
        </p:nvGraphicFramePr>
        <p:xfrm>
          <a:off x="291876" y="614381"/>
          <a:ext cx="8569325" cy="5910953"/>
        </p:xfrm>
        <a:graphic>
          <a:graphicData uri="http://schemas.openxmlformats.org/drawingml/2006/table">
            <a:tbl>
              <a:tblPr/>
              <a:tblGrid>
                <a:gridCol w="4633913"/>
                <a:gridCol w="1144587"/>
                <a:gridCol w="930275"/>
                <a:gridCol w="1860550"/>
              </a:tblGrid>
              <a:tr h="3413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Подано нових проектів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Рекомендовані до  фінансування у 2019 р. 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 етап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ІІ етап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Разом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Захисту рослин, біотехнологій та екології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Ветеринарної медицини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енергетики, автоматики і енергозбереження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7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лісового і садово-паркового господарства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Агробіологічний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7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Механіко-технологічний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6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Гуманітарно-педагогічний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6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Конструювання та дизайну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Тваринництва та ВБ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Інформаційних технологій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Аграрного менеджменту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Економічний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Землевпорядкування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Харчових технол. та управл. якістю продукції АПК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Юридичний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Українська </a:t>
                      </a:r>
                      <a:r>
                        <a:rPr kumimoji="0" lang="uk-UA" alt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лабор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. якості і безпеки продукції АПК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Український НДІ сільськогосподарської радіології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післядипломної освіти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Боярська лісова дослідна станція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НДПІ </a:t>
                      </a:r>
                      <a:r>
                        <a:rPr kumimoji="0" lang="uk-UA" alt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станд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. і технологій </a:t>
                      </a:r>
                      <a:r>
                        <a:rPr kumimoji="0" lang="uk-UA" alt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екобезпечної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 та органічної продукції (м. Одеса)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0466" y="65386"/>
            <a:ext cx="8598734" cy="4017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cs typeface="Arial" charset="0"/>
              </a:rPr>
              <a:t>Активність підрозділів у Конкурсі наукових проектів МОН, 201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8</a:t>
            </a:r>
            <a:endParaRPr 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839" name="Text Box 167"/>
          <p:cNvSpPr txBox="1">
            <a:spLocks noChangeArrowheads="1"/>
          </p:cNvSpPr>
          <p:nvPr/>
        </p:nvSpPr>
        <p:spPr bwMode="auto">
          <a:xfrm>
            <a:off x="240467" y="6519863"/>
            <a:ext cx="8658225" cy="3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1" tIns="45710" rIns="91421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altLang="uk-UA" sz="1600" b="1" dirty="0">
                <a:solidFill>
                  <a:srgbClr val="F21C21"/>
                </a:solidFill>
              </a:rPr>
              <a:t>Прохідний бал згідно експертизи МОН України  </a:t>
            </a:r>
            <a:r>
              <a:rPr lang="uk-UA" altLang="uk-UA" sz="1600" b="1" dirty="0" smtClean="0">
                <a:solidFill>
                  <a:srgbClr val="F21C21"/>
                </a:solidFill>
              </a:rPr>
              <a:t>становить: </a:t>
            </a:r>
            <a:r>
              <a:rPr lang="uk-UA" altLang="uk-UA" sz="1600" b="1" dirty="0" err="1" smtClean="0">
                <a:solidFill>
                  <a:srgbClr val="F21C21"/>
                </a:solidFill>
              </a:rPr>
              <a:t>фунд</a:t>
            </a:r>
            <a:r>
              <a:rPr lang="uk-UA" altLang="uk-UA" sz="1600" b="1" dirty="0" smtClean="0">
                <a:solidFill>
                  <a:srgbClr val="F21C21"/>
                </a:solidFill>
              </a:rPr>
              <a:t>. – 75, </a:t>
            </a:r>
            <a:r>
              <a:rPr lang="uk-UA" altLang="uk-UA" sz="1600" b="1" dirty="0" err="1" smtClean="0">
                <a:solidFill>
                  <a:srgbClr val="F21C21"/>
                </a:solidFill>
              </a:rPr>
              <a:t>прикл</a:t>
            </a:r>
            <a:r>
              <a:rPr lang="uk-UA" altLang="uk-UA" sz="1600" b="1" dirty="0" smtClean="0">
                <a:solidFill>
                  <a:srgbClr val="F21C21"/>
                </a:solidFill>
              </a:rPr>
              <a:t>. – 73</a:t>
            </a:r>
            <a:endParaRPr lang="ru-RU" altLang="uk-UA" sz="1600" b="1" dirty="0">
              <a:solidFill>
                <a:srgbClr val="F21C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5"/>
            <a:ext cx="8568952" cy="4000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Активність підрозділів у Конкурсі наукових проектів молодих вчених , 2018</a:t>
            </a:r>
            <a:endParaRPr lang="ru-RU" sz="2000" b="1" dirty="0"/>
          </a:p>
        </p:txBody>
      </p:sp>
      <p:sp>
        <p:nvSpPr>
          <p:cNvPr id="9326" name="Text Box 110"/>
          <p:cNvSpPr txBox="1">
            <a:spLocks noChangeArrowheads="1"/>
          </p:cNvSpPr>
          <p:nvPr/>
        </p:nvSpPr>
        <p:spPr bwMode="auto">
          <a:xfrm>
            <a:off x="250825" y="6127749"/>
            <a:ext cx="8713788" cy="7386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91421" tIns="45710" rIns="91421" bIns="45710">
            <a:spAutoFit/>
          </a:bodyPr>
          <a:lstStyle/>
          <a:p>
            <a:pPr>
              <a:defRPr/>
            </a:pPr>
            <a:r>
              <a:rPr lang="uk-UA" altLang="uk-UA" sz="1400" b="1" dirty="0">
                <a:solidFill>
                  <a:srgbClr val="F21C21"/>
                </a:solidFill>
              </a:rPr>
              <a:t>Прохідний бал для фінансування становить  - 77,7</a:t>
            </a:r>
          </a:p>
          <a:p>
            <a:pPr>
              <a:defRPr/>
            </a:pPr>
            <a:r>
              <a:rPr lang="uk-UA" altLang="uk-UA" sz="1400" b="1" dirty="0"/>
              <a:t>За результатами конкурсного відбору рекомендовано  до фінансування у </a:t>
            </a:r>
            <a:r>
              <a:rPr lang="uk-UA" altLang="uk-UA" sz="1400" b="1" dirty="0">
                <a:solidFill>
                  <a:srgbClr val="C00000"/>
                </a:solidFill>
              </a:rPr>
              <a:t>2019 р</a:t>
            </a:r>
            <a:r>
              <a:rPr lang="uk-UA" altLang="uk-UA" sz="1400" b="1" dirty="0"/>
              <a:t>. проект проф. каф. конструювання машин та обладнання</a:t>
            </a:r>
            <a:r>
              <a:rPr lang="uk-UA" altLang="uk-UA" sz="1400" b="1" dirty="0">
                <a:solidFill>
                  <a:srgbClr val="F21C21"/>
                </a:solidFill>
              </a:rPr>
              <a:t>   </a:t>
            </a:r>
            <a:r>
              <a:rPr lang="uk-UA" altLang="uk-UA" sz="1400" b="1" dirty="0" err="1">
                <a:solidFill>
                  <a:srgbClr val="C00000"/>
                </a:solidFill>
              </a:rPr>
              <a:t>Ромасевича</a:t>
            </a:r>
            <a:r>
              <a:rPr lang="uk-UA" altLang="uk-UA" sz="1400" b="1" dirty="0">
                <a:solidFill>
                  <a:srgbClr val="C00000"/>
                </a:solidFill>
              </a:rPr>
              <a:t> Ю.О.</a:t>
            </a:r>
            <a:endParaRPr lang="ru-RU" altLang="uk-UA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75891" name="Group 115"/>
          <p:cNvGraphicFramePr>
            <a:graphicFrameLocks noGrp="1"/>
          </p:cNvGraphicFramePr>
          <p:nvPr/>
        </p:nvGraphicFramePr>
        <p:xfrm>
          <a:off x="250827" y="620714"/>
          <a:ext cx="8569325" cy="5464111"/>
        </p:xfrm>
        <a:graphic>
          <a:graphicData uri="http://schemas.openxmlformats.org/drawingml/2006/table">
            <a:tbl>
              <a:tblPr/>
              <a:tblGrid>
                <a:gridCol w="4537075"/>
                <a:gridCol w="1079500"/>
                <a:gridCol w="1152525"/>
                <a:gridCol w="1800225"/>
              </a:tblGrid>
              <a:tr h="274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Підрозділ 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Подано нових проектів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Рекомендовані до фінансування у 2019 р.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 етап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ІІ етап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Разом по НУБіП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20 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1C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7 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1C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лісового і садово-паркового господарства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УЛЯБП АПК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Ветеринарної медицини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Харчових технологій та управл. якістю прод. АПК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енергетики, автоматики і енергозбереження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Захисту рослин, біотехнологій та екології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Аграрного менеджменту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Конструювання та дизайну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Економічний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Тваринництва та водних біоресурсів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Агробіологічний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Механіко-технологічний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Землевпорядкування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Гуманітарно-педагогічний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післядипломної освіти 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Інформаційних технологій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Юридичний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Український НДІ сільськогосподарської радіології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7" y="765176"/>
            <a:ext cx="8609013" cy="1446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1421" tIns="45710" rIns="91421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>
                <a:solidFill>
                  <a:srgbClr val="990000"/>
                </a:solidFill>
              </a:rPr>
              <a:t>Дослідницькі  угоди МАГАТЕ:</a:t>
            </a:r>
            <a:endParaRPr lang="uk-UA" altLang="zh-CN" sz="1600" b="1" dirty="0">
              <a:solidFill>
                <a:srgbClr val="000066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altLang="zh-CN" sz="800" b="1" dirty="0">
              <a:solidFill>
                <a:srgbClr val="000066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Використання досвіду аварії на Чорнобильській АЕС для створення системи реагування на ядерні аварії, що зачіпають сектора продовольства і сільського господарства (201</a:t>
            </a:r>
            <a:r>
              <a:rPr lang="en-US" altLang="uk-UA" sz="1600" b="1" dirty="0"/>
              <a:t>7</a:t>
            </a:r>
            <a:r>
              <a:rPr lang="uk-UA" altLang="uk-UA" sz="1600" b="1" dirty="0"/>
              <a:t>-201</a:t>
            </a:r>
            <a:r>
              <a:rPr lang="en-US" altLang="uk-UA" sz="1600" b="1" dirty="0"/>
              <a:t>8</a:t>
            </a:r>
            <a:r>
              <a:rPr lang="uk-UA" altLang="uk-UA" sz="1600" b="1" dirty="0"/>
              <a:t> рр.), Обсяг фінансування на 2018 р. – 90933,64 грн.</a:t>
            </a:r>
            <a:endParaRPr lang="uk-UA" altLang="uk-UA" sz="1600" b="1" dirty="0">
              <a:solidFill>
                <a:schemeClr val="accent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srgbClr val="000066"/>
                </a:solidFill>
              </a:rPr>
              <a:t>Координатор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ru-RU" altLang="zh-CN" sz="1600" b="1" dirty="0">
                <a:solidFill>
                  <a:srgbClr val="000066"/>
                </a:solidFill>
              </a:rPr>
              <a:t>проекту</a:t>
            </a:r>
            <a:r>
              <a:rPr lang="en-US" altLang="zh-CN" sz="1600" b="1" dirty="0">
                <a:solidFill>
                  <a:srgbClr val="000066"/>
                </a:solidFill>
              </a:rPr>
              <a:t> – </a:t>
            </a:r>
            <a:r>
              <a:rPr lang="ru-RU" altLang="zh-CN" sz="1600" b="1" dirty="0">
                <a:solidFill>
                  <a:srgbClr val="000066"/>
                </a:solidFill>
              </a:rPr>
              <a:t>к.б.н. Левчук С.Є. </a:t>
            </a:r>
            <a:endParaRPr lang="ru-RU" altLang="uk-UA" sz="1600" b="1" dirty="0">
              <a:solidFill>
                <a:srgbClr val="000066"/>
              </a:solidFill>
              <a:ea typeface="宋体" pitchFamily="2" charset="-122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50827" y="2349500"/>
            <a:ext cx="8609013" cy="1569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1421" tIns="45710" rIns="91421" bIns="45710">
            <a:spAutoFit/>
          </a:bodyPr>
          <a:lstStyle>
            <a:lvl1pPr marL="904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1600" b="1" dirty="0" err="1">
                <a:solidFill>
                  <a:srgbClr val="990000"/>
                </a:solidFill>
              </a:rPr>
              <a:t>Науковий</a:t>
            </a:r>
            <a:r>
              <a:rPr lang="ru-RU" altLang="uk-UA" sz="1600" b="1" dirty="0">
                <a:solidFill>
                  <a:srgbClr val="990000"/>
                </a:solidFill>
              </a:rPr>
              <a:t> </a:t>
            </a:r>
            <a:r>
              <a:rPr lang="ru-RU" altLang="uk-UA" sz="1600" b="1" dirty="0" err="1">
                <a:solidFill>
                  <a:srgbClr val="990000"/>
                </a:solidFill>
              </a:rPr>
              <a:t>проек</a:t>
            </a:r>
            <a:r>
              <a:rPr lang="uk-UA" altLang="uk-UA" sz="1600" b="1" dirty="0">
                <a:solidFill>
                  <a:srgbClr val="990000"/>
                </a:solidFill>
              </a:rPr>
              <a:t>т</a:t>
            </a:r>
            <a:endParaRPr lang="ru-RU" altLang="uk-UA" sz="1600" b="1" dirty="0">
              <a:solidFill>
                <a:srgbClr val="990000"/>
              </a:solidFill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Об</a:t>
            </a:r>
            <a:r>
              <a:rPr lang="en-US" altLang="uk-UA" sz="1600" b="1" dirty="0"/>
              <a:t>‘</a:t>
            </a:r>
            <a:r>
              <a:rPr lang="uk-UA" altLang="uk-UA" sz="1600" b="1" dirty="0" err="1"/>
              <a:t>єднана</a:t>
            </a:r>
            <a:r>
              <a:rPr lang="uk-UA" altLang="uk-UA" sz="1600" b="1" dirty="0"/>
              <a:t> українсько-норвезька програма освіти в галузі радіоактивності навколишнього середовища (Норвезький університет наук про життя (NMBU) та Центр радіоактивності навколишнього середовища (CERAD), 2017 р.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Обсяг фінансування на 2018 р. – 1800268,1 грн.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srgbClr val="000066"/>
                </a:solidFill>
              </a:rPr>
              <a:t>Координатор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ru-RU" altLang="zh-CN" sz="1600" b="1" dirty="0">
                <a:solidFill>
                  <a:srgbClr val="000066"/>
                </a:solidFill>
              </a:rPr>
              <a:t>проекту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uk-UA" altLang="zh-CN" sz="1600" b="1" dirty="0">
                <a:solidFill>
                  <a:srgbClr val="000066"/>
                </a:solidFill>
              </a:rPr>
              <a:t> - </a:t>
            </a:r>
            <a:r>
              <a:rPr lang="uk-UA" altLang="zh-CN" sz="1600" b="1" dirty="0" err="1">
                <a:solidFill>
                  <a:srgbClr val="000066"/>
                </a:solidFill>
              </a:rPr>
              <a:t>д.б.н</a:t>
            </a:r>
            <a:r>
              <a:rPr lang="uk-UA" altLang="zh-CN" sz="1600" b="1" dirty="0">
                <a:solidFill>
                  <a:srgbClr val="000066"/>
                </a:solidFill>
              </a:rPr>
              <a:t>. </a:t>
            </a:r>
            <a:r>
              <a:rPr lang="uk-UA" altLang="zh-CN" sz="1600" b="1" dirty="0" err="1">
                <a:solidFill>
                  <a:srgbClr val="000066"/>
                </a:solidFill>
              </a:rPr>
              <a:t>Кашпаров</a:t>
            </a:r>
            <a:r>
              <a:rPr lang="uk-UA" altLang="zh-CN" sz="1600" b="1" dirty="0">
                <a:solidFill>
                  <a:srgbClr val="000066"/>
                </a:solidFill>
              </a:rPr>
              <a:t> В.О.</a:t>
            </a:r>
            <a:endParaRPr lang="ru-RU" altLang="uk-UA" sz="1600" b="1" dirty="0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250827" y="4005263"/>
            <a:ext cx="8609013" cy="1569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1421" tIns="45710" rIns="91421" bIns="45710">
            <a:spAutoFit/>
          </a:bodyPr>
          <a:lstStyle>
            <a:lvl1pPr marL="904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1600" b="1" dirty="0" err="1">
                <a:solidFill>
                  <a:srgbClr val="990000"/>
                </a:solidFill>
              </a:rPr>
              <a:t>Науковий</a:t>
            </a:r>
            <a:r>
              <a:rPr lang="ru-RU" altLang="uk-UA" sz="1600" b="1" dirty="0">
                <a:solidFill>
                  <a:srgbClr val="990000"/>
                </a:solidFill>
              </a:rPr>
              <a:t> </a:t>
            </a:r>
            <a:r>
              <a:rPr lang="ru-RU" altLang="uk-UA" sz="1600" b="1" dirty="0" err="1">
                <a:solidFill>
                  <a:srgbClr val="990000"/>
                </a:solidFill>
              </a:rPr>
              <a:t>проек</a:t>
            </a:r>
            <a:r>
              <a:rPr lang="uk-UA" altLang="uk-UA" sz="1600" b="1" dirty="0">
                <a:solidFill>
                  <a:srgbClr val="990000"/>
                </a:solidFill>
              </a:rPr>
              <a:t>т</a:t>
            </a:r>
            <a:endParaRPr lang="ru-RU" altLang="uk-UA" sz="1600" b="1" dirty="0">
              <a:solidFill>
                <a:srgbClr val="990000"/>
              </a:solidFill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Оцінка екологічної ситуації на постраждалих внаслідок  аварії на ЧАЕС територіях з метою реабілітації та подальшого менеджменту цих територій (2018-2020 рр</a:t>
            </a:r>
            <a:r>
              <a:rPr lang="uk-UA" altLang="uk-UA" sz="1600" b="1" dirty="0" smtClean="0"/>
              <a:t>.</a:t>
            </a:r>
            <a:r>
              <a:rPr lang="en-US" altLang="uk-UA" sz="1600" b="1" dirty="0" smtClean="0"/>
              <a:t>)</a:t>
            </a:r>
            <a:endParaRPr lang="uk-UA" altLang="uk-UA" sz="1600" b="1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Обсяг фінансування на 2018 р. – 72000,0 грн.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srgbClr val="000066"/>
                </a:solidFill>
              </a:rPr>
              <a:t>Координатор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ru-RU" altLang="zh-CN" sz="1600" b="1" dirty="0">
                <a:solidFill>
                  <a:srgbClr val="000066"/>
                </a:solidFill>
              </a:rPr>
              <a:t>проекту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uk-UA" altLang="zh-CN" sz="1600" b="1" dirty="0">
                <a:solidFill>
                  <a:srgbClr val="000066"/>
                </a:solidFill>
              </a:rPr>
              <a:t> - </a:t>
            </a:r>
            <a:r>
              <a:rPr lang="uk-UA" altLang="zh-CN" sz="1600" b="1" dirty="0" err="1">
                <a:solidFill>
                  <a:srgbClr val="000066"/>
                </a:solidFill>
              </a:rPr>
              <a:t>д.б.н</a:t>
            </a:r>
            <a:r>
              <a:rPr lang="uk-UA" altLang="zh-CN" sz="1600" b="1" dirty="0">
                <a:solidFill>
                  <a:srgbClr val="000066"/>
                </a:solidFill>
              </a:rPr>
              <a:t>. </a:t>
            </a:r>
            <a:r>
              <a:rPr lang="uk-UA" altLang="zh-CN" sz="1600" b="1" dirty="0" err="1">
                <a:solidFill>
                  <a:srgbClr val="000066"/>
                </a:solidFill>
              </a:rPr>
              <a:t>Кашпаров</a:t>
            </a:r>
            <a:r>
              <a:rPr lang="uk-UA" altLang="zh-CN" sz="1600" b="1" dirty="0">
                <a:solidFill>
                  <a:srgbClr val="000066"/>
                </a:solidFill>
              </a:rPr>
              <a:t> В.О.</a:t>
            </a:r>
            <a:endParaRPr lang="ru-RU" altLang="uk-UA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197" y="116632"/>
            <a:ext cx="827626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Основні наукові міжнародні проекти</a:t>
            </a:r>
            <a:endParaRPr lang="ru-RU" sz="28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0827" y="5689601"/>
            <a:ext cx="8609013" cy="10156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uk-UA" altLang="uk-UA" sz="1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 рамках  Угоди між Національною корпорацією «Університет Фукусіма» (Японія) та НУБІП України у 2018 році </a:t>
            </a:r>
            <a:r>
              <a:rPr lang="uk-UA" altLang="uk-UA" sz="15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УкрНДІ</a:t>
            </a:r>
            <a:r>
              <a:rPr lang="uk-UA" altLang="uk-UA" sz="1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сільськогосподарської радіології  як  технічну допомогу </a:t>
            </a:r>
            <a:r>
              <a:rPr lang="uk-UA" altLang="uk-UA" sz="15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отримав наукове обладнання на суму  </a:t>
            </a:r>
            <a:r>
              <a:rPr lang="en-US" altLang="uk-UA" sz="15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430673</a:t>
            </a:r>
            <a:r>
              <a:rPr lang="uk-UA" altLang="uk-UA" sz="15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,0 грн. </a:t>
            </a:r>
            <a:r>
              <a:rPr lang="uk-UA" altLang="uk-UA" sz="1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для проведення спільних наукових досліджень в зоні відчуження ЧАЕС і Фукусіма</a:t>
            </a:r>
            <a:endParaRPr lang="ru-RU" sz="1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12" name="Picture 5" descr="bags-of-mo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115" y="-53973"/>
            <a:ext cx="14033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90" y="981077"/>
            <a:ext cx="8353425" cy="5472113"/>
          </a:xfrm>
          <a:solidFill>
            <a:schemeClr val="tx2">
              <a:lumMod val="20000"/>
              <a:lumOff val="80000"/>
              <a:alpha val="61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>
                <a:solidFill>
                  <a:srgbClr val="CC0000"/>
                </a:solidFill>
              </a:rPr>
              <a:t>У 2018 р.</a:t>
            </a:r>
            <a:r>
              <a:rPr lang="uk-UA" altLang="uk-UA" sz="2800" dirty="0" smtClean="0"/>
              <a:t> </a:t>
            </a:r>
            <a:r>
              <a:rPr lang="uk-UA" altLang="uk-UA" sz="2800" b="1" dirty="0" smtClean="0"/>
              <a:t>подано </a:t>
            </a:r>
            <a:r>
              <a:rPr lang="uk-UA" altLang="uk-UA" sz="2800" b="1" dirty="0">
                <a:solidFill>
                  <a:srgbClr val="CC0000"/>
                </a:solidFill>
              </a:rPr>
              <a:t>9</a:t>
            </a:r>
            <a:r>
              <a:rPr lang="uk-UA" altLang="uk-UA" sz="2800" b="1" dirty="0" smtClean="0">
                <a:solidFill>
                  <a:srgbClr val="CC0000"/>
                </a:solidFill>
              </a:rPr>
              <a:t> </a:t>
            </a:r>
            <a:r>
              <a:rPr lang="uk-UA" altLang="uk-UA" sz="2800" b="1" dirty="0" smtClean="0"/>
              <a:t>спільних міжнародних проектів:</a:t>
            </a:r>
          </a:p>
          <a:p>
            <a:pPr marL="0" indent="266643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/>
              <a:t>Українсько-австрійський</a:t>
            </a:r>
            <a:r>
              <a:rPr lang="uk-UA" altLang="uk-UA" sz="2800" dirty="0" smtClean="0"/>
              <a:t> – Білоус А.М. (</a:t>
            </a:r>
            <a:r>
              <a:rPr lang="uk-UA" altLang="uk-UA" sz="2800" u="sng" dirty="0" smtClean="0"/>
              <a:t>ННІ лісового і с.-п. </a:t>
            </a:r>
            <a:r>
              <a:rPr lang="uk-UA" altLang="uk-UA" sz="2800" u="sng" dirty="0" err="1" smtClean="0"/>
              <a:t>гос-ва</a:t>
            </a:r>
            <a:r>
              <a:rPr lang="uk-UA" altLang="uk-UA" sz="2800" dirty="0" smtClean="0"/>
              <a:t>); </a:t>
            </a:r>
          </a:p>
          <a:p>
            <a:pPr marL="0" indent="266643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/>
              <a:t>Українсько-індійський</a:t>
            </a:r>
            <a:r>
              <a:rPr lang="uk-UA" altLang="uk-UA" sz="2800" dirty="0" smtClean="0"/>
              <a:t> – </a:t>
            </a:r>
            <a:r>
              <a:rPr lang="uk-UA" altLang="uk-UA" sz="2800" dirty="0" err="1" smtClean="0"/>
              <a:t>Заблодський</a:t>
            </a:r>
            <a:r>
              <a:rPr lang="uk-UA" altLang="uk-UA" sz="2800" dirty="0" smtClean="0"/>
              <a:t> М.М. (</a:t>
            </a:r>
            <a:r>
              <a:rPr lang="uk-UA" altLang="uk-UA" sz="2800" u="sng" dirty="0" smtClean="0"/>
              <a:t>ННІ енергетики</a:t>
            </a:r>
            <a:r>
              <a:rPr lang="uk-UA" altLang="uk-UA" sz="2800" dirty="0" smtClean="0"/>
              <a:t>); </a:t>
            </a:r>
          </a:p>
          <a:p>
            <a:pPr marL="0" indent="266643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/>
              <a:t>Українсько-китайські</a:t>
            </a:r>
            <a:r>
              <a:rPr lang="uk-UA" altLang="uk-UA" sz="2800" dirty="0" smtClean="0"/>
              <a:t> – Мельник О.П. (</a:t>
            </a:r>
            <a:r>
              <a:rPr lang="uk-UA" altLang="uk-UA" sz="2800" u="sng" dirty="0" smtClean="0"/>
              <a:t>ветеринарний </a:t>
            </a:r>
            <a:r>
              <a:rPr lang="uk-UA" altLang="uk-UA" sz="2800" u="sng" dirty="0" err="1" smtClean="0"/>
              <a:t>ф-т</a:t>
            </a:r>
            <a:r>
              <a:rPr lang="uk-UA" altLang="uk-UA" sz="2800" dirty="0" smtClean="0"/>
              <a:t>), </a:t>
            </a:r>
            <a:r>
              <a:rPr lang="uk-UA" altLang="uk-UA" sz="2800" dirty="0" err="1" smtClean="0"/>
              <a:t>Баль-Прилипко</a:t>
            </a:r>
            <a:r>
              <a:rPr lang="uk-UA" altLang="uk-UA" sz="2800" dirty="0" smtClean="0"/>
              <a:t> Л.В. (</a:t>
            </a:r>
            <a:r>
              <a:rPr lang="uk-UA" altLang="uk-UA" sz="2800" u="sng" dirty="0" err="1" smtClean="0"/>
              <a:t>ф-т</a:t>
            </a:r>
            <a:r>
              <a:rPr lang="uk-UA" altLang="uk-UA" sz="2800" u="sng" dirty="0" smtClean="0"/>
              <a:t> харчових технологій</a:t>
            </a:r>
            <a:r>
              <a:rPr lang="uk-UA" altLang="uk-UA" sz="2800" dirty="0" smtClean="0"/>
              <a:t>);</a:t>
            </a:r>
          </a:p>
          <a:p>
            <a:pPr marL="0" indent="266643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dirty="0" smtClean="0"/>
              <a:t> </a:t>
            </a:r>
            <a:r>
              <a:rPr lang="uk-UA" altLang="uk-UA" sz="2800" b="1" dirty="0" smtClean="0"/>
              <a:t>Українсько-чеські</a:t>
            </a:r>
            <a:r>
              <a:rPr lang="uk-UA" altLang="uk-UA" sz="2800" dirty="0" smtClean="0"/>
              <a:t> – </a:t>
            </a:r>
            <a:r>
              <a:rPr lang="uk-UA" altLang="uk-UA" sz="2800" dirty="0" err="1" smtClean="0"/>
              <a:t>Каленська</a:t>
            </a:r>
            <a:r>
              <a:rPr lang="uk-UA" altLang="uk-UA" sz="2800" dirty="0" smtClean="0"/>
              <a:t> С.М. (</a:t>
            </a:r>
            <a:r>
              <a:rPr lang="uk-UA" altLang="uk-UA" sz="2800" u="sng" dirty="0" smtClean="0"/>
              <a:t>агробіологічний </a:t>
            </a:r>
            <a:r>
              <a:rPr lang="uk-UA" altLang="uk-UA" sz="2800" u="sng" dirty="0" err="1" smtClean="0"/>
              <a:t>ф-т</a:t>
            </a:r>
            <a:r>
              <a:rPr lang="uk-UA" altLang="uk-UA" sz="2800" dirty="0" smtClean="0"/>
              <a:t>), </a:t>
            </a:r>
            <a:r>
              <a:rPr lang="uk-UA" altLang="uk-UA" sz="2800" dirty="0" err="1" smtClean="0"/>
              <a:t>Стефановська</a:t>
            </a:r>
            <a:r>
              <a:rPr lang="uk-UA" altLang="uk-UA" sz="2800" dirty="0" smtClean="0"/>
              <a:t> Т.Р. (</a:t>
            </a:r>
            <a:r>
              <a:rPr lang="uk-UA" altLang="uk-UA" sz="2800" u="sng" dirty="0" err="1" smtClean="0"/>
              <a:t>ф-т</a:t>
            </a:r>
            <a:r>
              <a:rPr lang="uk-UA" altLang="uk-UA" sz="2800" u="sng" dirty="0" smtClean="0"/>
              <a:t> захисту рослин</a:t>
            </a:r>
            <a:r>
              <a:rPr lang="uk-UA" altLang="uk-UA" sz="2800" dirty="0" smtClean="0"/>
              <a:t>), </a:t>
            </a:r>
            <a:r>
              <a:rPr lang="uk-UA" altLang="uk-UA" sz="2800" dirty="0" err="1" smtClean="0"/>
              <a:t>Ладиченко</a:t>
            </a:r>
            <a:r>
              <a:rPr lang="uk-UA" altLang="uk-UA" sz="2800" dirty="0" smtClean="0"/>
              <a:t> В.В., Головко Л.О. (</a:t>
            </a:r>
            <a:r>
              <a:rPr lang="uk-UA" altLang="uk-UA" sz="2800" u="sng" dirty="0" smtClean="0"/>
              <a:t>юридичний </a:t>
            </a:r>
            <a:r>
              <a:rPr lang="uk-UA" altLang="uk-UA" sz="2800" u="sng" dirty="0" err="1" smtClean="0"/>
              <a:t>ф-т</a:t>
            </a:r>
            <a:r>
              <a:rPr lang="uk-UA" altLang="uk-UA" sz="2800" dirty="0" smtClean="0"/>
              <a:t>);</a:t>
            </a:r>
          </a:p>
          <a:p>
            <a:pPr marL="0" indent="266643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/>
              <a:t>Українсько-білоруський </a:t>
            </a:r>
            <a:r>
              <a:rPr lang="uk-UA" altLang="uk-UA" sz="2800" dirty="0" smtClean="0"/>
              <a:t>– </a:t>
            </a:r>
            <a:r>
              <a:rPr lang="uk-UA" altLang="uk-UA" sz="2800" dirty="0" err="1" smtClean="0"/>
              <a:t>Трокоз</a:t>
            </a:r>
            <a:r>
              <a:rPr lang="uk-UA" altLang="uk-UA" sz="2800" dirty="0" smtClean="0"/>
              <a:t> В.О. (</a:t>
            </a:r>
            <a:r>
              <a:rPr lang="uk-UA" altLang="uk-UA" sz="2800" u="sng" dirty="0" smtClean="0"/>
              <a:t>ветеринарний </a:t>
            </a:r>
            <a:r>
              <a:rPr lang="uk-UA" altLang="uk-UA" sz="2800" u="sng" dirty="0" err="1" smtClean="0"/>
              <a:t>ф-т</a:t>
            </a:r>
            <a:r>
              <a:rPr lang="uk-UA" altLang="uk-UA" sz="2800" dirty="0" smtClean="0"/>
              <a:t>)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>
                <a:solidFill>
                  <a:srgbClr val="CC0000"/>
                </a:solidFill>
              </a:rPr>
              <a:t>три проекти  </a:t>
            </a:r>
            <a:r>
              <a:rPr lang="uk-UA" altLang="uk-UA" sz="2800" b="1" dirty="0">
                <a:solidFill>
                  <a:srgbClr val="CC0000"/>
                </a:solidFill>
              </a:rPr>
              <a:t>виграли </a:t>
            </a:r>
            <a:r>
              <a:rPr lang="uk-UA" altLang="uk-UA" sz="2800" b="1" dirty="0" smtClean="0">
                <a:solidFill>
                  <a:srgbClr val="CC0000"/>
                </a:solidFill>
              </a:rPr>
              <a:t>конкурс (Білоус А.П., </a:t>
            </a:r>
            <a:r>
              <a:rPr lang="uk-UA" altLang="uk-UA" sz="2800" b="1" dirty="0" err="1" smtClean="0">
                <a:solidFill>
                  <a:srgbClr val="CC0000"/>
                </a:solidFill>
              </a:rPr>
              <a:t>Заблодський</a:t>
            </a:r>
            <a:r>
              <a:rPr lang="uk-UA" altLang="uk-UA" sz="2800" b="1" dirty="0" smtClean="0">
                <a:solidFill>
                  <a:srgbClr val="CC0000"/>
                </a:solidFill>
              </a:rPr>
              <a:t> М.М. та </a:t>
            </a:r>
            <a:r>
              <a:rPr lang="uk-UA" altLang="uk-UA" sz="2800" b="1" dirty="0" err="1" smtClean="0">
                <a:solidFill>
                  <a:srgbClr val="CC0000"/>
                </a:solidFill>
              </a:rPr>
              <a:t>Ладиченко</a:t>
            </a:r>
            <a:r>
              <a:rPr lang="uk-UA" altLang="uk-UA" sz="2800" b="1" dirty="0" smtClean="0">
                <a:solidFill>
                  <a:srgbClr val="CC0000"/>
                </a:solidFill>
              </a:rPr>
              <a:t> В.В.) </a:t>
            </a:r>
            <a:endParaRPr lang="ru-RU" altLang="uk-UA" sz="2800" b="1" dirty="0" smtClean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5689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Участь у міжнародних конкурсах наукових робіт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90" y="1556792"/>
            <a:ext cx="8353425" cy="4896544"/>
          </a:xfrm>
          <a:solidFill>
            <a:schemeClr val="tx2">
              <a:lumMod val="20000"/>
              <a:lumOff val="80000"/>
              <a:alpha val="61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>
                <a:solidFill>
                  <a:srgbClr val="CC0000"/>
                </a:solidFill>
              </a:rPr>
              <a:t> Як координатори:</a:t>
            </a:r>
          </a:p>
          <a:p>
            <a:pPr marL="0" indent="36195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i="1" dirty="0" smtClean="0"/>
              <a:t>- Українська </a:t>
            </a:r>
            <a:r>
              <a:rPr lang="uk-UA" altLang="uk-UA" sz="2800" i="1" dirty="0"/>
              <a:t>лабораторія якості і безпеки продукції </a:t>
            </a:r>
            <a:r>
              <a:rPr lang="uk-UA" altLang="uk-UA" sz="2800" i="1" dirty="0" smtClean="0"/>
              <a:t>АПК, </a:t>
            </a:r>
            <a:r>
              <a:rPr lang="uk-UA" altLang="uk-UA" sz="2800" b="1" i="1" dirty="0" err="1" smtClean="0"/>
              <a:t>Ушкалов</a:t>
            </a:r>
            <a:r>
              <a:rPr lang="uk-UA" altLang="uk-UA" sz="2800" b="1" i="1" dirty="0" smtClean="0"/>
              <a:t> В.О.</a:t>
            </a:r>
          </a:p>
          <a:p>
            <a:pPr marL="0" indent="36195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i="1" dirty="0" smtClean="0"/>
              <a:t>- Факультет аграрного менеджменту, кафедра економічної теорії </a:t>
            </a:r>
            <a:r>
              <a:rPr lang="uk-UA" altLang="uk-UA" sz="2800" b="1" i="1" dirty="0" err="1" smtClean="0"/>
              <a:t>Талави</a:t>
            </a:r>
            <a:r>
              <a:rPr lang="uk-UA" altLang="uk-UA" sz="2800" b="1" i="1" dirty="0" err="1"/>
              <a:t>ря</a:t>
            </a:r>
            <a:r>
              <a:rPr lang="uk-UA" altLang="uk-UA" sz="2800" b="1" i="1" dirty="0"/>
              <a:t> М.П.</a:t>
            </a:r>
            <a:endParaRPr lang="ru-RU" altLang="uk-UA" sz="2800" b="1" i="1" dirty="0">
              <a:solidFill>
                <a:srgbClr val="CC0000"/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uk-UA" altLang="uk-UA" sz="1000" b="1" dirty="0" smtClean="0">
              <a:solidFill>
                <a:srgbClr val="CC0000"/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b="1" dirty="0" smtClean="0">
                <a:solidFill>
                  <a:srgbClr val="CC0000"/>
                </a:solidFill>
              </a:rPr>
              <a:t>Як партнери:</a:t>
            </a:r>
          </a:p>
          <a:p>
            <a:pPr marL="0" indent="36195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i="1" dirty="0" smtClean="0"/>
              <a:t>- Українська </a:t>
            </a:r>
            <a:r>
              <a:rPr lang="uk-UA" altLang="uk-UA" sz="2800" i="1" dirty="0"/>
              <a:t>лабораторія якості і безпеки продукції </a:t>
            </a:r>
            <a:r>
              <a:rPr lang="uk-UA" altLang="uk-UA" sz="2800" i="1" dirty="0" smtClean="0"/>
              <a:t>АПК, </a:t>
            </a:r>
            <a:r>
              <a:rPr lang="uk-UA" altLang="uk-UA" sz="2800" b="1" i="1" dirty="0" err="1" smtClean="0"/>
              <a:t>Хижняк</a:t>
            </a:r>
            <a:r>
              <a:rPr lang="uk-UA" altLang="uk-UA" sz="2800" b="1" i="1" dirty="0" smtClean="0"/>
              <a:t> С.В.</a:t>
            </a:r>
          </a:p>
          <a:p>
            <a:pPr marL="0" indent="36195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altLang="uk-UA" sz="2800" i="1" dirty="0" smtClean="0"/>
              <a:t>- Механіко-технологічний </a:t>
            </a:r>
            <a:r>
              <a:rPr lang="uk-UA" altLang="uk-UA" sz="2800" i="1" dirty="0"/>
              <a:t>факультет, кафедра механізації </a:t>
            </a:r>
            <a:r>
              <a:rPr lang="uk-UA" altLang="uk-UA" sz="2800" i="1" dirty="0" smtClean="0"/>
              <a:t>тваринництва, </a:t>
            </a:r>
            <a:r>
              <a:rPr lang="uk-UA" altLang="uk-UA" sz="2800" b="1" i="1" dirty="0" err="1" smtClean="0"/>
              <a:t>Братішко</a:t>
            </a:r>
            <a:r>
              <a:rPr lang="uk-UA" altLang="uk-UA" sz="2800" b="1" i="1" dirty="0" smtClean="0"/>
              <a:t> В.В.</a:t>
            </a:r>
            <a:endParaRPr lang="uk-UA" altLang="uk-UA" sz="2800" b="1" i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4673"/>
            <a:ext cx="8568952" cy="954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Підготовка подачі проектних заявок до конкурсів програми Горизонт 2020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5913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2" y="274640"/>
            <a:ext cx="8229600" cy="994122"/>
          </a:xfrm>
          <a:solidFill>
            <a:schemeClr val="accent1"/>
          </a:solidFill>
          <a:ln w="57150">
            <a:solidFill>
              <a:srgbClr val="FF0000"/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dirty="0" smtClean="0">
                <a:solidFill>
                  <a:srgbClr val="FFFFFF"/>
                </a:solidFill>
                <a:latin typeface="Calibri" pitchFamily="34" charset="0"/>
              </a:rPr>
              <a:t>Кафедри </a:t>
            </a:r>
            <a: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  <a:t>без фінансування досліджень </a:t>
            </a:r>
            <a:b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  <a:t>та наукових проектів </a:t>
            </a:r>
            <a:r>
              <a:rPr lang="uk-UA" altLang="uk-UA" sz="2400" dirty="0" smtClean="0">
                <a:solidFill>
                  <a:srgbClr val="FFFFFF"/>
                </a:solidFill>
                <a:latin typeface="Calibri" pitchFamily="34" charset="0"/>
              </a:rPr>
              <a:t>у 2018 р. (</a:t>
            </a:r>
            <a:r>
              <a:rPr lang="uk-UA" altLang="uk-UA" sz="2400" dirty="0" smtClean="0">
                <a:solidFill>
                  <a:srgbClr val="FF0000"/>
                </a:solidFill>
                <a:latin typeface="Calibri" pitchFamily="34" charset="0"/>
              </a:rPr>
              <a:t>23</a:t>
            </a:r>
            <a:r>
              <a:rPr lang="uk-UA" altLang="uk-UA" sz="2400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ru-RU" altLang="uk-UA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8001445"/>
              </p:ext>
            </p:extLst>
          </p:nvPr>
        </p:nvGraphicFramePr>
        <p:xfrm>
          <a:off x="251520" y="1484784"/>
          <a:ext cx="842493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502920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Цивільного та господарського права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Мікробіології, вірусології та біотехнології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Ветеринарно-санітарної експертизи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Акушерства, гінекології та біотехнології відтворення тварин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Агрохімії та якості продукції рослинництва 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Овочівництва і закритого ґрунту</a:t>
                      </a:r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Земельного кадастру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Вищої та прикладної математики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Сільськогосподарських машин та системотехніки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Будівництва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Культурології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Іноземної філології і перекладу</a:t>
                      </a:r>
                      <a:endParaRPr lang="uk-UA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 Міжнародних відносин і суспільних наук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Фізичного виховання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Публічного управління та менеджменту інноваційної діяльності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Адміністративного менеджменту та ЗЕД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Банківської справи та страхування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Вищої математики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Статистики та економ. аналізу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Економіки підприємства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Технологій у птахівництві, свинарстві та вівчарстві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Аквакультури</a:t>
                      </a:r>
                    </a:p>
                    <a:p>
                      <a:pPr marL="342900" indent="-342900" algn="l">
                        <a:buFont typeface="+mj-lt"/>
                        <a:buAutoNum type="arabicParenR" startAt="14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Інформаційних і дистанційних  технологій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6" y="214290"/>
            <a:ext cx="8229600" cy="850106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Наука для кафедр, 201</a:t>
            </a:r>
            <a:r>
              <a:rPr lang="en-US" dirty="0">
                <a:solidFill>
                  <a:srgbClr val="FFFF00"/>
                </a:solidFill>
              </a:rPr>
              <a:t>8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6089" y="1265238"/>
          <a:ext cx="8216900" cy="465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450">
                  <a:extLst>
                    <a:ext uri="{9D8B030D-6E8A-4147-A177-3AD203B41FA5}"/>
                  </a:extLst>
                </a:gridCol>
                <a:gridCol w="4108450">
                  <a:extLst>
                    <a:ext uri="{9D8B030D-6E8A-4147-A177-3AD203B41FA5}"/>
                  </a:extLst>
                </a:gridCol>
              </a:tblGrid>
              <a:tr h="704312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Предмети, матеріали, обладнання та інвентар – </a:t>
                      </a:r>
                      <a:r>
                        <a:rPr lang="uk-UA" sz="2000" dirty="0">
                          <a:solidFill>
                            <a:srgbClr val="FFFF00"/>
                          </a:solidFill>
                        </a:rPr>
                        <a:t>5,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242</a:t>
                      </a:r>
                      <a:r>
                        <a:rPr lang="uk-UA" sz="2000" dirty="0">
                          <a:solidFill>
                            <a:srgbClr val="FFFF00"/>
                          </a:solidFill>
                        </a:rPr>
                        <a:t> млн. </a:t>
                      </a:r>
                      <a:r>
                        <a:rPr lang="uk-UA" sz="2000" dirty="0" err="1" smtClean="0">
                          <a:solidFill>
                            <a:srgbClr val="FFFF00"/>
                          </a:solidFill>
                        </a:rPr>
                        <a:t>грн</a:t>
                      </a:r>
                      <a:endParaRPr lang="uk-UA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</a:rPr>
                        <a:t>Спеціальне обладнання – </a:t>
                      </a:r>
                      <a:r>
                        <a:rPr lang="uk-UA" sz="2000" dirty="0" smtClean="0">
                          <a:solidFill>
                            <a:srgbClr val="FFFF00"/>
                          </a:solidFill>
                        </a:rPr>
                        <a:t>967 тис. </a:t>
                      </a:r>
                      <a:r>
                        <a:rPr lang="uk-UA" sz="2000" dirty="0" err="1" smtClean="0">
                          <a:solidFill>
                            <a:srgbClr val="FFFF00"/>
                          </a:solidFill>
                        </a:rPr>
                        <a:t>грн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Комп'ютерне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  <a:r>
                        <a:rPr lang="uk-UA" sz="1600" dirty="0"/>
                        <a:t>84442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Лабораторний посуд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218155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Канцелярське приладдя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332002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Електротехнічне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518479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Лабораторне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1115542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Добрива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58539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581157">
                <a:tc>
                  <a:txBody>
                    <a:bodyPr/>
                    <a:lstStyle/>
                    <a:p>
                      <a:r>
                        <a:rPr lang="uk-UA" sz="1600" dirty="0"/>
                        <a:t>Фотокопіювальне та поліграфічне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2</a:t>
                      </a:r>
                      <a:r>
                        <a:rPr lang="en-US" sz="1600" dirty="0"/>
                        <a:t>15402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Хімічна продукція різна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771170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Готові корми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67011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Спеціальний</a:t>
                      </a:r>
                      <a:r>
                        <a:rPr lang="uk-UA" sz="1600" baseline="0" dirty="0"/>
                        <a:t> робочий одяг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81336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0">
                <a:tc>
                  <a:txBody>
                    <a:bodyPr/>
                    <a:lstStyle/>
                    <a:p>
                      <a:r>
                        <a:rPr lang="uk-UA" sz="1600" dirty="0"/>
                        <a:t>Захисне взуття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1</a:t>
                      </a:r>
                      <a:r>
                        <a:rPr lang="en-US" sz="1600" dirty="0"/>
                        <a:t>3720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44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3DB94B-D80F-430C-86A7-D8C89B55E0AD}" type="slidenum">
              <a:rPr lang="ru-RU" altLang="uk-UA" smtClean="0">
                <a:cs typeface="Arial" charset="0"/>
              </a:rPr>
              <a:pPr/>
              <a:t>17</a:t>
            </a:fld>
            <a:endParaRPr lang="ru-RU" altLang="uk-UA" smtClean="0">
              <a:cs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28596" y="5857892"/>
          <a:ext cx="8205788" cy="74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894">
                  <a:extLst>
                    <a:ext uri="{9D8B030D-6E8A-4147-A177-3AD203B41FA5}"/>
                  </a:extLst>
                </a:gridCol>
                <a:gridCol w="4102894">
                  <a:extLst>
                    <a:ext uri="{9D8B030D-6E8A-4147-A177-3AD203B41FA5}"/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Медичне обладнання</a:t>
                      </a:r>
                    </a:p>
                  </a:txBody>
                  <a:tcPr marL="91444" marR="91444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chemeClr val="tx1"/>
                          </a:solidFill>
                        </a:rPr>
                        <a:t>105178 грн.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uk-UA" sz="1600" b="0" dirty="0"/>
                        <a:t>Мікроскопи</a:t>
                      </a: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/>
                        <a:t>86394 грн.</a:t>
                      </a:r>
                      <a:endParaRPr lang="uk-UA" sz="1600" b="0" dirty="0"/>
                    </a:p>
                  </a:txBody>
                  <a:tcPr marL="91444" marR="91444" marT="45733" marB="4573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059162" y="958354"/>
            <a:ext cx="2520950" cy="160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 eaLnBrk="0" hangingPunct="0"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фінансування наукової тематики університетів 2019</a:t>
            </a:r>
          </a:p>
        </p:txBody>
      </p:sp>
      <p:sp>
        <p:nvSpPr>
          <p:cNvPr id="3" name="Овал 2"/>
          <p:cNvSpPr/>
          <p:nvPr/>
        </p:nvSpPr>
        <p:spPr>
          <a:xfrm>
            <a:off x="8101015" y="6308725"/>
            <a:ext cx="574675" cy="3603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 eaLnBrk="0" hangingPunct="0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28604"/>
            <a:ext cx="778674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Активні конкурси наукових проектів 2019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6752"/>
            <a:ext cx="813690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002060"/>
                </a:solidFill>
              </a:rPr>
              <a:t>ДІЮЧІ КОНКУРСИ: </a:t>
            </a:r>
            <a:endParaRPr lang="uk-UA" sz="1900" b="1" dirty="0">
              <a:solidFill>
                <a:srgbClr val="002060"/>
              </a:solidFill>
            </a:endParaRPr>
          </a:p>
          <a:p>
            <a:pPr lvl="0" indent="361950" algn="just">
              <a:buFont typeface="Arial" panose="020B0604020202020204" pitchFamily="34" charset="0"/>
              <a:buChar char="•"/>
            </a:pPr>
            <a:r>
              <a:rPr lang="uk-UA" sz="1900" dirty="0"/>
              <a:t>спільні </a:t>
            </a:r>
            <a:r>
              <a:rPr lang="uk-UA" sz="1900" b="1" dirty="0"/>
              <a:t>українсько-німецькі науково-дослідні проекти</a:t>
            </a:r>
            <a:r>
              <a:rPr lang="uk-UA" sz="1900" dirty="0"/>
              <a:t>, прийом заявок до </a:t>
            </a:r>
            <a:r>
              <a:rPr lang="uk-UA" sz="1900" dirty="0" smtClean="0"/>
              <a:t>   </a:t>
            </a:r>
            <a:r>
              <a:rPr lang="uk-UA" sz="1900" b="1" dirty="0" smtClean="0">
                <a:solidFill>
                  <a:srgbClr val="C00000"/>
                </a:solidFill>
              </a:rPr>
              <a:t>14 </a:t>
            </a:r>
            <a:r>
              <a:rPr lang="uk-UA" sz="1900" b="1" dirty="0">
                <a:solidFill>
                  <a:srgbClr val="C00000"/>
                </a:solidFill>
              </a:rPr>
              <a:t>березня</a:t>
            </a:r>
            <a:r>
              <a:rPr lang="uk-UA" sz="1900" dirty="0"/>
              <a:t>;</a:t>
            </a:r>
          </a:p>
          <a:p>
            <a:pPr lvl="0" indent="361950" algn="just">
              <a:buFont typeface="Arial" panose="020B0604020202020204" pitchFamily="34" charset="0"/>
              <a:buChar char="•"/>
            </a:pPr>
            <a:r>
              <a:rPr lang="uk-UA" sz="1900" dirty="0"/>
              <a:t>спільні </a:t>
            </a:r>
            <a:r>
              <a:rPr lang="uk-UA" sz="1900" b="1" dirty="0"/>
              <a:t>науково-дослідні українсько-американські проекти</a:t>
            </a:r>
            <a:r>
              <a:rPr lang="uk-UA" sz="1900" dirty="0"/>
              <a:t>, прийом заявок до </a:t>
            </a:r>
            <a:r>
              <a:rPr lang="uk-UA" sz="1900" b="1" dirty="0">
                <a:solidFill>
                  <a:srgbClr val="C00000"/>
                </a:solidFill>
              </a:rPr>
              <a:t>28 лютого</a:t>
            </a:r>
            <a:r>
              <a:rPr lang="uk-UA" sz="1900" dirty="0"/>
              <a:t>;</a:t>
            </a:r>
          </a:p>
          <a:p>
            <a:pPr lvl="0" indent="361950" algn="just">
              <a:buFont typeface="Arial" panose="020B0604020202020204" pitchFamily="34" charset="0"/>
              <a:buChar char="•"/>
            </a:pPr>
            <a:r>
              <a:rPr lang="uk-UA" sz="1900" dirty="0"/>
              <a:t>конкурс </a:t>
            </a:r>
            <a:r>
              <a:rPr lang="uk-UA" sz="1900" b="1" dirty="0"/>
              <a:t>Ф86 на гранти Президента України для підтримки наукових досліджень молодих учених</a:t>
            </a:r>
            <a:r>
              <a:rPr lang="uk-UA" sz="1900" dirty="0"/>
              <a:t> у 2020 році, запити приймаються до </a:t>
            </a:r>
            <a:r>
              <a:rPr lang="uk-UA" sz="1900" b="1" dirty="0">
                <a:solidFill>
                  <a:srgbClr val="C00000"/>
                </a:solidFill>
              </a:rPr>
              <a:t>20 лютого</a:t>
            </a:r>
            <a:r>
              <a:rPr lang="uk-UA" sz="1900" dirty="0"/>
              <a:t>.</a:t>
            </a:r>
          </a:p>
          <a:p>
            <a:r>
              <a:rPr lang="uk-UA" sz="1900" dirty="0"/>
              <a:t> </a:t>
            </a:r>
          </a:p>
          <a:p>
            <a:r>
              <a:rPr lang="uk-UA" sz="1900" b="1" dirty="0" smtClean="0">
                <a:solidFill>
                  <a:srgbClr val="002060"/>
                </a:solidFill>
              </a:rPr>
              <a:t>КОНКУРСИ, ЩО ПЛАНУЮТЬСЯ </a:t>
            </a:r>
            <a:r>
              <a:rPr lang="uk-UA" sz="1900" b="1" dirty="0">
                <a:solidFill>
                  <a:srgbClr val="002060"/>
                </a:solidFill>
              </a:rPr>
              <a:t>у 2019 р.: </a:t>
            </a:r>
          </a:p>
          <a:p>
            <a:pPr lvl="0" indent="361950" algn="just">
              <a:buFont typeface="Arial" panose="020B0604020202020204" pitchFamily="34" charset="0"/>
              <a:buChar char="•"/>
            </a:pPr>
            <a:r>
              <a:rPr lang="uk-UA" sz="1900" dirty="0"/>
              <a:t>конкурсний відбір проектів</a:t>
            </a:r>
            <a:r>
              <a:rPr lang="uk-UA" sz="1900" b="1" dirty="0"/>
              <a:t> фундаментальних і прикладних  досліджень та науково-технічних (експериментальних) розробок </a:t>
            </a:r>
            <a:r>
              <a:rPr lang="uk-UA" sz="1900" dirty="0"/>
              <a:t>на  2020 р.,  </a:t>
            </a:r>
            <a:r>
              <a:rPr lang="uk-UA" sz="1900" b="1" dirty="0">
                <a:solidFill>
                  <a:srgbClr val="C00000"/>
                </a:solidFill>
              </a:rPr>
              <a:t>березень-квітень</a:t>
            </a:r>
            <a:r>
              <a:rPr lang="uk-UA" sz="1900" dirty="0"/>
              <a:t>; </a:t>
            </a:r>
          </a:p>
          <a:p>
            <a:pPr lvl="0" indent="361950" algn="just">
              <a:buFont typeface="Arial" panose="020B0604020202020204" pitchFamily="34" charset="0"/>
              <a:buChar char="•"/>
            </a:pPr>
            <a:r>
              <a:rPr lang="uk-UA" sz="1900" dirty="0"/>
              <a:t>конкурсний </a:t>
            </a:r>
            <a:r>
              <a:rPr lang="uk-UA" sz="1900" dirty="0" err="1"/>
              <a:t>вiдбір</a:t>
            </a:r>
            <a:r>
              <a:rPr lang="uk-UA" sz="1900" dirty="0"/>
              <a:t> </a:t>
            </a:r>
            <a:r>
              <a:rPr lang="uk-UA" sz="1900" dirty="0" err="1"/>
              <a:t>проектiв</a:t>
            </a:r>
            <a:r>
              <a:rPr lang="uk-UA" sz="1900" b="1" dirty="0"/>
              <a:t> наукових </a:t>
            </a:r>
            <a:r>
              <a:rPr lang="uk-UA" sz="1900" b="1" dirty="0" err="1"/>
              <a:t>робiт</a:t>
            </a:r>
            <a:r>
              <a:rPr lang="uk-UA" sz="1900" b="1" dirty="0"/>
              <a:t>, </a:t>
            </a:r>
            <a:r>
              <a:rPr lang="uk-UA" sz="1900" b="1" dirty="0" err="1"/>
              <a:t>науково-технiчних</a:t>
            </a:r>
            <a:r>
              <a:rPr lang="uk-UA" sz="1900" b="1" dirty="0"/>
              <a:t> (експериментальних) розробок молодих учених </a:t>
            </a:r>
            <a:r>
              <a:rPr lang="uk-UA" sz="1900" dirty="0"/>
              <a:t>на 2020 р., </a:t>
            </a:r>
            <a:r>
              <a:rPr lang="uk-UA" sz="1900" b="1" dirty="0">
                <a:solidFill>
                  <a:srgbClr val="C00000"/>
                </a:solidFill>
              </a:rPr>
              <a:t>липень-серпень</a:t>
            </a:r>
            <a:r>
              <a:rPr lang="uk-UA" sz="1900" dirty="0"/>
              <a:t>;</a:t>
            </a:r>
          </a:p>
          <a:p>
            <a:pPr lvl="0" indent="361950" algn="just">
              <a:buFont typeface="Arial" panose="020B0604020202020204" pitchFamily="34" charset="0"/>
              <a:buChar char="•"/>
            </a:pPr>
            <a:r>
              <a:rPr lang="uk-UA" sz="1900" dirty="0"/>
              <a:t>конкурсний відбір </a:t>
            </a:r>
            <a:r>
              <a:rPr lang="uk-UA" sz="1900" b="1" dirty="0" err="1"/>
              <a:t>науково-технiчних</a:t>
            </a:r>
            <a:r>
              <a:rPr lang="uk-UA" sz="1900" b="1" dirty="0"/>
              <a:t> (експериментальних) розробок </a:t>
            </a:r>
            <a:r>
              <a:rPr lang="uk-UA" sz="1900" dirty="0"/>
              <a:t>на 2020 р., </a:t>
            </a:r>
            <a:r>
              <a:rPr lang="uk-UA" sz="1900" b="1" dirty="0">
                <a:solidFill>
                  <a:srgbClr val="C00000"/>
                </a:solidFill>
              </a:rPr>
              <a:t>жовтень-листопад</a:t>
            </a:r>
            <a:r>
              <a:rPr lang="uk-UA" sz="1900" b="1" dirty="0" smtClean="0"/>
              <a:t>.</a:t>
            </a:r>
            <a:endParaRPr lang="uk-UA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2" y="2492375"/>
            <a:ext cx="8569325" cy="936625"/>
          </a:xfr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chemeClr val="tx2"/>
                </a:solidFill>
              </a:rPr>
              <a:t>П</a:t>
            </a:r>
            <a:r>
              <a:rPr lang="uk-UA" sz="3000" b="1" dirty="0" smtClean="0">
                <a:solidFill>
                  <a:schemeClr val="tx2"/>
                </a:solidFill>
              </a:rPr>
              <a:t>ідтвердження статусу </a:t>
            </a:r>
            <a:r>
              <a:rPr lang="uk-UA" sz="3000" b="1" dirty="0" smtClean="0">
                <a:solidFill>
                  <a:srgbClr val="FF0000"/>
                </a:solidFill>
              </a:rPr>
              <a:t>національного</a:t>
            </a:r>
            <a:r>
              <a:rPr lang="uk-UA" sz="3000" b="1" dirty="0" smtClean="0">
                <a:solidFill>
                  <a:srgbClr val="C00000"/>
                </a:solidFill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chemeClr val="tx2"/>
                </a:solidFill>
              </a:rPr>
              <a:t>(23 критерії: обов'язкові – 5, порівняльні – 13, преміальні – 5)</a:t>
            </a:r>
          </a:p>
        </p:txBody>
      </p:sp>
      <p:sp>
        <p:nvSpPr>
          <p:cNvPr id="18434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bcy;&amp;ycy;&amp;ncy;&amp;iecy;&amp;tcy; &amp;mcy;&amp;ycy;&amp;ncy;&amp;ycy;&amp;scy;&amp;tcy;&amp;rcy;&amp;ycy;&amp;vcy; &amp;ucy;&amp;kcy;&amp;rcy;&amp;acy;&amp;hardcy;&amp;ncy;&amp;icy;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8435" name="AutoShape 4" descr="https://upload.wikimedia.org/wikipedia/commons/thumb/6/69/Cabinet_of_Ukraine.png/220px-Cabinet_of_Ukraine.pn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8436" name="AutoShape 2" descr="Результат пошуку зображень за запитом &quot;КМУ&quot;"/>
          <p:cNvSpPr>
            <a:spLocks noChangeAspect="1" noChangeArrowheads="1"/>
          </p:cNvSpPr>
          <p:nvPr/>
        </p:nvSpPr>
        <p:spPr bwMode="auto">
          <a:xfrm>
            <a:off x="307977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8437" name="AutoShape 4" descr="Результат пошуку зображень за запитом &quot;КМУ&quot;"/>
          <p:cNvSpPr>
            <a:spLocks noChangeAspect="1" noChangeArrowheads="1"/>
          </p:cNvSpPr>
          <p:nvPr/>
        </p:nvSpPr>
        <p:spPr bwMode="auto">
          <a:xfrm>
            <a:off x="460377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14282" y="3779847"/>
            <a:ext cx="8626475" cy="792163"/>
          </a:xfrm>
          <a:prstGeom prst="rect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1" tIns="45710" rIns="91421" bIns="4571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chemeClr val="tx2"/>
                </a:solidFill>
              </a:rPr>
              <a:t>Отримання статусу </a:t>
            </a:r>
            <a:r>
              <a:rPr lang="uk-UA" sz="3000" b="1" dirty="0" smtClean="0">
                <a:solidFill>
                  <a:srgbClr val="FF0000"/>
                </a:solidFill>
              </a:rPr>
              <a:t>дослідницького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(15 критеріїв: обов'язкові – 4, порівняльні – 9, преміальні – 2)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14282" y="4857760"/>
            <a:ext cx="8626475" cy="1295400"/>
          </a:xfrm>
          <a:prstGeom prst="rect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1" tIns="45710" rIns="91421" bIns="4571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Проходження </a:t>
            </a:r>
            <a:r>
              <a:rPr lang="uk-UA" sz="2800" b="1" dirty="0" smtClean="0">
                <a:solidFill>
                  <a:srgbClr val="FF0000"/>
                </a:solidFill>
              </a:rPr>
              <a:t>державної атестації наукової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</a:rPr>
              <a:t>діяльності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/>
                </a:solidFill>
              </a:rPr>
              <a:t>(</a:t>
            </a:r>
            <a:r>
              <a:rPr lang="uk-UA" sz="2400" b="1" dirty="0" smtClean="0">
                <a:solidFill>
                  <a:schemeClr val="tx2"/>
                </a:solidFill>
              </a:rPr>
              <a:t>показники оцінки потенціалу – 9,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</a:rPr>
              <a:t>показники оцінки результативності – 13 критеріїв)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8596" y="142854"/>
            <a:ext cx="8429684" cy="833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Умови розвитку </a:t>
            </a:r>
            <a:r>
              <a:rPr lang="uk-UA" sz="2800" b="1" dirty="0">
                <a:solidFill>
                  <a:schemeClr val="bg1"/>
                </a:solidFill>
              </a:rPr>
              <a:t>наукової </a:t>
            </a:r>
            <a:r>
              <a:rPr lang="uk-UA" sz="2800" b="1" dirty="0" smtClean="0">
                <a:solidFill>
                  <a:schemeClr val="bg1"/>
                </a:solidFill>
              </a:rPr>
              <a:t>діяльності університету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85722" y="1142984"/>
            <a:ext cx="8569325" cy="1071570"/>
          </a:xfrm>
          <a:prstGeom prst="rect">
            <a:avLst/>
          </a:prstGeom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1" tIns="45710" rIns="91421" bIns="4571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just" defTabSz="91420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chemeClr val="tx2"/>
                </a:solidFill>
              </a:rPr>
              <a:t>Імплементація положень Законів України </a:t>
            </a:r>
            <a:r>
              <a:rPr lang="uk-UA" sz="3000" b="1" dirty="0" err="1" smtClean="0">
                <a:solidFill>
                  <a:schemeClr val="tx2"/>
                </a:solidFill>
              </a:rPr>
              <a:t>“</a:t>
            </a:r>
            <a:r>
              <a:rPr lang="uk-UA" sz="3000" b="1" dirty="0" err="1" smtClean="0">
                <a:solidFill>
                  <a:srgbClr val="FF0000"/>
                </a:solidFill>
              </a:rPr>
              <a:t>Про</a:t>
            </a:r>
            <a:r>
              <a:rPr lang="uk-UA" sz="3000" b="1" dirty="0" smtClean="0">
                <a:solidFill>
                  <a:srgbClr val="FF0000"/>
                </a:solidFill>
              </a:rPr>
              <a:t> </a:t>
            </a:r>
            <a:r>
              <a:rPr lang="uk-UA" sz="3000" b="1" dirty="0" err="1" smtClean="0">
                <a:solidFill>
                  <a:srgbClr val="FF0000"/>
                </a:solidFill>
              </a:rPr>
              <a:t>освіту</a:t>
            </a:r>
            <a:r>
              <a:rPr lang="uk-UA" sz="3000" b="1" dirty="0" err="1" smtClean="0">
                <a:solidFill>
                  <a:schemeClr val="tx2"/>
                </a:solidFill>
              </a:rPr>
              <a:t>”</a:t>
            </a:r>
            <a:r>
              <a:rPr lang="uk-UA" sz="3000" b="1" dirty="0" smtClean="0">
                <a:solidFill>
                  <a:schemeClr val="tx2"/>
                </a:solidFill>
              </a:rPr>
              <a:t>, </a:t>
            </a:r>
            <a:r>
              <a:rPr lang="uk-UA" sz="3000" b="1" dirty="0" err="1" smtClean="0">
                <a:solidFill>
                  <a:schemeClr val="tx2"/>
                </a:solidFill>
              </a:rPr>
              <a:t>“</a:t>
            </a:r>
            <a:r>
              <a:rPr lang="uk-UA" sz="3000" b="1" dirty="0" err="1" smtClean="0">
                <a:solidFill>
                  <a:srgbClr val="FF0000"/>
                </a:solidFill>
              </a:rPr>
              <a:t>Про</a:t>
            </a:r>
            <a:r>
              <a:rPr lang="uk-UA" sz="3000" b="1" dirty="0" smtClean="0">
                <a:solidFill>
                  <a:srgbClr val="FF0000"/>
                </a:solidFill>
              </a:rPr>
              <a:t> вищу </a:t>
            </a:r>
            <a:r>
              <a:rPr lang="uk-UA" sz="3000" b="1" dirty="0" err="1" smtClean="0">
                <a:solidFill>
                  <a:srgbClr val="FF0000"/>
                </a:solidFill>
              </a:rPr>
              <a:t>освіту</a:t>
            </a:r>
            <a:r>
              <a:rPr lang="uk-UA" sz="3000" b="1" dirty="0" err="1" smtClean="0">
                <a:solidFill>
                  <a:schemeClr val="tx2"/>
                </a:solidFill>
              </a:rPr>
              <a:t>”</a:t>
            </a:r>
            <a:r>
              <a:rPr lang="uk-UA" sz="3000" b="1" dirty="0" smtClean="0">
                <a:solidFill>
                  <a:schemeClr val="tx2"/>
                </a:solidFill>
              </a:rPr>
              <a:t>, </a:t>
            </a:r>
            <a:r>
              <a:rPr lang="uk-UA" sz="3000" b="1" dirty="0" err="1" smtClean="0">
                <a:solidFill>
                  <a:schemeClr val="tx2"/>
                </a:solidFill>
              </a:rPr>
              <a:t>“</a:t>
            </a:r>
            <a:r>
              <a:rPr lang="uk-UA" sz="3000" b="1" dirty="0" err="1" smtClean="0">
                <a:solidFill>
                  <a:srgbClr val="FF0000"/>
                </a:solidFill>
              </a:rPr>
              <a:t>Про</a:t>
            </a:r>
            <a:r>
              <a:rPr lang="uk-UA" sz="3000" b="1" dirty="0" smtClean="0">
                <a:solidFill>
                  <a:srgbClr val="FF0000"/>
                </a:solidFill>
              </a:rPr>
              <a:t> наукову і науково-технічну </a:t>
            </a:r>
            <a:r>
              <a:rPr lang="uk-UA" sz="3000" b="1" dirty="0" err="1" smtClean="0">
                <a:solidFill>
                  <a:srgbClr val="FF0000"/>
                </a:solidFill>
              </a:rPr>
              <a:t>діяльність</a:t>
            </a:r>
            <a:r>
              <a:rPr lang="uk-UA" sz="3000" b="1" dirty="0" err="1" smtClean="0">
                <a:solidFill>
                  <a:schemeClr val="tx2"/>
                </a:solidFill>
              </a:rPr>
              <a:t>”</a:t>
            </a:r>
            <a:endParaRPr lang="uk-UA" sz="2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57168"/>
            <a:ext cx="742955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3600" b="1" dirty="0" smtClean="0"/>
              <a:t>Завдання</a:t>
            </a:r>
            <a:r>
              <a:rPr lang="uk-UA" sz="2400" b="1" dirty="0" smtClean="0"/>
              <a:t> із збільшення обсягів фінансування </a:t>
            </a:r>
            <a:endParaRPr lang="ru-RU" sz="2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5" y="1340769"/>
            <a:ext cx="8208963" cy="52321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91421" tIns="45710" rIns="91421" bIns="45710" anchor="ctr">
            <a:spAutoFit/>
          </a:bodyPr>
          <a:lstStyle/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перспективних напрямів і тематик досліджень (міждисциплінарні, проривні, з високим прикладним значенням);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підготовка наукових проектів високого рівня </a:t>
            </a:r>
            <a:b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(у 2019 р. завершуються 40 НДР (у тому числі фундаментальних - 17, прикладних - 23 на суму           13 559,4  тис. грн.);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виконання наукових досліджень на світовому рівні;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розширення джерел 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залучення коштів на проведення наукових 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досліджень;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активізація участі у міжнародних конкурсах проектів НДР та грантовій діяльності, зв'язків із бізнесом;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довести 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співвідношення залучених коштів до бюджетних до 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коп. на 1 бюджетну 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гривню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2" y="2571744"/>
            <a:ext cx="7429552" cy="7694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4400" b="1" dirty="0" smtClean="0"/>
              <a:t>Публікаційна активність</a:t>
            </a:r>
            <a:endParaRPr lang="uk-UA" sz="4400" b="1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ublish or peris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0" y="357168"/>
            <a:ext cx="2619375" cy="1743076"/>
          </a:xfrm>
          <a:prstGeom prst="rect">
            <a:avLst/>
          </a:prstGeom>
          <a:noFill/>
        </p:spPr>
      </p:pic>
      <p:sp>
        <p:nvSpPr>
          <p:cNvPr id="1028" name="AutoShape 4" descr="Ð ÐµÐ·ÑÐ»ÑÑÐ°Ñ Ð¿Ð¾ÑÑÐºÑ Ð·Ð¾Ð±ÑÐ°Ð¶ÐµÐ½Ñ Ð·Ð° Ð·Ð°Ð¿Ð¸ÑÐ¾Ð¼ &quot;Scopus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Ð ÐµÐ·ÑÐ»ÑÑÐ°Ñ Ð¿Ð¾ÑÑÐºÑ Ð·Ð¾Ð±ÑÐ°Ð¶ÐµÐ½Ñ Ð·Ð° Ð·Ð°Ð¿Ð¸ÑÐ¾Ð¼ &quot;Scopus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Ð ÐµÐ·ÑÐ»ÑÑÐ°Ñ Ð¿Ð¾ÑÑÐºÑ Ð·Ð¾Ð±ÑÐ°Ð¶ÐµÐ½Ñ Ð·Ð° Ð·Ð°Ð¿Ð¸ÑÐ¾Ð¼ &quot;Scopus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57168"/>
            <a:ext cx="2309814" cy="1466850"/>
          </a:xfrm>
          <a:prstGeom prst="rect">
            <a:avLst/>
          </a:prstGeom>
        </p:spPr>
      </p:pic>
      <p:pic>
        <p:nvPicPr>
          <p:cNvPr id="9" name="Рисунок 8" descr="images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8" y="357168"/>
            <a:ext cx="3105150" cy="1466850"/>
          </a:xfrm>
          <a:prstGeom prst="rect">
            <a:avLst/>
          </a:prstGeom>
        </p:spPr>
      </p:pic>
      <p:sp>
        <p:nvSpPr>
          <p:cNvPr id="1034" name="AutoShape 10" descr="Ð ÐµÐ·ÑÐ»ÑÑÐ°Ñ Ð¿Ð¾ÑÑÐºÑ Ð·Ð¾Ð±ÑÐ°Ð¶ÐµÐ½Ñ Ð·Ð° Ð·Ð°Ð¿Ð¸ÑÐ¾Ð¼ &quot;google scholar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6" name="AutoShape 12" descr="Ð ÐµÐ·ÑÐ»ÑÑÐ°Ñ Ð¿Ð¾ÑÑÐºÑ Ð·Ð¾Ð±ÑÐ°Ð¶ÐµÐ½Ñ Ð·Ð° Ð·Ð°Ð¿Ð¸ÑÐ¾Ð¼ &quot;google scholar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 descr="Без названия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143380"/>
            <a:ext cx="2628900" cy="1047750"/>
          </a:xfrm>
          <a:prstGeom prst="rect">
            <a:avLst/>
          </a:prstGeom>
        </p:spPr>
      </p:pic>
      <p:pic>
        <p:nvPicPr>
          <p:cNvPr id="13" name="Рисунок 12" descr="Без названия 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4000506"/>
            <a:ext cx="432435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/>
          </p:cNvSpPr>
          <p:nvPr>
            <p:ph type="body" idx="1"/>
          </p:nvPr>
        </p:nvSpPr>
        <p:spPr>
          <a:xfrm>
            <a:off x="101602" y="1341440"/>
            <a:ext cx="8858250" cy="5214937"/>
          </a:xfrm>
        </p:spPr>
        <p:txBody>
          <a:bodyPr/>
          <a:lstStyle/>
          <a:p>
            <a:pPr eaLnBrk="1" hangingPunct="1"/>
            <a:r>
              <a:rPr lang="uk-UA" sz="2200" dirty="0" smtClean="0"/>
              <a:t>Наказ МОН від 14.01.2016 р. № 13 </a:t>
            </a:r>
            <a:r>
              <a:rPr lang="uk-UA" sz="2200" dirty="0" err="1" smtClean="0"/>
              <a:t>“</a:t>
            </a:r>
            <a:r>
              <a:rPr lang="uk-UA" sz="2200" b="1" dirty="0" err="1" smtClean="0"/>
              <a:t>Про</a:t>
            </a:r>
            <a:r>
              <a:rPr lang="uk-UA" sz="2200" b="1" dirty="0" smtClean="0"/>
              <a:t> затвердження Порядку присвоєння вчених звань науковим і науково-педагогічним </a:t>
            </a:r>
            <a:r>
              <a:rPr lang="uk-UA" sz="2200" b="1" dirty="0" err="1" smtClean="0"/>
              <a:t>працівникам</a:t>
            </a:r>
            <a:r>
              <a:rPr lang="uk-UA" sz="2200" dirty="0" err="1" smtClean="0"/>
              <a:t>”</a:t>
            </a:r>
            <a:r>
              <a:rPr lang="uk-UA" sz="2200" dirty="0" smtClean="0"/>
              <a:t> (професор - 2…4-10; доцент 1+);</a:t>
            </a:r>
          </a:p>
          <a:p>
            <a:pPr eaLnBrk="1" hangingPunct="1"/>
            <a:r>
              <a:rPr lang="uk-UA" sz="2200" dirty="0" smtClean="0"/>
              <a:t>Наказ МОН від 15.01.2018 р. № 32 </a:t>
            </a:r>
            <a:r>
              <a:rPr lang="uk-UA" sz="2200" dirty="0" err="1" smtClean="0"/>
              <a:t>“</a:t>
            </a:r>
            <a:r>
              <a:rPr lang="uk-UA" sz="2200" b="1" dirty="0" err="1" smtClean="0"/>
              <a:t>Про</a:t>
            </a:r>
            <a:r>
              <a:rPr lang="uk-UA" sz="2200" b="1" dirty="0" smtClean="0"/>
              <a:t> затвердження Порядку формування Переліку наукових фахових видань </a:t>
            </a:r>
            <a:r>
              <a:rPr lang="uk-UA" sz="2200" b="1" dirty="0" err="1" smtClean="0"/>
              <a:t>України</a:t>
            </a:r>
            <a:r>
              <a:rPr lang="uk-UA" sz="2200" dirty="0" err="1" smtClean="0"/>
              <a:t>”</a:t>
            </a:r>
            <a:r>
              <a:rPr lang="uk-UA" sz="2200" dirty="0" smtClean="0"/>
              <a:t> (у складі редколегій 7 вчених, які мають не менше 1 публікації за останні 3 роки, 3 публікацій за останні 5 років, 7 публікацій за останні 15 років);</a:t>
            </a:r>
          </a:p>
          <a:p>
            <a:pPr algn="just" eaLnBrk="1" hangingPunct="1"/>
            <a:r>
              <a:rPr lang="uk-UA" sz="2200" dirty="0" smtClean="0"/>
              <a:t>Наказ МОН від 03.05.2018 р. № 445 </a:t>
            </a:r>
            <a:r>
              <a:rPr lang="uk-UA" sz="2200" dirty="0" err="1" smtClean="0"/>
              <a:t>“</a:t>
            </a:r>
            <a:r>
              <a:rPr lang="uk-UA" sz="2200" b="1" dirty="0" err="1" smtClean="0"/>
              <a:t>Про</a:t>
            </a:r>
            <a:r>
              <a:rPr lang="uk-UA" sz="2200" b="1" dirty="0" smtClean="0"/>
              <a:t> затвердження Критеріїв конкурсного відбору виконавців державного замовлення на підготовку магістрів у ЗВО</a:t>
            </a:r>
            <a:r>
              <a:rPr lang="uk-UA" sz="2200" dirty="0" smtClean="0"/>
              <a:t>” (К1 – критерій якості наукової роботи у ЗВО, частка НПП, які мають понад 5 публікацій)</a:t>
            </a:r>
          </a:p>
          <a:p>
            <a:pPr algn="just" eaLnBrk="1" hangingPunct="1"/>
            <a:r>
              <a:rPr lang="uk-UA" sz="2200" dirty="0" smtClean="0"/>
              <a:t>Проект Постанови КМ України </a:t>
            </a:r>
            <a:r>
              <a:rPr lang="uk-UA" sz="2200" dirty="0" err="1" smtClean="0"/>
              <a:t>“</a:t>
            </a:r>
            <a:r>
              <a:rPr lang="uk-UA" sz="2200" b="1" dirty="0" err="1" smtClean="0"/>
              <a:t>Про</a:t>
            </a:r>
            <a:r>
              <a:rPr lang="uk-UA" sz="2200" b="1" dirty="0" smtClean="0"/>
              <a:t> затвердження формули розподілу обсягу видатків загального фонду .. між ЗВО</a:t>
            </a:r>
            <a:r>
              <a:rPr lang="uk-UA" sz="2200" dirty="0" smtClean="0"/>
              <a:t>” (частка НПП, які мають понад 5 публікацій)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361703" y="127793"/>
            <a:ext cx="8435975" cy="996951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Роль публікацій у міжнародних індексованих </a:t>
            </a:r>
            <a:r>
              <a:rPr lang="uk-UA" sz="2800" b="1" dirty="0" smtClean="0">
                <a:solidFill>
                  <a:schemeClr val="bg1"/>
                </a:solidFill>
              </a:rPr>
              <a:t>виданнях</a:t>
            </a:r>
            <a:endParaRPr lang="uk-UA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993" y="179768"/>
            <a:ext cx="8708891" cy="82322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uk-UA" sz="2500" b="1" dirty="0" smtClean="0"/>
              <a:t>Динаміка університетських публікацій у журналах, які індексуються у </a:t>
            </a:r>
            <a:r>
              <a:rPr lang="en-US" sz="2500" b="1" dirty="0" smtClean="0"/>
              <a:t>Scopus </a:t>
            </a:r>
            <a:r>
              <a:rPr lang="uk-UA" sz="2500" b="1" dirty="0" smtClean="0"/>
              <a:t>і</a:t>
            </a:r>
            <a:r>
              <a:rPr lang="en-US" sz="2500" b="1" dirty="0" smtClean="0"/>
              <a:t> Web of Science</a:t>
            </a:r>
            <a:endParaRPr lang="ru-RU" sz="2500" b="1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90819" y="1446528"/>
            <a:ext cx="838298" cy="3880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6751" tIns="48376" rIns="96751" bIns="4837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dirty="0" smtClean="0">
                <a:solidFill>
                  <a:schemeClr val="folHlink"/>
                </a:solidFill>
              </a:rPr>
              <a:t>292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1317" y="5524035"/>
            <a:ext cx="1018053" cy="467039"/>
          </a:xfrm>
          <a:prstGeom prst="rect">
            <a:avLst/>
          </a:prstGeom>
          <a:noFill/>
        </p:spPr>
        <p:txBody>
          <a:bodyPr wrap="square" lIns="96751" tIns="48376" rIns="96751" bIns="48376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Станом на 26.01.19 р.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3275" y="1160921"/>
          <a:ext cx="8940727" cy="529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42181" y="3019062"/>
            <a:ext cx="838298" cy="3880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6751" tIns="48376" rIns="96751" bIns="4837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folHlink"/>
                </a:solidFill>
              </a:rPr>
              <a:t>1</a:t>
            </a:r>
            <a:r>
              <a:rPr lang="en-US" b="1" dirty="0" smtClean="0">
                <a:solidFill>
                  <a:schemeClr val="folHlink"/>
                </a:solidFill>
              </a:rPr>
              <a:t>46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94460" y="3432356"/>
            <a:ext cx="838298" cy="3880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6751" tIns="48376" rIns="96751" bIns="4837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folHlink"/>
                </a:solidFill>
              </a:rPr>
              <a:t>110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26580" y="2857776"/>
            <a:ext cx="838298" cy="3880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6751" tIns="48376" rIns="96751" bIns="4837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folHlink"/>
                </a:solidFill>
              </a:rPr>
              <a:t>159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78859" y="2071510"/>
            <a:ext cx="838298" cy="3880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6751" tIns="48376" rIns="96751" bIns="4837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dirty="0" smtClean="0">
                <a:solidFill>
                  <a:schemeClr val="folHlink"/>
                </a:solidFill>
              </a:rPr>
              <a:t>234</a:t>
            </a:r>
            <a:endParaRPr lang="ru-RU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728" y="140894"/>
            <a:ext cx="7640438" cy="934210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algn="ctr">
              <a:lnSpc>
                <a:spcPct val="107000"/>
              </a:lnSpc>
              <a:spcAft>
                <a:spcPts val="847"/>
              </a:spcAft>
            </a:pPr>
            <a:r>
              <a:rPr lang="uk-UA" sz="1700" dirty="0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Наукові, науково-педагогічні працівники, які мають не менше п’яти наукових публікацій у періодичних виданнях, які на час публікації було включено до наукометричних баз </a:t>
            </a:r>
            <a:r>
              <a:rPr lang="uk-UA" sz="1700" dirty="0" err="1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Scopus</a:t>
            </a:r>
            <a:r>
              <a:rPr lang="uk-UA" sz="1700" dirty="0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 або </a:t>
            </a:r>
            <a:r>
              <a:rPr lang="uk-UA" sz="1700" dirty="0" err="1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Web</a:t>
            </a:r>
            <a:r>
              <a:rPr lang="uk-UA" sz="1700" dirty="0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uk-UA" sz="1700" dirty="0" err="1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of</a:t>
            </a:r>
            <a:r>
              <a:rPr lang="uk-UA" sz="1700" dirty="0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uk-UA" sz="1700" dirty="0" err="1" smtClean="0">
                <a:solidFill>
                  <a:schemeClr val="tx2"/>
                </a:solidFill>
                <a:ea typeface="Calibri" panose="020F0502020204030204" pitchFamily="34" charset="0"/>
                <a:cs typeface="Arial" pitchFamily="34" charset="0"/>
              </a:rPr>
              <a:t>Science</a:t>
            </a:r>
            <a:endParaRPr lang="uk-UA" sz="1700" dirty="0">
              <a:solidFill>
                <a:schemeClr val="tx2"/>
              </a:solidFill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4230539"/>
              </p:ext>
            </p:extLst>
          </p:nvPr>
        </p:nvGraphicFramePr>
        <p:xfrm>
          <a:off x="140362" y="1286187"/>
          <a:ext cx="8749964" cy="5293561"/>
        </p:xfrm>
        <a:graphic>
          <a:graphicData uri="http://schemas.openxmlformats.org/drawingml/2006/table">
            <a:tbl>
              <a:tblPr/>
              <a:tblGrid>
                <a:gridCol w="769137">
                  <a:extLst>
                    <a:ext uri="{9D8B030D-6E8A-4147-A177-3AD203B41FA5}">
                      <a16:colId xmlns="" xmlns:a16="http://schemas.microsoft.com/office/drawing/2014/main" val="1464590213"/>
                    </a:ext>
                  </a:extLst>
                </a:gridCol>
                <a:gridCol w="4712052">
                  <a:extLst>
                    <a:ext uri="{9D8B030D-6E8A-4147-A177-3AD203B41FA5}">
                      <a16:colId xmlns="" xmlns:a16="http://schemas.microsoft.com/office/drawing/2014/main" val="3174322046"/>
                    </a:ext>
                  </a:extLst>
                </a:gridCol>
                <a:gridCol w="1538630">
                  <a:extLst>
                    <a:ext uri="{9D8B030D-6E8A-4147-A177-3AD203B41FA5}">
                      <a16:colId xmlns="" xmlns:a16="http://schemas.microsoft.com/office/drawing/2014/main" val="3213343856"/>
                    </a:ext>
                  </a:extLst>
                </a:gridCol>
                <a:gridCol w="1730145"/>
              </a:tblGrid>
              <a:tr h="779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Місце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Факультети, навчально-наукові інститути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НПП, НП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до загальної чисельності з публікаціями 5+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563035"/>
                  </a:ext>
                </a:extLst>
              </a:tr>
              <a:tr h="2820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Енергетики, автоматики і </a:t>
                      </a:r>
                      <a:r>
                        <a:rPr kumimoji="0" lang="uk-UA" altLang="uk-UA" sz="1300" b="1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енергозб</a:t>
                      </a: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118732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Захисту рослин, біотехнологій та екології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2899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Агробіологічний</a:t>
                      </a: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24737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Конструювання та дизайну</a:t>
                      </a: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213658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Укр</a:t>
                      </a: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НДІ с.-г. радіології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35034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Ветеринарної медицини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06269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Тваринництва та водних біоресурсів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89901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Лісового і садово-паркового </a:t>
                      </a:r>
                      <a:r>
                        <a:rPr kumimoji="0" lang="uk-UA" altLang="uk-UA" sz="1300" b="1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госп</a:t>
                      </a: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5866723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Інформаційних технологій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17258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/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Гуманітарно-педагогічний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7460415"/>
                  </a:ext>
                </a:extLst>
              </a:tr>
              <a:tr h="248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Економічний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738386"/>
                  </a:ext>
                </a:extLst>
              </a:tr>
              <a:tr h="2740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Механіко-технологічний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6897261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Аграрного менеджменту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4333152"/>
                  </a:ext>
                </a:extLst>
              </a:tr>
              <a:tr h="2468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Харчових технологій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21184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Землевпорядкування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265568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юридичний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4801" marR="648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Післядипломної освіти </a:t>
                      </a:r>
                      <a:endParaRPr kumimoji="0" lang="ru-RU" altLang="uk-UA" sz="13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Разом по Університету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89204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20876067">
            <a:off x="137184" y="215359"/>
            <a:ext cx="1030030" cy="977165"/>
          </a:xfrm>
          <a:prstGeom prst="rect">
            <a:avLst/>
          </a:prstGeom>
          <a:noFill/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ru-RU" sz="5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5+</a:t>
            </a:r>
            <a:endParaRPr lang="ru-RU" sz="5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8" name="Group 104"/>
          <p:cNvGraphicFramePr>
            <a:graphicFrameLocks noGrp="1"/>
          </p:cNvGraphicFramePr>
          <p:nvPr/>
        </p:nvGraphicFramePr>
        <p:xfrm>
          <a:off x="323852" y="693738"/>
          <a:ext cx="8410575" cy="5967410"/>
        </p:xfrm>
        <a:graphic>
          <a:graphicData uri="http://schemas.openxmlformats.org/drawingml/2006/table">
            <a:tbl>
              <a:tblPr/>
              <a:tblGrid>
                <a:gridCol w="5256446">
                  <a:extLst>
                    <a:ext uri="{9D8B030D-6E8A-4147-A177-3AD203B41FA5}"/>
                  </a:extLst>
                </a:gridCol>
                <a:gridCol w="648398">
                  <a:extLst>
                    <a:ext uri="{9D8B030D-6E8A-4147-A177-3AD203B41FA5}"/>
                  </a:extLst>
                </a:gridCol>
                <a:gridCol w="792020">
                  <a:extLst>
                    <a:ext uri="{9D8B030D-6E8A-4147-A177-3AD203B41FA5}"/>
                  </a:extLst>
                </a:gridCol>
                <a:gridCol w="921889">
                  <a:extLst>
                    <a:ext uri="{9D8B030D-6E8A-4147-A177-3AD203B41FA5}"/>
                  </a:extLst>
                </a:gridCol>
                <a:gridCol w="791822">
                  <a:extLst>
                    <a:ext uri="{9D8B030D-6E8A-4147-A177-3AD203B41FA5}"/>
                  </a:extLst>
                </a:gridCol>
              </a:tblGrid>
              <a:tr h="39583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Факультети, навчально-наукові інститути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8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Задекларо-</a:t>
                      </a:r>
                      <a:endParaRPr kumimoji="0" lang="uk-UA" altLang="uk-U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вано</a:t>
                      </a:r>
                      <a:endParaRPr kumimoji="0" lang="en-US" altLang="uk-U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kumimoji="0" lang="en-US" altLang="uk-UA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ННІ енергетики, автоматики і енергозбереження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Факультет конструювання та дизайну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Гуманітарно-педагогічний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Факультет інформаційних технологій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Факультет ветеринарної медицини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Механіко-технологічний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Факультет захисту рослин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 Факультет тваринництва та водних біоресурсів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Агробіологічний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90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Укра</a:t>
                      </a:r>
                      <a:r>
                        <a:rPr kumimoji="0" lang="uk-UA" alt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їнський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НДІ с.-г. радіології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9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 Факультет харчових технологій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9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12. Факультет аграрного менеджменту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Економічний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 Факультет аграрного менеджменту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 ННІ лісового і садово-паркового господарства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УЛЯБП АПК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 Факультет землевпорядкування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 Юридичний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 ННІ післядипломної освіти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68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Разом по Університету, </a:t>
                      </a: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 т.ч. 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Scopus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WoS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159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7426" name="Rectangle 2"/>
          <p:cNvSpPr txBox="1">
            <a:spLocks noChangeArrowheads="1"/>
          </p:cNvSpPr>
          <p:nvPr/>
        </p:nvSpPr>
        <p:spPr bwMode="auto">
          <a:xfrm>
            <a:off x="323852" y="20638"/>
            <a:ext cx="8280400" cy="704850"/>
          </a:xfrm>
          <a:prstGeom prst="rect">
            <a:avLst/>
          </a:prstGeom>
          <a:noFill/>
          <a:ln>
            <a:noFill/>
          </a:ln>
          <a:extLst/>
        </p:spPr>
        <p:txBody>
          <a:bodyPr lIns="91415" tIns="45707" rIns="91415" bIns="45707"/>
          <a:lstStyle>
            <a:lvl1pPr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21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Публікації</a:t>
            </a:r>
            <a:r>
              <a:rPr lang="ru-RU" altLang="uk-UA" sz="21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00" b="1" dirty="0" err="1">
                <a:solidFill>
                  <a:schemeClr val="tx2"/>
                </a:solidFill>
                <a:cs typeface="Arial" panose="020B0604020202020204" pitchFamily="34" charset="0"/>
              </a:rPr>
              <a:t>вчених</a:t>
            </a:r>
            <a:r>
              <a:rPr lang="ru-RU" altLang="uk-UA" sz="21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00" b="1" dirty="0" err="1">
                <a:solidFill>
                  <a:schemeClr val="tx2"/>
                </a:solidFill>
                <a:cs typeface="Arial" panose="020B0604020202020204" pitchFamily="34" charset="0"/>
              </a:rPr>
              <a:t>Університету</a:t>
            </a:r>
            <a:r>
              <a:rPr lang="ru-RU" altLang="uk-UA" sz="2100" b="1" dirty="0">
                <a:solidFill>
                  <a:schemeClr val="tx2"/>
                </a:solidFill>
                <a:cs typeface="Arial" panose="020B0604020202020204" pitchFamily="34" charset="0"/>
              </a:rPr>
              <a:t> в </a:t>
            </a:r>
            <a:r>
              <a:rPr lang="ru-RU" altLang="uk-UA" sz="2100" b="1" dirty="0" err="1">
                <a:solidFill>
                  <a:schemeClr val="tx2"/>
                </a:solidFill>
                <a:cs typeface="Arial" panose="020B0604020202020204" pitchFamily="34" charset="0"/>
              </a:rPr>
              <a:t>наукових</a:t>
            </a:r>
            <a:r>
              <a:rPr lang="ru-RU" altLang="uk-UA" sz="21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00" b="1" dirty="0" err="1">
                <a:solidFill>
                  <a:schemeClr val="tx2"/>
                </a:solidFill>
                <a:cs typeface="Arial" panose="020B0604020202020204" pitchFamily="34" charset="0"/>
              </a:rPr>
              <a:t>виданнях</a:t>
            </a:r>
            <a:r>
              <a:rPr lang="ru-RU" altLang="uk-UA" sz="2100" b="1" dirty="0">
                <a:solidFill>
                  <a:schemeClr val="tx2"/>
                </a:solidFill>
                <a:cs typeface="Arial" panose="020B0604020202020204" pitchFamily="34" charset="0"/>
              </a:rPr>
              <a:t>, </a:t>
            </a:r>
            <a:r>
              <a:rPr lang="ru-RU" altLang="uk-UA" sz="21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що</a:t>
            </a:r>
            <a:r>
              <a:rPr lang="ru-RU" altLang="uk-UA" sz="21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включені</a:t>
            </a:r>
            <a:r>
              <a:rPr lang="ru-RU" altLang="uk-UA" sz="21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00" b="1" dirty="0">
                <a:solidFill>
                  <a:schemeClr val="tx2"/>
                </a:solidFill>
                <a:cs typeface="Arial" panose="020B0604020202020204" pitchFamily="34" charset="0"/>
              </a:rPr>
              <a:t>до </a:t>
            </a:r>
            <a:r>
              <a:rPr lang="ru-RU" altLang="uk-UA" sz="21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наукометричних баз </a:t>
            </a:r>
            <a:r>
              <a:rPr lang="en-US" altLang="uk-UA" sz="21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Scopus, </a:t>
            </a:r>
            <a:r>
              <a:rPr lang="en-US" altLang="uk-UA" sz="21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WoS</a:t>
            </a:r>
            <a:r>
              <a:rPr lang="en-US" altLang="uk-UA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uk-UA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12491" y="115890"/>
            <a:ext cx="8435975" cy="92233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</a:rPr>
              <a:t>ТОП-10 кафедр </a:t>
            </a:r>
            <a:br>
              <a:rPr lang="uk-UA" sz="3200" dirty="0" smtClean="0">
                <a:solidFill>
                  <a:srgbClr val="FFFFFF"/>
                </a:solidFill>
              </a:rPr>
            </a:br>
            <a:r>
              <a:rPr lang="uk-UA" sz="2000" dirty="0" smtClean="0">
                <a:solidFill>
                  <a:srgbClr val="FFFFFF"/>
                </a:solidFill>
              </a:rPr>
              <a:t>за кількістю публікацій у виданнях, що індексуються </a:t>
            </a:r>
            <a:r>
              <a:rPr lang="en-US" sz="2000" dirty="0" smtClean="0">
                <a:solidFill>
                  <a:srgbClr val="FFFFFF"/>
                </a:solidFill>
              </a:rPr>
              <a:t>Scopus, WoS</a:t>
            </a:r>
            <a:r>
              <a:rPr lang="uk-UA" sz="2000" dirty="0" smtClean="0">
                <a:solidFill>
                  <a:srgbClr val="FFFFFF"/>
                </a:solidFill>
              </a:rPr>
              <a:t> </a:t>
            </a:r>
            <a:endParaRPr lang="uk-UA" sz="32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38663" name="Group 71"/>
          <p:cNvGraphicFramePr>
            <a:graphicFrameLocks noGrp="1"/>
          </p:cNvGraphicFramePr>
          <p:nvPr/>
        </p:nvGraphicFramePr>
        <p:xfrm>
          <a:off x="323852" y="1220790"/>
          <a:ext cx="8424863" cy="5232397"/>
        </p:xfrm>
        <a:graphic>
          <a:graphicData uri="http://schemas.openxmlformats.org/drawingml/2006/table">
            <a:tbl>
              <a:tblPr/>
              <a:tblGrid>
                <a:gridCol w="757237">
                  <a:extLst>
                    <a:ext uri="{9D8B030D-6E8A-4147-A177-3AD203B41FA5}"/>
                  </a:extLst>
                </a:gridCol>
                <a:gridCol w="5184776">
                  <a:extLst>
                    <a:ext uri="{9D8B030D-6E8A-4147-A177-3AD203B41FA5}"/>
                  </a:extLst>
                </a:gridCol>
                <a:gridCol w="2482850">
                  <a:extLst>
                    <a:ext uri="{9D8B030D-6E8A-4147-A177-3AD203B41FA5}"/>
                  </a:extLst>
                </a:gridCol>
              </a:tblGrid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Кафедра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публікацій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Механіки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Автоматики та робототехнічних систем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53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Біохімії і фізіології тварин ім. акад. М.Ф. Гулого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Тракторів, автомобілів та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біоенергосистем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Англійської філології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48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Загальної, органічної та фізичної хімії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Молекулярної біології, мікробіології та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біобезпеки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Філософії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48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Інформаційних і дистанційних технологій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23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Фінансів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8598" name="Text Box 72"/>
          <p:cNvSpPr txBox="1">
            <a:spLocks noChangeArrowheads="1"/>
          </p:cNvSpPr>
          <p:nvPr/>
        </p:nvSpPr>
        <p:spPr bwMode="auto">
          <a:xfrm rot="-2254880">
            <a:off x="7702552" y="5541329"/>
            <a:ext cx="1008063" cy="4616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lIns="91421" tIns="45710" rIns="91421" bIns="4571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uk-UA" sz="2400" b="1" dirty="0">
                <a:solidFill>
                  <a:srgbClr val="FF0000"/>
                </a:solidFill>
              </a:rPr>
              <a:t>67</a:t>
            </a:r>
            <a:r>
              <a:rPr lang="uk-UA" altLang="uk-UA" sz="2400" b="1" dirty="0">
                <a:solidFill>
                  <a:srgbClr val="FF0000"/>
                </a:solidFill>
              </a:rPr>
              <a:t> %</a:t>
            </a:r>
            <a:endParaRPr lang="ru-RU" altLang="uk-U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Заголовок 1"/>
          <p:cNvSpPr>
            <a:spLocks noGrp="1"/>
          </p:cNvSpPr>
          <p:nvPr>
            <p:ph type="title"/>
          </p:nvPr>
        </p:nvSpPr>
        <p:spPr>
          <a:xfrm>
            <a:off x="250827" y="115890"/>
            <a:ext cx="8642350" cy="433387"/>
          </a:xfrm>
        </p:spPr>
        <p:txBody>
          <a:bodyPr/>
          <a:lstStyle/>
          <a:p>
            <a:pPr eaLnBrk="1" hangingPunct="1"/>
            <a:r>
              <a:rPr lang="uk-UA" altLang="uk-UA" sz="2500" b="1" dirty="0" smtClean="0">
                <a:solidFill>
                  <a:schemeClr val="tx2"/>
                </a:solidFill>
              </a:rPr>
              <a:t>Реорганізація </a:t>
            </a:r>
            <a:r>
              <a:rPr lang="uk-UA" altLang="uk-UA" sz="2500" b="1" dirty="0" smtClean="0">
                <a:solidFill>
                  <a:srgbClr val="44546A"/>
                </a:solidFill>
              </a:rPr>
              <a:t>Наукового вісника </a:t>
            </a:r>
            <a:r>
              <a:rPr lang="uk-UA" altLang="uk-UA" sz="2500" b="1" dirty="0" err="1" smtClean="0">
                <a:solidFill>
                  <a:schemeClr val="tx2"/>
                </a:solidFill>
              </a:rPr>
              <a:t>НУБіП</a:t>
            </a:r>
            <a:r>
              <a:rPr lang="uk-UA" altLang="uk-UA" sz="2500" b="1" dirty="0" smtClean="0">
                <a:solidFill>
                  <a:schemeClr val="tx2"/>
                </a:solidFill>
              </a:rPr>
              <a:t> України у 2018 р. </a:t>
            </a:r>
            <a:endParaRPr lang="ru-RU" altLang="uk-UA" sz="25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</p:nvPr>
        </p:nvGraphicFramePr>
        <p:xfrm>
          <a:off x="57150" y="476250"/>
          <a:ext cx="9020174" cy="6275389"/>
        </p:xfrm>
        <a:graphic>
          <a:graphicData uri="http://schemas.openxmlformats.org/drawingml/2006/table">
            <a:tbl>
              <a:tblPr/>
              <a:tblGrid>
                <a:gridCol w="1590675"/>
                <a:gridCol w="2965450"/>
                <a:gridCol w="4464049"/>
              </a:tblGrid>
              <a:tr h="300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наукового збірника</a:t>
                      </a: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журналу</a:t>
                      </a: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Науковий вісник НУБіП України. Серія:</a:t>
                      </a:r>
                      <a:endParaRPr kumimoji="0" lang="uk-UA" alt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Лісівництво та декоративне садівництво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Scientific journal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«Ukrainian Journal of Forest and Wood Science»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(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Науковий журнал «Український журнал лісівництва та деревинознавства»)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60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 виробництва і переробки продукції тваринництва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Scientific journal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«Animal Science and food technology» 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(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Науковий журнал «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Тваринництво та технології харчових продуктів»)</a:t>
                      </a: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Техніка та енергетика АПК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Scientific journal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«Machinery and Energetics»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(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Науковий журнал «Техніка та енергетика»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 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and practical journal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«Law. Human. Environment»</a:t>
                      </a: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(Науково-практичний журнал «Право. Людина. Довкілля») </a:t>
                      </a:r>
                      <a:endParaRPr kumimoji="0" lang="uk-UA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Педагогіка, психологія, філософія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Scientific journal «Humanitarian Studios: Pedagogics, Psychology, Philosophy»</a:t>
                      </a:r>
                      <a:r>
                        <a:rPr kumimoji="0" lang="en-US" alt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(Науковий журнал «Гуманітарні студії: педагогіка, психологія, філософія») </a:t>
                      </a:r>
                      <a:endParaRPr kumimoji="0" lang="uk-UA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Гуманітарні студії 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Філологічні науки 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«International Journal of Philology»</a:t>
                      </a:r>
                      <a:r>
                        <a:rPr kumimoji="0" lang="en-US" alt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«Міжнародний філологічний часопис»)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 медицина, якість і безпека продукції тваринництва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«Ukrainian Journal of Veterinary Sciences»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«Український часопис ветеринарних наук»)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Біологія, біотехнологія, екологія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«Biological Systems: Theory and Innovation»</a:t>
                      </a: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«Біологічні системи: теорія та інновації»)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Агрономія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«Plant and soil sciences»</a:t>
                      </a:r>
                      <a:r>
                        <a:rPr kumimoji="0" lang="en-US" alt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«Рослинництво та ґрунтознавство»)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Економіка, аграрний менеджмент, бізнес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«Bioeconomy and agrarian business»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«Біоекономіка і аграрний бізнес»)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514" y="116632"/>
            <a:ext cx="8712967" cy="1296888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uk-UA" sz="2400" b="1" dirty="0"/>
              <a:t>Вимоги до формування редколегій реорганізованих журналів</a:t>
            </a:r>
            <a:br>
              <a:rPr lang="uk-UA" sz="2400" b="1" dirty="0"/>
            </a:br>
            <a:r>
              <a:rPr lang="uk-UA" sz="2400" b="1" dirty="0"/>
              <a:t>(згідно наказу Міністерства освіти і науки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від </a:t>
            </a:r>
            <a:r>
              <a:rPr lang="uk-UA" sz="2400" b="1" dirty="0"/>
              <a:t>15 січня 2018 року № 32 )</a:t>
            </a:r>
            <a:endParaRPr lang="uk-UA" sz="2400" dirty="0" smtClean="0">
              <a:solidFill>
                <a:srgbClr val="FFFFFF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556792"/>
            <a:ext cx="8712968" cy="5184576"/>
          </a:xfrm>
          <a:prstGeom prst="rect">
            <a:avLst/>
          </a:prstGeom>
        </p:spPr>
        <p:txBody>
          <a:bodyPr lIns="91421" tIns="45710" rIns="91421" bIns="4571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643" algn="just">
              <a:spcBef>
                <a:spcPts val="0"/>
              </a:spcBef>
              <a:buFontTx/>
              <a:buChar char="-"/>
            </a:pPr>
            <a:r>
              <a:rPr lang="uk-UA" sz="2000" dirty="0" smtClean="0"/>
              <a:t>не менше </a:t>
            </a:r>
            <a:r>
              <a:rPr lang="uk-UA" sz="2000" b="1" dirty="0" smtClean="0"/>
              <a:t>7-ми вчених</a:t>
            </a:r>
            <a:r>
              <a:rPr lang="uk-UA" sz="2000" dirty="0" smtClean="0"/>
              <a:t>, які мають науковий ступінь за однією із спеціальностей, що відповідають науковому профілю видання. Кожен з цих фахівців, включаючи головного редактора видання, повинен мати не менше </a:t>
            </a:r>
            <a:r>
              <a:rPr lang="uk-UA" sz="2000" b="1" dirty="0" smtClean="0"/>
              <a:t>3-х публікацій за останні 5 років </a:t>
            </a:r>
            <a:r>
              <a:rPr lang="uk-UA" sz="2000" dirty="0" smtClean="0"/>
              <a:t>або не менше </a:t>
            </a:r>
            <a:r>
              <a:rPr lang="uk-UA" sz="2000" b="1" dirty="0" smtClean="0"/>
              <a:t>7-ми публікацій за останні 15 років</a:t>
            </a:r>
            <a:r>
              <a:rPr lang="uk-UA" sz="2000" dirty="0" smtClean="0"/>
              <a:t>, у тому числі не менше однієї за останні три роки, опублікованих щонайменше у двох різних виданнях, </a:t>
            </a:r>
            <a:r>
              <a:rPr lang="uk-UA" sz="2000" b="1" dirty="0" smtClean="0"/>
              <a:t>включених до </a:t>
            </a:r>
            <a:r>
              <a:rPr lang="uk-UA" sz="2000" b="1" dirty="0" err="1" smtClean="0"/>
              <a:t>Web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of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Science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Core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Collection</a:t>
            </a:r>
            <a:r>
              <a:rPr lang="uk-UA" sz="2000" b="1" dirty="0" smtClean="0"/>
              <a:t> та/або </a:t>
            </a:r>
            <a:r>
              <a:rPr lang="uk-UA" sz="2000" b="1" dirty="0" err="1" smtClean="0"/>
              <a:t>Scopus</a:t>
            </a:r>
            <a:r>
              <a:rPr lang="uk-UA" sz="2000" dirty="0" smtClean="0"/>
              <a:t>, або мати монографії чи розділи монографій, видані міжнародними видавництвами, що належать до категорій «A», «B» або «C» за класифікацією </a:t>
            </a:r>
            <a:r>
              <a:rPr lang="uk-UA" sz="2000" dirty="0" err="1" smtClean="0"/>
              <a:t>Research</a:t>
            </a:r>
            <a:r>
              <a:rPr lang="uk-UA" sz="2000" dirty="0" smtClean="0"/>
              <a:t> </a:t>
            </a:r>
            <a:r>
              <a:rPr lang="uk-UA" sz="2000" dirty="0" err="1" smtClean="0"/>
              <a:t>School</a:t>
            </a:r>
            <a:r>
              <a:rPr lang="uk-UA" sz="2000" dirty="0" smtClean="0"/>
              <a:t> </a:t>
            </a:r>
            <a:r>
              <a:rPr lang="uk-UA" sz="2000" dirty="0" err="1" smtClean="0"/>
              <a:t>for</a:t>
            </a:r>
            <a:r>
              <a:rPr lang="uk-UA" sz="2000" dirty="0" smtClean="0"/>
              <a:t> Socio-Economic </a:t>
            </a:r>
            <a:r>
              <a:rPr lang="uk-UA" sz="2000" dirty="0" err="1" smtClean="0"/>
              <a:t>and</a:t>
            </a:r>
            <a:r>
              <a:rPr lang="uk-UA" sz="2000" dirty="0" smtClean="0"/>
              <a:t> </a:t>
            </a:r>
            <a:r>
              <a:rPr lang="uk-UA" sz="2000" dirty="0" err="1" smtClean="0"/>
              <a:t>Natural</a:t>
            </a:r>
            <a:r>
              <a:rPr lang="uk-UA" sz="2000" dirty="0" smtClean="0"/>
              <a:t> </a:t>
            </a:r>
            <a:r>
              <a:rPr lang="uk-UA" sz="2000" dirty="0" err="1" smtClean="0"/>
              <a:t>Sciences</a:t>
            </a:r>
            <a:r>
              <a:rPr lang="uk-UA" sz="2000" dirty="0" smtClean="0"/>
              <a:t> </a:t>
            </a:r>
            <a:r>
              <a:rPr lang="uk-UA" sz="2000" dirty="0" err="1" smtClean="0"/>
              <a:t>of</a:t>
            </a:r>
            <a:r>
              <a:rPr lang="uk-UA" sz="2000" dirty="0" smtClean="0"/>
              <a:t> </a:t>
            </a:r>
            <a:r>
              <a:rPr lang="uk-UA" sz="2000" dirty="0" err="1" smtClean="0"/>
              <a:t>the</a:t>
            </a:r>
            <a:r>
              <a:rPr lang="uk-UA" sz="2000" dirty="0" smtClean="0"/>
              <a:t> </a:t>
            </a:r>
            <a:r>
              <a:rPr lang="uk-UA" sz="2000" dirty="0" err="1" smtClean="0"/>
              <a:t>Environment</a:t>
            </a:r>
            <a:r>
              <a:rPr lang="uk-UA" sz="2000" dirty="0" smtClean="0"/>
              <a:t> (SENSE);</a:t>
            </a:r>
          </a:p>
          <a:p>
            <a:pPr marL="0" indent="266643" algn="just">
              <a:spcBef>
                <a:spcPts val="0"/>
              </a:spcBef>
              <a:buFontTx/>
              <a:buChar char="-"/>
            </a:pPr>
            <a:r>
              <a:rPr lang="uk-UA" sz="2000" dirty="0" smtClean="0"/>
              <a:t>не менше </a:t>
            </a:r>
            <a:r>
              <a:rPr lang="uk-UA" sz="2000" b="1" dirty="0" smtClean="0"/>
              <a:t>3-х вчених</a:t>
            </a:r>
            <a:r>
              <a:rPr lang="uk-UA" sz="2000" dirty="0" smtClean="0"/>
              <a:t>, що працюють за основним місцем роботи в українських наукових установах або закладах вищої освіти;</a:t>
            </a:r>
          </a:p>
          <a:p>
            <a:pPr marL="0" indent="266643" algn="just">
              <a:spcBef>
                <a:spcPts val="0"/>
              </a:spcBef>
              <a:buFontTx/>
              <a:buChar char="-"/>
            </a:pPr>
            <a:r>
              <a:rPr lang="uk-UA" sz="2000" b="1" dirty="0" smtClean="0"/>
              <a:t>1 науковець</a:t>
            </a:r>
            <a:r>
              <a:rPr lang="uk-UA" sz="2000" dirty="0" smtClean="0"/>
              <a:t>, що працює за основним місцем роботи в закордонній науковій установі або закладі вищої освіти; </a:t>
            </a:r>
          </a:p>
          <a:p>
            <a:pPr marL="0" indent="266643" algn="just">
              <a:spcBef>
                <a:spcPts val="0"/>
              </a:spcBef>
              <a:buFontTx/>
              <a:buChar char="-"/>
            </a:pPr>
            <a:r>
              <a:rPr lang="uk-UA" sz="2000" dirty="0" smtClean="0"/>
              <a:t> вчений може входити до складу не більш як 3-х редакційних колегій видань.</a:t>
            </a:r>
          </a:p>
        </p:txBody>
      </p:sp>
    </p:spTree>
    <p:extLst>
      <p:ext uri="{BB962C8B-B14F-4D97-AF65-F5344CB8AC3E}">
        <p14:creationId xmlns="" xmlns:p14="http://schemas.microsoft.com/office/powerpoint/2010/main" val="37674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2289177"/>
            <a:ext cx="7704138" cy="3588097"/>
          </a:xfrm>
          <a:ln w="38100">
            <a:solidFill>
              <a:srgbClr val="008000"/>
            </a:solidFill>
            <a:prstDash val="sysDash"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Подані та проходять експертне оцінювання у наукометричних базах </a:t>
            </a:r>
            <a:r>
              <a:rPr lang="en-US" sz="2800" b="1" dirty="0" smtClean="0">
                <a:solidFill>
                  <a:schemeClr val="tx2"/>
                </a:solidFill>
              </a:rPr>
              <a:t>Scopus</a:t>
            </a:r>
            <a:r>
              <a:rPr lang="uk-UA" sz="2800" dirty="0" smtClean="0">
                <a:solidFill>
                  <a:schemeClr val="tx1"/>
                </a:solidFill>
              </a:rPr>
              <a:t> та </a:t>
            </a:r>
            <a:r>
              <a:rPr lang="en-US" sz="2800" b="1" dirty="0" smtClean="0">
                <a:solidFill>
                  <a:schemeClr val="tx2"/>
                </a:solidFill>
              </a:rPr>
              <a:t>WoS </a:t>
            </a:r>
            <a:r>
              <a:rPr lang="uk-UA" sz="2800" dirty="0" smtClean="0">
                <a:solidFill>
                  <a:schemeClr val="tx1"/>
                </a:solidFill>
              </a:rPr>
              <a:t>такі наукові журнали університету: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uk-UA" sz="8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hlink"/>
                </a:solidFill>
              </a:rPr>
              <a:t> Наукові доповіді НУБіП України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</a:rPr>
              <a:t>WoS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folHlink"/>
                </a:solidFill>
              </a:rPr>
              <a:t> Біоресурси і природокористування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</a:rPr>
              <a:t>WoS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rgbClr val="FF6600"/>
                </a:solidFill>
              </a:rPr>
              <a:t> Землеустрій, кадастр і моніторинг земель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Scopus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та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WoS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7" y="115890"/>
            <a:ext cx="30956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4" descr="C:\Users\Ольга\Desktop\51675-web_of_sci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7" y="188913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225536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uk-UA" dirty="0" smtClean="0"/>
              <a:t>Загальні показники оцінювання наукової діяльності</a:t>
            </a:r>
            <a:endParaRPr lang="ru-RU" dirty="0"/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9784018"/>
              </p:ext>
            </p:extLst>
          </p:nvPr>
        </p:nvGraphicFramePr>
        <p:xfrm>
          <a:off x="357158" y="1643050"/>
          <a:ext cx="8553450" cy="4815840"/>
        </p:xfrm>
        <a:graphic>
          <a:graphicData uri="http://schemas.openxmlformats.org/drawingml/2006/table">
            <a:tbl>
              <a:tblPr/>
              <a:tblGrid>
                <a:gridCol w="8553450"/>
              </a:tblGrid>
              <a:tr h="94488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Фінансові показники за останні 5 років (загальний і спеціальний фонд)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Кадровий потенціал (в т.ч. молоді вчені)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Кількість статей у журналах, які індексуються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Scopus,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Кількість журналів ЗВО, які входять до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Scopus,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Обсяг коштів, спрямованих на придбання обладнання за останні 5 років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Міжнародні наукові проекти, стажування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 названия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172077"/>
            <a:ext cx="2714626" cy="1685925"/>
          </a:xfrm>
          <a:prstGeom prst="rect">
            <a:avLst/>
          </a:prstGeom>
        </p:spPr>
      </p:pic>
      <p:sp>
        <p:nvSpPr>
          <p:cNvPr id="6246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52528" y="239713"/>
            <a:ext cx="7991475" cy="381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0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Науково-видавнича діяльність </a:t>
            </a:r>
            <a:r>
              <a:rPr lang="uk-UA" altLang="uk-UA" sz="3000" b="1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НУБіП</a:t>
            </a:r>
            <a:r>
              <a:rPr lang="uk-UA" altLang="uk-UA" sz="30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України</a:t>
            </a:r>
            <a:endParaRPr lang="ru-RU" altLang="uk-UA" sz="3000" b="1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774" name="AutoShape 47" descr="data:image/jpeg;base64,/9j/4AAQSkZJRgABAQAAAQABAAD/2wCEAAkGBggGBQkIBxQVFAkUFyIaFxgVGSUXHBogICQhGB8mHBgeHSgqIx8kHRoeHy8gJyg1LC0tHCA1PDAuNScrLCkBCQoKDQsNGQ4OGTUkHiQ1NTU1NTU1NTU1NTU1NSw1NTU1NTUxNSw1NTU1NDU0NSw0NDUsNTUzNDQsLDQ0LTQuNP/AABEIADAAbwMBIgACEQEDEQH/xAAbAAACAwEBAQAAAAAAAAAAAAAFBgAEBwMCAf/EADgQAAECBAMGAwUGBwAAAAAAAAECAwAEBREGEiEHMUFRYXETIoEUMpGhsRUzNELB0RcjgpKy0uH/xAAZAQADAQEBAAAAAAAAAAAAAAABAgMABAX/xAArEQACAgEDAgUCBwAAAAAAAAABAgMRAAQSIRMxQVFhkeEi8AUUFTNCcYH/2gAMAwEAAhEDEQA/ANxiRIA1bGdNo1RMnM5y6ACcouBfnr6wQCe2TklSIbnNDD0SPKFpcQlaNUkXEcpydl6fKqmJtQS0N5MDHJAFnO8SFB/aXS23SlpDi08wAPkTeL1JxxSqq8lkEtuncFi1+xBIhyjDms5V1undtquLxhiRTqtTZo9OcnJm5aTa+UXOptzhf/iVRxwd/tH+0AKT2GUk1MMR2yMAcbIkKre0ejLWAfEA5lP7EwfFTll0tU+yc8uElV063A/XpGKkdxmj1MMt7GBrLcSBlDr8riCXcekwoJSbHMLcL8CecU6zjSl0Z9TDhK3xvSgXt3JNh2jbTdVmOoiVOoWG3zw/EhRl9pVLddCXkuIHMgH6G8NMtMszkuh+WUFNK1BGoMYqV75otRFN+2159mH0S0u487ohIJPYaxlTNMexNL1qrqvnT5kjmb3I9ED5iG/aHVPYqB7Mg/zHjb0Gp/QesAcPYvlKJRESSmHFK1KiLWJP/LCLRghdwzyddJFLOIZTSgE/6e3t3xkwHVftHDqGlm7rXlPb8vy09IXMTvP4lxo1SGjZhCsvra6j3A09Iq4KqqKfipTSbplniUgK3jim/wBPWLVOUJXau8HuK12/qFx9YO3axOQ6/X00UZP8gp+/XHan4fptNlgzLtptxJAJPcmAeLMFtVFhL1KQlM2DqB5Qodeohnmw6ZN4S332U5e9tPnCJUHcZ0uQcm5pxIaTa9spPLdl6xNLJsHPS1ghSPY0ZK+g7YRr7c4zs2U1UvxKQkK1veyrA37WjvgmnScxhSVcfbbUs5tSkE+8eJECn6lNVXZhNTE6rM7ntewGgUOUVMP4fr09RWX5CZ8OXN7JzKFtSDoOsPX0kE1znF1R+YRkQsCg8r7404joFJcoc0442hBSgkKSAkggabuuloW8FuuKwlW21fdgXHcpN/oIF4jptZprjQrLi3JUneFFQ+B3HvDtLSkhKYGe+y/w6mlKud5JGpPXh6Rj9K1d3hQ9fUlwuzaDY8TeCtmuYUGf8P38+nfKIC4JXS/teYVWsvtH5fE3Xv5r30zX5wa2avNy9CnnXiA2ldyTuAyiLs9hah4oW5NSa7O38ymzcE9RzgkgMwOLFC8kELx0St8HxwpU6FTqzTXGwhFyPKpIGh4WIijgyiVCgykxLzxSWyQU5STbnvA6QvzGBavRwp+kPFVtbJJQr4XsYN4HxK/W2Hpae1mG7ebdmG7UcwRCEHbwbGdMcitqV6sZR+a8jgOs58S7QmZMA+ztnKeVk+ZXz09I0INIAsAPhHrKAbx9hGa6GdsGn6TOxNljfxiHtHpim3JSpywsoHKSOfvJP1jnW6RMYgkJPEFKB9ryjOkaG6dLp6gi1uItD/YHfEAtuhhIQB6ZCT8PSR3JPDVx5EeOIkntIXLs+FU2VeONCU6X7pO4xRreJqniiReYkWVJk0jMs7yQNdTaw52GsaMuXacN1pBPUXj0lCUJypAA6Rg6g2Bito9Q69N5uP6F++Z1KpV/CiZFjfxP1TDPgQEYRlQd/m/yMH8otbhEAsNIDPYrKw6TpOrXdLt+cF4npv2rh6alx7+W6e41H7esKeEKgpzCVUp7t8yEKUm44KBv8D9Y0GPmUQA9LWNJpd8wlBrgg+uJGzuVTNYdqMu+DkWrKexSBAqSmapgGpPNPNlcoo9gq24pVwNuBjTAAN0RSQpJCtRDdTk2ODkP0+o0CvTL2PxiLN7SvGli3IMq8dQsCo3A9Bvi7gHD8zTWX52eBS85ayTvA33PIkndDUiWZbVmQlIPQAR0gFxVKMpHpX6olmfcR24oZ//Z"/>
          <p:cNvSpPr>
            <a:spLocks noChangeAspect="1" noChangeArrowheads="1"/>
          </p:cNvSpPr>
          <p:nvPr/>
        </p:nvSpPr>
        <p:spPr bwMode="auto">
          <a:xfrm>
            <a:off x="155577" y="-212725"/>
            <a:ext cx="1057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32775" name="AutoShape 49" descr="data:image/jpeg;base64,/9j/4AAQSkZJRgABAQAAAQABAAD/2wCEAAkGBggGBQkIBxQVFAkUFyIaFxgVGSUXHBogICQhGB8mHBgeHSgqIx8kHRoeHy8gJyg1LC0tHCA1PDAuNScrLCkBCQoKDQsNGQ4OGTUkHiQ1NTU1NTU1NTU1NTU1NSw1NTU1NTUxNSw1NTU1NDU0NSw0NDUsNTUzNDQsLDQ0LTQuNP/AABEIADAAbwMBIgACEQEDEQH/xAAbAAACAwEBAQAAAAAAAAAAAAAFBgAEBwMCAf/EADgQAAECBAMGAwUGBwAAAAAAAAECAwAEBREGEiEHMUFRYXETIoEUMpGhsRUzNELB0RcjgpKy0uH/xAAZAQADAQEBAAAAAAAAAAAAAAABAgMABAX/xAArEQACAgEDAgUCBwAAAAAAAAABAgMRAAQSIRMxQVFhkeEi8AUUFTNCcYH/2gAMAwEAAhEDEQA/ANxiRIA1bGdNo1RMnM5y6ACcouBfnr6wQCe2TklSIbnNDD0SPKFpcQlaNUkXEcpydl6fKqmJtQS0N5MDHJAFnO8SFB/aXS23SlpDi08wAPkTeL1JxxSqq8lkEtuncFi1+xBIhyjDms5V1undtquLxhiRTqtTZo9OcnJm5aTa+UXOptzhf/iVRxwd/tH+0AKT2GUk1MMR2yMAcbIkKre0ejLWAfEA5lP7EwfFTll0tU+yc8uElV063A/XpGKkdxmj1MMt7GBrLcSBlDr8riCXcekwoJSbHMLcL8CecU6zjSl0Z9TDhK3xvSgXt3JNh2jbTdVmOoiVOoWG3zw/EhRl9pVLddCXkuIHMgH6G8NMtMszkuh+WUFNK1BGoMYqV75otRFN+2159mH0S0u487ohIJPYaxlTNMexNL1qrqvnT5kjmb3I9ED5iG/aHVPYqB7Mg/zHjb0Gp/QesAcPYvlKJRESSmHFK1KiLWJP/LCLRghdwzyddJFLOIZTSgE/6e3t3xkwHVftHDqGlm7rXlPb8vy09IXMTvP4lxo1SGjZhCsvra6j3A09Iq4KqqKfipTSbplniUgK3jim/wBPWLVOUJXau8HuK12/qFx9YO3axOQ6/X00UZP8gp+/XHan4fptNlgzLtptxJAJPcmAeLMFtVFhL1KQlM2DqB5Qodeohnmw6ZN4S332U5e9tPnCJUHcZ0uQcm5pxIaTa9spPLdl6xNLJsHPS1ghSPY0ZK+g7YRr7c4zs2U1UvxKQkK1veyrA37WjvgmnScxhSVcfbbUs5tSkE+8eJECn6lNVXZhNTE6rM7ntewGgUOUVMP4fr09RWX5CZ8OXN7JzKFtSDoOsPX0kE1znF1R+YRkQsCg8r7404joFJcoc0442hBSgkKSAkggabuuloW8FuuKwlW21fdgXHcpN/oIF4jptZprjQrLi3JUneFFQ+B3HvDtLSkhKYGe+y/w6mlKud5JGpPXh6Rj9K1d3hQ9fUlwuzaDY8TeCtmuYUGf8P38+nfKIC4JXS/teYVWsvtH5fE3Xv5r30zX5wa2avNy9CnnXiA2ldyTuAyiLs9hah4oW5NSa7O38ymzcE9RzgkgMwOLFC8kELx0St8HxwpU6FTqzTXGwhFyPKpIGh4WIijgyiVCgykxLzxSWyQU5STbnvA6QvzGBavRwp+kPFVtbJJQr4XsYN4HxK/W2Hpae1mG7ebdmG7UcwRCEHbwbGdMcitqV6sZR+a8jgOs58S7QmZMA+ztnKeVk+ZXz09I0INIAsAPhHrKAbx9hGa6GdsGn6TOxNljfxiHtHpim3JSpywsoHKSOfvJP1jnW6RMYgkJPEFKB9ryjOkaG6dLp6gi1uItD/YHfEAtuhhIQB6ZCT8PSR3JPDVx5EeOIkntIXLs+FU2VeONCU6X7pO4xRreJqniiReYkWVJk0jMs7yQNdTaw52GsaMuXacN1pBPUXj0lCUJypAA6Rg6g2Bito9Q69N5uP6F++Z1KpV/CiZFjfxP1TDPgQEYRlQd/m/yMH8otbhEAsNIDPYrKw6TpOrXdLt+cF4npv2rh6alx7+W6e41H7esKeEKgpzCVUp7t8yEKUm44KBv8D9Y0GPmUQA9LWNJpd8wlBrgg+uJGzuVTNYdqMu+DkWrKexSBAqSmapgGpPNPNlcoo9gq24pVwNuBjTAAN0RSQpJCtRDdTk2ODkP0+o0CvTL2PxiLN7SvGli3IMq8dQsCo3A9Bvi7gHD8zTWX52eBS85ayTvA33PIkndDUiWZbVmQlIPQAR0gFxVKMpHpX6olmfcR24oZ//Z"/>
          <p:cNvSpPr>
            <a:spLocks noChangeAspect="1" noChangeArrowheads="1"/>
          </p:cNvSpPr>
          <p:nvPr/>
        </p:nvSpPr>
        <p:spPr bwMode="auto">
          <a:xfrm>
            <a:off x="155577" y="-212725"/>
            <a:ext cx="1057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sp>
        <p:nvSpPr>
          <p:cNvPr id="32776" name="AutoShape 51" descr="data:image/jpeg;base64,/9j/4AAQSkZJRgABAQAAAQABAAD/2wCEAAkGBggGBQkIBxQVFAkUFyIaFxgVGSUXHBogICQhGB8mHBgeHSgqIx8kHRoeHy8gJyg1LC0tHCA1PDAuNScrLCkBCQoKDQsNGQ4OGTUkHiQ1NTU1NTU1NTU1NTU1NSw1NTU1NTUxNSw1NTU1NDU0NSw0NDUsNTUzNDQsLDQ0LTQuNP/AABEIADAAbwMBIgACEQEDEQH/xAAbAAACAwEBAQAAAAAAAAAAAAAFBgAEBwMCAf/EADgQAAECBAMGAwUGBwAAAAAAAAECAwAEBREGEiEHMUFRYXETIoEUMpGhsRUzNELB0RcjgpKy0uH/xAAZAQADAQEBAAAAAAAAAAAAAAABAgMABAX/xAArEQACAgEDAgUCBwAAAAAAAAABAgMRAAQSIRMxQVFhkeEi8AUUFTNCcYH/2gAMAwEAAhEDEQA/ANxiRIA1bGdNo1RMnM5y6ACcouBfnr6wQCe2TklSIbnNDD0SPKFpcQlaNUkXEcpydl6fKqmJtQS0N5MDHJAFnO8SFB/aXS23SlpDi08wAPkTeL1JxxSqq8lkEtuncFi1+xBIhyjDms5V1undtquLxhiRTqtTZo9OcnJm5aTa+UXOptzhf/iVRxwd/tH+0AKT2GUk1MMR2yMAcbIkKre0ejLWAfEA5lP7EwfFTll0tU+yc8uElV063A/XpGKkdxmj1MMt7GBrLcSBlDr8riCXcekwoJSbHMLcL8CecU6zjSl0Z9TDhK3xvSgXt3JNh2jbTdVmOoiVOoWG3zw/EhRl9pVLddCXkuIHMgH6G8NMtMszkuh+WUFNK1BGoMYqV75otRFN+2159mH0S0u487ohIJPYaxlTNMexNL1qrqvnT5kjmb3I9ED5iG/aHVPYqB7Mg/zHjb0Gp/QesAcPYvlKJRESSmHFK1KiLWJP/LCLRghdwzyddJFLOIZTSgE/6e3t3xkwHVftHDqGlm7rXlPb8vy09IXMTvP4lxo1SGjZhCsvra6j3A09Iq4KqqKfipTSbplniUgK3jim/wBPWLVOUJXau8HuK12/qFx9YO3axOQ6/X00UZP8gp+/XHan4fptNlgzLtptxJAJPcmAeLMFtVFhL1KQlM2DqB5Qodeohnmw6ZN4S332U5e9tPnCJUHcZ0uQcm5pxIaTa9spPLdl6xNLJsHPS1ghSPY0ZK+g7YRr7c4zs2U1UvxKQkK1veyrA37WjvgmnScxhSVcfbbUs5tSkE+8eJECn6lNVXZhNTE6rM7ntewGgUOUVMP4fr09RWX5CZ8OXN7JzKFtSDoOsPX0kE1znF1R+YRkQsCg8r7404joFJcoc0442hBSgkKSAkggabuuloW8FuuKwlW21fdgXHcpN/oIF4jptZprjQrLi3JUneFFQ+B3HvDtLSkhKYGe+y/w6mlKud5JGpPXh6Rj9K1d3hQ9fUlwuzaDY8TeCtmuYUGf8P38+nfKIC4JXS/teYVWsvtH5fE3Xv5r30zX5wa2avNy9CnnXiA2ldyTuAyiLs9hah4oW5NSa7O38ymzcE9RzgkgMwOLFC8kELx0St8HxwpU6FTqzTXGwhFyPKpIGh4WIijgyiVCgykxLzxSWyQU5STbnvA6QvzGBavRwp+kPFVtbJJQr4XsYN4HxK/W2Hpae1mG7ebdmG7UcwRCEHbwbGdMcitqV6sZR+a8jgOs58S7QmZMA+ztnKeVk+ZXz09I0INIAsAPhHrKAbx9hGa6GdsGn6TOxNljfxiHtHpim3JSpywsoHKSOfvJP1jnW6RMYgkJPEFKB9ryjOkaG6dLp6gi1uItD/YHfEAtuhhIQB6ZCT8PSR3JPDVx5EeOIkntIXLs+FU2VeONCU6X7pO4xRreJqniiReYkWVJk0jMs7yQNdTaw52GsaMuXacN1pBPUXj0lCUJypAA6Rg6g2Bito9Q69N5uP6F++Z1KpV/CiZFjfxP1TDPgQEYRlQd/m/yMH8otbhEAsNIDPYrKw6TpOrXdLt+cF4npv2rh6alx7+W6e41H7esKeEKgpzCVUp7t8yEKUm44KBv8D9Y0GPmUQA9LWNJpd8wlBrgg+uJGzuVTNYdqMu+DkWrKexSBAqSmapgGpPNPNlcoo9gq24pVwNuBjTAAN0RSQpJCtRDdTk2ODkP0+o0CvTL2PxiLN7SvGli3IMq8dQsCo3A9Bvi7gHD8zTWX52eBS85ayTvA33PIkndDUiWZbVmQlIPQAR0gFxVKMpHpX6olmfcR24oZ//Z"/>
          <p:cNvSpPr>
            <a:spLocks noChangeAspect="1" noChangeArrowheads="1"/>
          </p:cNvSpPr>
          <p:nvPr/>
        </p:nvSpPr>
        <p:spPr bwMode="auto">
          <a:xfrm>
            <a:off x="155577" y="-212725"/>
            <a:ext cx="1057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uk-UA" altLang="uk-UA"/>
          </a:p>
        </p:txBody>
      </p:sp>
      <p:graphicFrame>
        <p:nvGraphicFramePr>
          <p:cNvPr id="52278" name="Group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8205506"/>
              </p:ext>
            </p:extLst>
          </p:nvPr>
        </p:nvGraphicFramePr>
        <p:xfrm>
          <a:off x="2051721" y="1052737"/>
          <a:ext cx="6696742" cy="3098801"/>
        </p:xfrm>
        <a:graphic>
          <a:graphicData uri="http://schemas.openxmlformats.org/drawingml/2006/table">
            <a:tbl>
              <a:tblPr/>
              <a:tblGrid>
                <a:gridCol w="3150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Опубліковано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379">
                <a:tc>
                  <a:txBody>
                    <a:bodyPr/>
                    <a:lstStyle>
                      <a:lvl1pPr marL="92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Монографій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03">
                <a:tc>
                  <a:txBody>
                    <a:bodyPr/>
                    <a:lstStyle>
                      <a:lvl1pPr marL="92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Довідників,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словників, брошур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60">
                <a:tc>
                  <a:txBody>
                    <a:bodyPr/>
                    <a:lstStyle>
                      <a:lvl1pPr marL="88900" indent="3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890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Статей у наукових виданнях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90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у тому числі:</a:t>
                      </a:r>
                    </a:p>
                    <a:p>
                      <a:pPr marL="8890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у міжнародних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911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1231</a:t>
                      </a:r>
                      <a:endParaRPr kumimoji="0" lang="ru-RU" alt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2054</a:t>
                      </a:r>
                    </a:p>
                    <a:p>
                      <a:pPr algn="ctr"/>
                      <a:endParaRPr lang="uk-UA" sz="1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395">
                <a:tc>
                  <a:txBody>
                    <a:bodyPr/>
                    <a:lstStyle>
                      <a:lvl1pPr marL="88900" indent="3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890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Статей у</a:t>
                      </a: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наукових виданнях, що входять у:</a:t>
                      </a:r>
                    </a:p>
                    <a:p>
                      <a:pPr marL="8890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 </a:t>
                      </a: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754">
                <a:tc>
                  <a:txBody>
                    <a:bodyPr/>
                    <a:lstStyle>
                      <a:lvl1pPr marL="88900" indent="3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890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Тез доповідей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3415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3420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816" name="Oval 67"/>
          <p:cNvSpPr>
            <a:spLocks noChangeArrowheads="1"/>
          </p:cNvSpPr>
          <p:nvPr/>
        </p:nvSpPr>
        <p:spPr bwMode="auto">
          <a:xfrm>
            <a:off x="7596336" y="3212976"/>
            <a:ext cx="1060449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0" rIns="91421" bIns="4571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85984" y="4357694"/>
            <a:ext cx="6357982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Активне впровадження принципів </a:t>
            </a:r>
            <a:r>
              <a:rPr lang="uk-UA" sz="2000" b="1" dirty="0" smtClean="0">
                <a:solidFill>
                  <a:schemeClr val="tx1"/>
                </a:solidFill>
              </a:rPr>
              <a:t>академічної доброчесності</a:t>
            </a:r>
            <a:r>
              <a:rPr lang="uk-UA" sz="2000" dirty="0" smtClean="0">
                <a:solidFill>
                  <a:schemeClr val="tx1"/>
                </a:solidFill>
              </a:rPr>
              <a:t> науково-педагогічними працівниками, здобувачами вищої освіти і наукових ступенів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/>
          <a:srcRect b="4071"/>
          <a:stretch/>
        </p:blipFill>
        <p:spPr bwMode="auto">
          <a:xfrm>
            <a:off x="302216" y="4549069"/>
            <a:ext cx="1478639" cy="2224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9" y="2420888"/>
            <a:ext cx="14573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4573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72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490662"/>
            <a:ext cx="8229600" cy="1080950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bg2"/>
                </a:solidFill>
              </a:rPr>
              <a:t>Завдання з підвищення публікаційної активності: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172036" name="Rectangle 1"/>
          <p:cNvSpPr>
            <a:spLocks noChangeArrowheads="1"/>
          </p:cNvSpPr>
          <p:nvPr/>
        </p:nvSpPr>
        <p:spPr bwMode="auto">
          <a:xfrm>
            <a:off x="467546" y="1775375"/>
            <a:ext cx="8208912" cy="452429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1" tIns="45710" rIns="91421" bIns="45710" anchor="ctr">
            <a:spAutoFit/>
          </a:bodyPr>
          <a:lstStyle/>
          <a:p>
            <a:pPr indent="36195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 дотримання принципів академічної доброчесності;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 забезпечення публікаційної активності </a:t>
            </a:r>
            <a:r>
              <a:rPr lang="uk-UA" sz="2400" dirty="0"/>
              <a:t>НПП у виданнях, що входять до </a:t>
            </a:r>
            <a:r>
              <a:rPr lang="uk-UA" sz="2400" dirty="0" err="1"/>
              <a:t>наукометричних</a:t>
            </a:r>
            <a:r>
              <a:rPr lang="uk-UA" sz="2400" dirty="0"/>
              <a:t> баз </a:t>
            </a:r>
            <a:r>
              <a:rPr lang="en-US" sz="2400" b="1" dirty="0"/>
              <a:t>Scopus</a:t>
            </a:r>
            <a:r>
              <a:rPr lang="en-US" sz="2400" dirty="0"/>
              <a:t> </a:t>
            </a:r>
            <a:r>
              <a:rPr lang="uk-UA" sz="2400" dirty="0"/>
              <a:t>та/або </a:t>
            </a:r>
            <a:r>
              <a:rPr lang="en-US" sz="2400" b="1" dirty="0"/>
              <a:t>Web of Science</a:t>
            </a:r>
            <a:r>
              <a:rPr lang="uk-UA" sz="2400" dirty="0" smtClean="0"/>
              <a:t>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 підвищення </a:t>
            </a:r>
            <a:r>
              <a:rPr lang="uk-UA" sz="2400" dirty="0"/>
              <a:t>показників </a:t>
            </a:r>
            <a:r>
              <a:rPr lang="uk-UA" sz="2400" dirty="0" err="1"/>
              <a:t>цитованості</a:t>
            </a:r>
            <a:r>
              <a:rPr lang="uk-UA" sz="2400" dirty="0"/>
              <a:t> НПП Університету;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 забезпечення </a:t>
            </a:r>
            <a:r>
              <a:rPr lang="uk-UA" sz="2400" dirty="0"/>
              <a:t>якісними публікаціями наукових видань Університету;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 реєстрація </a:t>
            </a:r>
            <a:r>
              <a:rPr lang="uk-UA" sz="2400" dirty="0"/>
              <a:t>реорганізованих видань у Міністерстві юстиції та  подання </a:t>
            </a:r>
            <a:r>
              <a:rPr lang="ru-RU" sz="2400" dirty="0"/>
              <a:t>до МОН на </a:t>
            </a:r>
            <a:r>
              <a:rPr lang="ru-RU" sz="2400" dirty="0" err="1"/>
              <a:t>включення</a:t>
            </a:r>
            <a:r>
              <a:rPr lang="ru-RU" sz="2400" dirty="0"/>
              <a:t> до </a:t>
            </a:r>
            <a:r>
              <a:rPr lang="ru-RU" sz="2400" dirty="0" err="1"/>
              <a:t>переліку</a:t>
            </a:r>
            <a:r>
              <a:rPr lang="ru-RU" sz="2400" dirty="0"/>
              <a:t> </a:t>
            </a:r>
            <a:r>
              <a:rPr lang="ru-RU" sz="2400" dirty="0" err="1"/>
              <a:t>фахових</a:t>
            </a:r>
            <a:r>
              <a:rPr lang="ru-RU" sz="2400" dirty="0"/>
              <a:t> </a:t>
            </a:r>
            <a:r>
              <a:rPr lang="ru-RU" sz="2400" dirty="0" err="1"/>
              <a:t>видань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 «Б»;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 активне </a:t>
            </a:r>
            <a:r>
              <a:rPr lang="uk-UA" sz="2400" dirty="0"/>
              <a:t>просування наукових видань Університету </a:t>
            </a:r>
            <a:r>
              <a:rPr lang="ru-RU" sz="2400" dirty="0"/>
              <a:t>до </a:t>
            </a:r>
            <a:r>
              <a:rPr lang="ru-RU" sz="2400" dirty="0" err="1"/>
              <a:t>профільних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наукометричних</a:t>
            </a:r>
            <a:r>
              <a:rPr lang="ru-RU" sz="2400" dirty="0"/>
              <a:t> баз </a:t>
            </a:r>
            <a:r>
              <a:rPr lang="ru-RU" sz="2400" dirty="0" err="1"/>
              <a:t>даних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27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6" y="2643182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Патентна активність</a:t>
            </a:r>
            <a:endParaRPr lang="uk-UA" dirty="0"/>
          </a:p>
        </p:txBody>
      </p:sp>
      <p:pic>
        <p:nvPicPr>
          <p:cNvPr id="5" name="Рисунок 4" descr="Без названия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6" y="214292"/>
            <a:ext cx="2238375" cy="2047875"/>
          </a:xfrm>
          <a:prstGeom prst="rect">
            <a:avLst/>
          </a:prstGeom>
        </p:spPr>
      </p:pic>
      <p:pic>
        <p:nvPicPr>
          <p:cNvPr id="6" name="Рисунок 5" descr="Без названия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8" y="4286256"/>
            <a:ext cx="2466975" cy="1847850"/>
          </a:xfrm>
          <a:prstGeom prst="rect">
            <a:avLst/>
          </a:prstGeom>
        </p:spPr>
      </p:pic>
      <p:pic>
        <p:nvPicPr>
          <p:cNvPr id="7" name="Рисунок 6" descr="images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286257"/>
            <a:ext cx="2628900" cy="17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336" name="Group 1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1113742"/>
              </p:ext>
            </p:extLst>
          </p:nvPr>
        </p:nvGraphicFramePr>
        <p:xfrm>
          <a:off x="323852" y="44451"/>
          <a:ext cx="8401050" cy="6742240"/>
        </p:xfrm>
        <a:graphic>
          <a:graphicData uri="http://schemas.openxmlformats.org/drawingml/2006/table">
            <a:tbl>
              <a:tblPr/>
              <a:tblGrid>
                <a:gridCol w="4332288"/>
                <a:gridCol w="1255712"/>
                <a:gridCol w="1171575"/>
                <a:gridCol w="1641475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ПАТЕНТНА АКТИВНІСТЬ ПІДРОЗДІЛІВ У 2017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-2018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рр.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Всього патентів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Комерціалізовано патентів, шт. 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4">
                <a:tc rowSpan="2">
                  <a:txBody>
                    <a:bodyPr/>
                    <a:lstStyle/>
                    <a:p>
                      <a:pPr marL="0" marR="0" lvl="0" indent="-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НУБіП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Юридичний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Ветеринарної медицини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Харчових технологій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лісового і садово-паркового господарства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Захисту рослин, біотехнологій та екології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5*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Агробіологічний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Землевпорядкування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енергетики, автоматики і енергозбереження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Механіко-технологічний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Конструювання та дизайну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Гуманітарно-педагогічний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післядипломної освіти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Аграрного менеджменту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100" name="Group 100"/>
          <p:cNvGraphicFramePr>
            <a:graphicFrameLocks noGrp="1"/>
          </p:cNvGraphicFramePr>
          <p:nvPr/>
        </p:nvGraphicFramePr>
        <p:xfrm>
          <a:off x="395290" y="476250"/>
          <a:ext cx="8353425" cy="5783584"/>
        </p:xfrm>
        <a:graphic>
          <a:graphicData uri="http://schemas.openxmlformats.org/drawingml/2006/table">
            <a:tbl>
              <a:tblPr/>
              <a:tblGrid>
                <a:gridCol w="4024312"/>
                <a:gridCol w="1531938"/>
                <a:gridCol w="1398587"/>
                <a:gridCol w="1398588"/>
              </a:tblGrid>
              <a:tr h="52578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ПАТЕНТНА АКТИВНІСТЬ ПІДРОЗДІЛІВ У 2017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-2018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рр.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Всього патентів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Комерціалізовано патентів, шт. 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Економічний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Тваринництва та ВБ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Інформаційних технологій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Науково-дослідний та проектний інститут стандартизації і технологій екобезпечної та органічної продукції, м. Одеса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Українська лабораторія якості і безпеки продукції АПК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Український науково-дослідний інститут сільськогосподарської радіології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7" y="1074738"/>
            <a:ext cx="8496300" cy="3227387"/>
          </a:xfrm>
          <a:ln>
            <a:solidFill>
              <a:schemeClr val="accent1"/>
            </a:solidFill>
          </a:ln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сорти ягідних культур: </a:t>
            </a: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Малини:</a:t>
            </a:r>
            <a:r>
              <a:rPr lang="uk-UA" altLang="uk-UA" sz="2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«Космічна»,</a:t>
            </a:r>
            <a:r>
              <a:rPr lang="uk-UA" altLang="uk-UA" sz="2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Андрусик Ю.Ю.);</a:t>
            </a:r>
            <a:r>
              <a:rPr lang="ru-RU" alt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Суниці садової: </a:t>
            </a:r>
            <a:r>
              <a:rPr lang="uk-UA" altLang="uk-UA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«Факел», «Берегиня»,</a:t>
            </a:r>
            <a:r>
              <a:rPr lang="uk-UA" altLang="uk-UA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(автор: Шеренговий П.З.).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altLang="ru-RU" sz="1800" b="1" dirty="0">
              <a:solidFill>
                <a:srgbClr val="002060"/>
              </a:solidFill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Діючі ліцензійні договори на сорти ягідних культур : </a:t>
            </a: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Ожини: </a:t>
            </a: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«Насолода»,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Шеренговий П.З., Сердюк О.В.);</a:t>
            </a:r>
            <a:endParaRPr lang="en-US" altLang="uk-UA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«Садове чудо»,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и: Шеренговий П.З., Шеренговий В.П.,  </a:t>
            </a:r>
            <a:r>
              <a:rPr lang="uk-UA" altLang="uk-UA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Сіленко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В.О., Гав</a:t>
            </a:r>
            <a:r>
              <a:rPr lang="en-US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altLang="uk-UA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П.М.);</a:t>
            </a:r>
            <a:endParaRPr lang="uk-UA" altLang="uk-UA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Малини: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«Осіння»,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(автор: Шеренговий П.З.);</a:t>
            </a:r>
            <a:endParaRPr lang="uk-UA" altLang="uk-UA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«Космічна»,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Андрусик Ю.Ю.);</a:t>
            </a:r>
            <a:r>
              <a:rPr lang="ru-RU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«Козачка»,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Кондратенко Т.Є., Андрусик Ю.Ю,</a:t>
            </a:r>
            <a:r>
              <a:rPr lang="en-US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«Благородна»,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 Андрусик Ю.Ю.);</a:t>
            </a:r>
            <a:r>
              <a:rPr lang="ru-RU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uk-UA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Суниці садової: </a:t>
            </a: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«Факел», «Берегиня»,</a:t>
            </a:r>
            <a:r>
              <a:rPr lang="uk-UA" alt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(автор: Шеренговий П.З.).</a:t>
            </a:r>
            <a:endParaRPr lang="en-US" altLang="uk-UA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ru-RU" sz="2100" b="1" dirty="0">
                <a:solidFill>
                  <a:srgbClr val="002060"/>
                </a:solidFill>
              </a:rPr>
              <a:t> За Ліцензійними договорами попередніх років отримано</a:t>
            </a:r>
            <a:r>
              <a:rPr lang="uk-UA" altLang="ru-RU" sz="2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altLang="ru-RU" sz="21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uk-UA" altLang="ru-RU" sz="2100" b="1" dirty="0">
                <a:solidFill>
                  <a:srgbClr val="FF0000"/>
                </a:solidFill>
              </a:rPr>
              <a:t>роялті у сумі</a:t>
            </a:r>
            <a:r>
              <a:rPr lang="en-US" altLang="ru-RU" sz="2100" b="1" dirty="0">
                <a:solidFill>
                  <a:srgbClr val="FF0000"/>
                </a:solidFill>
              </a:rPr>
              <a:t> </a:t>
            </a:r>
            <a:r>
              <a:rPr lang="uk-UA" altLang="ru-RU" sz="2100" b="1" dirty="0">
                <a:solidFill>
                  <a:srgbClr val="FF0000"/>
                </a:solidFill>
              </a:rPr>
              <a:t>37 100 грн.</a:t>
            </a:r>
            <a:endParaRPr lang="en-US" altLang="ru-RU" sz="21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uk-UA" altLang="uk-UA" sz="1800" b="1" dirty="0">
              <a:solidFill>
                <a:srgbClr val="FF0000"/>
              </a:solidFill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endParaRPr lang="uk-UA" altLang="uk-UA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endParaRPr lang="en-US" altLang="uk-UA" sz="1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333377" y="635001"/>
            <a:ext cx="8496300" cy="336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uk-UA" altLang="uk-UA" sz="1600" b="1" dirty="0">
                <a:solidFill>
                  <a:srgbClr val="FFFFFF"/>
                </a:solidFill>
              </a:rPr>
              <a:t>оформлено </a:t>
            </a:r>
            <a:r>
              <a:rPr lang="ru-RU" altLang="uk-UA" sz="1600" b="1" dirty="0">
                <a:solidFill>
                  <a:srgbClr val="FFFFFF"/>
                </a:solidFill>
              </a:rPr>
              <a:t>3</a:t>
            </a:r>
            <a:r>
              <a:rPr lang="uk-UA" altLang="uk-UA" sz="1600" b="1" dirty="0">
                <a:solidFill>
                  <a:srgbClr val="FFFFFF"/>
                </a:solidFill>
              </a:rPr>
              <a:t> ліцензійні договори на 3 сорти рослин</a:t>
            </a:r>
            <a:endParaRPr lang="ru-RU" altLang="uk-UA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4145" name="Group 49"/>
          <p:cNvGraphicFramePr>
            <a:graphicFrameLocks noGrp="1"/>
          </p:cNvGraphicFramePr>
          <p:nvPr/>
        </p:nvGraphicFramePr>
        <p:xfrm>
          <a:off x="363540" y="5534025"/>
          <a:ext cx="6172201" cy="1141416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844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Отримано ліцензійних    договорів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2016 рік</a:t>
                      </a:r>
                      <a:endParaRPr kumimoji="0" lang="ru-RU" altLang="uk-U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2017 рік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2018 рік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6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к-ть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грн.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к-ть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грн.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к-ть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грн.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011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20266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60954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44600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0210" name="Rectangle 2"/>
          <p:cNvSpPr txBox="1">
            <a:spLocks noChangeArrowheads="1"/>
          </p:cNvSpPr>
          <p:nvPr/>
        </p:nvSpPr>
        <p:spPr bwMode="auto">
          <a:xfrm>
            <a:off x="1758952" y="84140"/>
            <a:ext cx="56435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uk-UA" sz="2600" b="1" dirty="0">
                <a:solidFill>
                  <a:srgbClr val="1F497D"/>
                </a:solidFill>
              </a:rPr>
              <a:t>Ліцензійні договори</a:t>
            </a:r>
            <a:endParaRPr lang="ru-RU" altLang="uk-UA" sz="2600" b="1" dirty="0">
              <a:solidFill>
                <a:srgbClr val="1F497D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689727" y="5527677"/>
            <a:ext cx="2035175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1" tIns="45710" rIns="91421" bIns="4571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сорти ягідних отримано паушальні платежі </a:t>
            </a:r>
            <a:endParaRPr lang="en-US" alt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uk-UA" altLang="uk-UA" sz="1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суму 7 500 грн.</a:t>
            </a:r>
          </a:p>
        </p:txBody>
      </p:sp>
      <p:pic>
        <p:nvPicPr>
          <p:cNvPr id="50212" name="Picture 61" descr="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40" y="2973388"/>
            <a:ext cx="12795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3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633541"/>
            <a:ext cx="13033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14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7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91" indent="-28568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755" indent="-2285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858" indent="-2285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960" indent="-2285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063" indent="-2285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165" indent="-2285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267" indent="-2285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369" indent="-2285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8A8344A-38B5-4224-88C0-A5D0EB7A4E62}" type="slidenum">
              <a:rPr lang="ru-RU" altLang="uk-UA">
                <a:solidFill>
                  <a:srgbClr val="898989"/>
                </a:solidFill>
              </a:rPr>
              <a:pPr/>
              <a:t>35</a:t>
            </a:fld>
            <a:endParaRPr lang="ru-RU" altLang="uk-UA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40" y="4473575"/>
            <a:ext cx="8361362" cy="738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421" tIns="45710" rIns="91421" bIns="4571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заключення ліцензійних договорів у 2019 році </a:t>
            </a:r>
            <a:r>
              <a:rPr lang="uk-UA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 6 сертифікатів на сортові якості та </a:t>
            </a:r>
            <a:endParaRPr lang="en-US" sz="1400" b="1" dirty="0">
              <a:solidFill>
                <a:srgbClr val="0101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сертифікатів</a:t>
            </a:r>
            <a:r>
              <a:rPr lang="en-US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товарні якості на сорти рослин: </a:t>
            </a:r>
            <a:r>
              <a:rPr lang="uk-UA" sz="1400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малини «Благородна», «Осіння», «Космічна»; </a:t>
            </a:r>
            <a:endParaRPr lang="en-US" sz="1400" dirty="0">
              <a:solidFill>
                <a:srgbClr val="0101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ожини «Насолода»; суниці «Берегиня», «Факел» </a:t>
            </a:r>
            <a:endParaRPr lang="en-US" sz="1400" dirty="0">
              <a:solidFill>
                <a:srgbClr val="0101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1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28606"/>
            <a:ext cx="778674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Активні конкурси підтримки патентів та інноваційних розробок 2019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07773"/>
            <a:ext cx="828092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Конкурс</a:t>
            </a:r>
            <a:r>
              <a:rPr lang="uk-UA" sz="2400" b="1" dirty="0" smtClean="0"/>
              <a:t>  </a:t>
            </a:r>
            <a:r>
              <a:rPr lang="uk-UA" sz="2400" b="1" dirty="0"/>
              <a:t>Фонду підтримки винаходів </a:t>
            </a:r>
            <a:r>
              <a:rPr lang="uk-UA" sz="2400" b="1" dirty="0" err="1"/>
              <a:t>Мінекономрозвитку</a:t>
            </a:r>
            <a:r>
              <a:rPr lang="uk-UA" sz="2400" b="1" dirty="0"/>
              <a:t>, </a:t>
            </a:r>
            <a:r>
              <a:rPr lang="uk-UA" sz="2400" dirty="0"/>
              <a:t>прийом заявок з </a:t>
            </a:r>
            <a:r>
              <a:rPr lang="uk-UA" sz="2400" dirty="0">
                <a:solidFill>
                  <a:srgbClr val="C00000"/>
                </a:solidFill>
              </a:rPr>
              <a:t>01 січня </a:t>
            </a:r>
            <a:r>
              <a:rPr lang="uk-UA" sz="2400" dirty="0"/>
              <a:t>до </a:t>
            </a:r>
            <a:r>
              <a:rPr lang="uk-UA" sz="2400" dirty="0">
                <a:solidFill>
                  <a:srgbClr val="C00000"/>
                </a:solidFill>
              </a:rPr>
              <a:t>31 березня</a:t>
            </a:r>
            <a:r>
              <a:rPr lang="uk-UA" sz="2400" dirty="0"/>
              <a:t>;</a:t>
            </a:r>
          </a:p>
          <a:p>
            <a:pPr indent="3619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Конкурс </a:t>
            </a:r>
            <a:r>
              <a:rPr lang="uk-UA" sz="2400" b="1" dirty="0"/>
              <a:t>інвестиційних проектів Державної інноваційної фінансово-кредитної установи (25 квітня),</a:t>
            </a:r>
            <a:r>
              <a:rPr lang="uk-UA" sz="2400" dirty="0"/>
              <a:t> прийом заявок з </a:t>
            </a:r>
            <a:r>
              <a:rPr lang="uk-UA" sz="2400" dirty="0">
                <a:solidFill>
                  <a:srgbClr val="C00000"/>
                </a:solidFill>
              </a:rPr>
              <a:t>21 січня </a:t>
            </a:r>
            <a:r>
              <a:rPr lang="uk-UA" sz="2400" dirty="0"/>
              <a:t>до </a:t>
            </a:r>
            <a:r>
              <a:rPr lang="uk-UA" sz="2400" dirty="0">
                <a:solidFill>
                  <a:srgbClr val="C00000"/>
                </a:solidFill>
              </a:rPr>
              <a:t>20 лютого</a:t>
            </a:r>
            <a:r>
              <a:rPr lang="uk-UA" sz="2400" dirty="0" smtClean="0"/>
              <a:t>;</a:t>
            </a:r>
          </a:p>
          <a:p>
            <a:pPr indent="3619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Конкурс</a:t>
            </a:r>
            <a:r>
              <a:rPr lang="uk-UA" sz="2400" b="1" dirty="0" smtClean="0"/>
              <a:t> </a:t>
            </a:r>
            <a:r>
              <a:rPr lang="uk-UA" sz="2400" b="1" dirty="0"/>
              <a:t>інноваційних проектів Державної інноваційної фінансово-кредитної установи (28 лютого),</a:t>
            </a:r>
            <a:r>
              <a:rPr lang="uk-UA" sz="2400" dirty="0"/>
              <a:t> прийом заявок з </a:t>
            </a:r>
            <a:r>
              <a:rPr lang="uk-UA" sz="2400" dirty="0">
                <a:solidFill>
                  <a:srgbClr val="C00000"/>
                </a:solidFill>
              </a:rPr>
              <a:t>23 січня </a:t>
            </a:r>
            <a:r>
              <a:rPr lang="uk-UA" sz="2400" dirty="0"/>
              <a:t>до </a:t>
            </a:r>
            <a:r>
              <a:rPr lang="uk-UA" sz="2400" dirty="0">
                <a:solidFill>
                  <a:srgbClr val="C00000"/>
                </a:solidFill>
              </a:rPr>
              <a:t>22 лютого</a:t>
            </a:r>
            <a:r>
              <a:rPr lang="uk-UA" sz="2400" dirty="0"/>
              <a:t>;</a:t>
            </a:r>
          </a:p>
          <a:p>
            <a:pPr indent="3619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uk-UA" sz="2400" b="1" dirty="0" smtClean="0"/>
              <a:t>Всеукраїнський </a:t>
            </a:r>
            <a:r>
              <a:rPr lang="uk-UA" sz="2400" b="1" dirty="0"/>
              <a:t>фестиваль інновацій (14-16 травня)</a:t>
            </a:r>
            <a:r>
              <a:rPr lang="uk-UA" sz="2400" dirty="0"/>
              <a:t>:</a:t>
            </a:r>
          </a:p>
          <a:p>
            <a:pPr lvl="0" indent="542925" algn="just">
              <a:lnSpc>
                <a:spcPct val="95000"/>
              </a:lnSpc>
            </a:pPr>
            <a:r>
              <a:rPr lang="uk-UA" sz="2400" dirty="0" smtClean="0"/>
              <a:t>- Конкурс </a:t>
            </a:r>
            <a:r>
              <a:rPr lang="uk-UA" sz="2400" dirty="0" err="1"/>
              <a:t>стартап</a:t>
            </a:r>
            <a:r>
              <a:rPr lang="uk-UA" sz="2400" dirty="0"/>
              <a:t> проектів – прийом заявок </a:t>
            </a:r>
            <a:r>
              <a:rPr lang="uk-UA" sz="2400" i="1" dirty="0"/>
              <a:t>до </a:t>
            </a:r>
            <a:r>
              <a:rPr lang="uk-UA" sz="2400" dirty="0">
                <a:solidFill>
                  <a:srgbClr val="C00000"/>
                </a:solidFill>
              </a:rPr>
              <a:t>28 лютого</a:t>
            </a:r>
            <a:r>
              <a:rPr lang="uk-UA" sz="2400" dirty="0" smtClean="0"/>
              <a:t>;</a:t>
            </a:r>
          </a:p>
          <a:p>
            <a:pPr lvl="0" indent="542925" algn="just">
              <a:lnSpc>
                <a:spcPct val="95000"/>
              </a:lnSpc>
            </a:pPr>
            <a:r>
              <a:rPr lang="uk-UA" sz="2400" dirty="0" smtClean="0"/>
              <a:t>- Конкурс </a:t>
            </a:r>
            <a:r>
              <a:rPr lang="uk-UA" sz="2400" dirty="0"/>
              <a:t>інноваційних проектів – прийом заявок </a:t>
            </a:r>
            <a:r>
              <a:rPr lang="uk-UA" sz="2400" i="1" dirty="0"/>
              <a:t>до </a:t>
            </a:r>
            <a:r>
              <a:rPr lang="uk-UA" sz="2400" dirty="0">
                <a:solidFill>
                  <a:srgbClr val="C00000"/>
                </a:solidFill>
              </a:rPr>
              <a:t>28 лютого</a:t>
            </a:r>
            <a:r>
              <a:rPr lang="uk-UA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357432"/>
            <a:ext cx="778674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4000" b="1" dirty="0" smtClean="0"/>
              <a:t>Студентська наука</a:t>
            </a:r>
            <a:endParaRPr lang="uk-UA" sz="4000" b="1" dirty="0"/>
          </a:p>
        </p:txBody>
      </p:sp>
      <p:pic>
        <p:nvPicPr>
          <p:cNvPr id="4" name="Picture 62" descr="https://nubip.edu.ua/sites/default/files/u18/dsc_1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30"/>
            <a:ext cx="250666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2" descr="https://nubip.edu.ua/sites/default/files/u18/dsc_1161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6" y="285730"/>
            <a:ext cx="23812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30"/>
            <a:ext cx="1785950" cy="15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2" y="3571876"/>
            <a:ext cx="2387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 descr="https://nubip.edu.ua/sites/default/files/u18/dsc_6505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4" y="3643316"/>
            <a:ext cx="2500330" cy="1668189"/>
          </a:xfrm>
          <a:prstGeom prst="rect">
            <a:avLst/>
          </a:prstGeom>
          <a:noFill/>
        </p:spPr>
      </p:pic>
      <p:pic>
        <p:nvPicPr>
          <p:cNvPr id="114692" name="Picture 4" descr="https://nubip.edu.ua/sites/default/files/u18/dsc_6489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643314"/>
            <a:ext cx="2286016" cy="152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3505200" y="2590801"/>
            <a:ext cx="594360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/>
            <a:r>
              <a:rPr lang="uk-UA" altLang="ru-RU" b="1" dirty="0">
                <a:solidFill>
                  <a:srgbClr val="12096B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2742191"/>
              </p:ext>
            </p:extLst>
          </p:nvPr>
        </p:nvGraphicFramePr>
        <p:xfrm>
          <a:off x="500034" y="3500438"/>
          <a:ext cx="8215370" cy="3132345"/>
        </p:xfrm>
        <a:graphic>
          <a:graphicData uri="http://schemas.openxmlformats.org/drawingml/2006/table">
            <a:tbl>
              <a:tblPr/>
              <a:tblGrid>
                <a:gridCol w="2118671">
                  <a:extLst>
                    <a:ext uri="{9D8B030D-6E8A-4147-A177-3AD203B41FA5}"/>
                  </a:extLst>
                </a:gridCol>
                <a:gridCol w="1803982">
                  <a:extLst>
                    <a:ext uri="{9D8B030D-6E8A-4147-A177-3AD203B41FA5}"/>
                  </a:extLst>
                </a:gridCol>
                <a:gridCol w="2161717">
                  <a:extLst>
                    <a:ext uri="{9D8B030D-6E8A-4147-A177-3AD203B41FA5}"/>
                  </a:extLst>
                </a:gridCol>
                <a:gridCol w="2131000">
                  <a:extLst>
                    <a:ext uri="{9D8B030D-6E8A-4147-A177-3AD203B41FA5}"/>
                  </a:extLst>
                </a:gridCol>
              </a:tblGrid>
              <a:tr h="144073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kumimoji="0" lang="uk-UA" altLang="uk-U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поданих робіт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</a:t>
                      </a: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конкурсу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переможців </a:t>
                      </a:r>
                      <a:r>
                        <a:rPr kumimoji="0" lang="uk-UA" altLang="uk-U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пропорційно</a:t>
                      </a: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поданих робіт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643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 </a:t>
                      </a:r>
                      <a:r>
                        <a:rPr kumimoji="0" lang="uk-UA" altLang="uk-U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643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 </a:t>
                      </a:r>
                      <a:r>
                        <a:rPr kumimoji="0" lang="uk-UA" altLang="uk-U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643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 </a:t>
                      </a:r>
                      <a:r>
                        <a:rPr kumimoji="0" lang="uk-UA" altLang="uk-U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kumimoji="0" lang="uk-UA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uk-UA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Скругленный прямоугольник 2"/>
          <p:cNvSpPr/>
          <p:nvPr/>
        </p:nvSpPr>
        <p:spPr>
          <a:xfrm>
            <a:off x="500036" y="357168"/>
            <a:ext cx="8305800" cy="358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Студентські наукові гуртки</a:t>
            </a:r>
          </a:p>
        </p:txBody>
      </p:sp>
      <p:sp>
        <p:nvSpPr>
          <p:cNvPr id="19" name="Скругленный прямоугольник 14"/>
          <p:cNvSpPr/>
          <p:nvPr/>
        </p:nvSpPr>
        <p:spPr>
          <a:xfrm>
            <a:off x="500034" y="2214554"/>
            <a:ext cx="8286808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Динаміка участі та результативність студентів у Всеукраїнському конкурсі студентських наукових робіт МОН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Group 28"/>
          <p:cNvGraphicFramePr>
            <a:graphicFrameLocks noGrp="1"/>
          </p:cNvGraphicFramePr>
          <p:nvPr/>
        </p:nvGraphicFramePr>
        <p:xfrm>
          <a:off x="428596" y="928670"/>
          <a:ext cx="8343900" cy="1035952"/>
        </p:xfrm>
        <a:graphic>
          <a:graphicData uri="http://schemas.openxmlformats.org/drawingml/2006/table">
            <a:tbl>
              <a:tblPr/>
              <a:tblGrid>
                <a:gridCol w="2806585">
                  <a:extLst>
                    <a:ext uri="{9D8B030D-6E8A-4147-A177-3AD203B41FA5}"/>
                  </a:extLst>
                </a:gridCol>
                <a:gridCol w="2503170">
                  <a:extLst>
                    <a:ext uri="{9D8B030D-6E8A-4147-A177-3AD203B41FA5}"/>
                  </a:extLst>
                </a:gridCol>
                <a:gridCol w="3034145">
                  <a:extLst>
                    <a:ext uri="{9D8B030D-6E8A-4147-A177-3AD203B41FA5}"/>
                  </a:extLst>
                </a:gridCol>
              </a:tblGrid>
              <a:tr h="51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512" y="44624"/>
            <a:ext cx="9071992" cy="1296144"/>
          </a:xfrm>
          <a:prstGeom prst="rect">
            <a:avLst/>
          </a:prstGeom>
        </p:spPr>
        <p:txBody>
          <a:bodyPr lIns="91421" tIns="45710" rIns="91421" bIns="45710"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altLang="ru-RU" sz="3000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uk-UA" altLang="ru-RU" sz="3000" dirty="0" smtClean="0">
                <a:solidFill>
                  <a:schemeClr val="accent2"/>
                </a:solidFill>
                <a:latin typeface="Bookman Old Style" pitchFamily="18" charset="0"/>
              </a:rPr>
            </a:br>
            <a:endParaRPr lang="uk-UA" altLang="ru-RU" sz="3000" dirty="0" smtClean="0">
              <a:solidFill>
                <a:schemeClr val="accent2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uk-UA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32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Результати участі </a:t>
            </a:r>
            <a:r>
              <a:rPr lang="uk-UA" sz="3200" dirty="0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ЗВО </a:t>
            </a:r>
            <a:r>
              <a:rPr lang="uk-UA" sz="32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України </a:t>
            </a: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у Всеукраїнському конкурсі студентських наукових робіт</a:t>
            </a:r>
            <a:b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ru-RU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з </a:t>
            </a: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галузей знань і спеціальностей</a:t>
            </a:r>
            <a:r>
              <a:rPr lang="ru-RU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 у 20</a:t>
            </a: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17/</a:t>
            </a:r>
            <a:r>
              <a:rPr lang="ru-RU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20</a:t>
            </a: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18 </a:t>
            </a:r>
            <a:r>
              <a:rPr lang="ru-RU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н</a:t>
            </a: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.</a:t>
            </a:r>
            <a:r>
              <a:rPr lang="ru-RU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р</a:t>
            </a:r>
            <a:r>
              <a:rPr lang="uk-UA" sz="2600" dirty="0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.</a:t>
            </a:r>
            <a:r>
              <a:rPr lang="uk-UA" sz="2600" dirty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 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8891260"/>
              </p:ext>
            </p:extLst>
          </p:nvPr>
        </p:nvGraphicFramePr>
        <p:xfrm>
          <a:off x="242888" y="1412776"/>
          <a:ext cx="8596312" cy="5163264"/>
        </p:xfrm>
        <a:graphic>
          <a:graphicData uri="http://schemas.openxmlformats.org/drawingml/2006/table">
            <a:tbl>
              <a:tblPr/>
              <a:tblGrid>
                <a:gridCol w="900112">
                  <a:extLst>
                    <a:ext uri="{9D8B030D-6E8A-4147-A177-3AD203B41FA5}">
                      <a16:colId xmlns:a16="http://schemas.microsoft.com/office/drawing/2014/main" xmlns="" val="274698957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39024907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9266580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83877580"/>
                    </a:ext>
                  </a:extLst>
                </a:gridCol>
              </a:tblGrid>
              <a:tr h="864096">
                <a:tc>
                  <a:txBody>
                    <a:bodyPr/>
                    <a:lstStyle>
                      <a:lvl1pPr marL="45720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з\п</a:t>
                      </a: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вищої освіти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надісланих робіт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робіт, нагороджених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дипломами 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302906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Сумський державний університет (в т.ч. Конотопський інститут)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872298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Національний університет «Львівська політехніка»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188604"/>
                  </a:ext>
                </a:extLst>
              </a:tr>
              <a:tr h="42672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Кременчуцький національний університет імені Михайла Остроградського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70883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Харківський національний автомобільно-дорожній університет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632023"/>
                  </a:ext>
                </a:extLst>
              </a:tr>
              <a:tr h="42672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Національний технічний університет України «Київський політехнічний інститут імені Ігоря Сікорського»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692877"/>
                  </a:ext>
                </a:extLst>
              </a:tr>
              <a:tr h="42672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Національний технічний університет «Харківський політехнічний інститут»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7433573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Київський національний університет імені Тараса Шевченка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691231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Тернопільський національний економічний університет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1393008"/>
                  </a:ext>
                </a:extLst>
              </a:tr>
              <a:tr h="24532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Харківський національний економічний університет ім. С. 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Кузнеця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25234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Миколаївський національний аграрний університет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109942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Національний університет цивільного захисту України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0531921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Луцький національний технічний університет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627155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13. 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Національний університет біоресурсів і природокористування 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168885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Дніпровський національний університет імені Олеся Гончара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789828"/>
                  </a:ext>
                </a:extLst>
              </a:tr>
              <a:tr h="21336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tabLst>
                          <a:tab pos="457200" algn="l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15. 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Львівський національний університет імені Івана Франка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6154"/>
                  </a:ext>
                </a:extLst>
              </a:tr>
              <a:tr h="42672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253.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 «Ногайський коледж Таврійського державного агротехнологічного університету»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128" marR="631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74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52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6" y="2500308"/>
            <a:ext cx="8229600" cy="12167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Фінансування досліджень та проектна активність</a:t>
            </a:r>
            <a:endParaRPr lang="ru-RU" b="1" dirty="0"/>
          </a:p>
        </p:txBody>
      </p:sp>
      <p:pic>
        <p:nvPicPr>
          <p:cNvPr id="3686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iukcy;&amp;ncy;&amp;acy;&amp;ncy;&amp;scy;&amp;ucy;&amp;vcy;&amp;acy;&amp;ncy;&amp;ncy;&amp;yacy; &amp;dcy;&amp;ocy;&amp;scy;&amp;lcy;&amp;iukcy;&amp;dcy;&amp;zhcy;&amp;iecy;&amp;ncy;&amp;soft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8" y="4214820"/>
            <a:ext cx="2628900" cy="1733551"/>
          </a:xfrm>
          <a:prstGeom prst="rect">
            <a:avLst/>
          </a:prstGeom>
          <a:noFill/>
        </p:spPr>
      </p:pic>
      <p:sp>
        <p:nvSpPr>
          <p:cNvPr id="36868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iukcy;&amp;ncy;&amp;acy;&amp;ncy;&amp;scy;&amp;ucy;&amp;vcy;&amp;acy;&amp;ncy;&amp;ncy;&amp;yacy; &amp;dcy;&amp;ocy;&amp;scy;&amp;lcy;&amp;iukcy;&amp;dcy;&amp;zhcy;&amp;iecy;&amp;ncy;&amp;softcy;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Нау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2" y="357166"/>
            <a:ext cx="26289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0782064"/>
              </p:ext>
            </p:extLst>
          </p:nvPr>
        </p:nvGraphicFramePr>
        <p:xfrm>
          <a:off x="304800" y="850900"/>
          <a:ext cx="8534399" cy="5869895"/>
        </p:xfrm>
        <a:graphic>
          <a:graphicData uri="http://schemas.openxmlformats.org/drawingml/2006/table">
            <a:tbl>
              <a:tblPr/>
              <a:tblGrid>
                <a:gridCol w="2558588">
                  <a:extLst>
                    <a:ext uri="{9D8B030D-6E8A-4147-A177-3AD203B41FA5}"/>
                  </a:extLst>
                </a:gridCol>
                <a:gridCol w="1132548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512168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242863"/>
              </a:tblGrid>
              <a:tr h="849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Факультети, навчально-наукові інститути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поданих робіт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2017-2018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Переможці Конкурсу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2017-2018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Потенціал університету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ІІ турі Конкурсу </a:t>
                      </a:r>
                      <a:b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2018-2019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Запланована кількість робіт на ІІ тур Конкурсу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Фактично подано робіт станом на 28.01.2019 р.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Конструювання і дизайну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1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Ветеринарної медицини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1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Гуманітарно-педагогічний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Економічний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2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Енергетики, автоматики і енергозбереження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Лісового і садово-паркового господарства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Механіко-технологічний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Післядипломної освіти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Землевпорядкування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Тварин. 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водних біоресурсів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Агробіологічний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Інформаційних технологій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2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Харчових технологій та управління якістю продукції 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Юридичний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Захисту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росл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біотехн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та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Аграрного менеджменту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6818"/>
            <a:ext cx="871296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підрозділів у Всеукраїнському конкурсі студентських наукових робіт у 2018-2019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(термін завершення І етапу: 18.01.2019 р.)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3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spect="1" noChangeArrowheads="1"/>
          </p:cNvPicPr>
          <p:nvPr/>
        </p:nvPicPr>
        <p:blipFill>
          <a:blip r:embed="rId2"/>
          <a:srcRect l="320" t="20880" r="2745" b="41132"/>
          <a:stretch>
            <a:fillRect/>
          </a:stretch>
        </p:blipFill>
        <p:spPr bwMode="auto">
          <a:xfrm>
            <a:off x="190502" y="71440"/>
            <a:ext cx="8639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AutoShape 6" descr="https://static.wixstatic.com/media/faaa5b_4aa1df151ecb4b93a082cb51ddce4940~mv2_d_2560_1440_s_2.jpg/v1/fill/w_537,h_280,al_c,q_80,usm_0.66_1.00_0.01/faaa5b_4aa1df151ecb4b93a082cb51ddce4940~mv2_d_2560_1440_s_2.web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44387" name="AutoShape 8" descr="https://static.wixstatic.com/media/faaa5b_4aa1df151ecb4b93a082cb51ddce4940~mv2_d_2560_1440_s_2.jpg/v1/fill/w_537,h_280,al_c,q_80,usm_0.66_1.00_0.01/faaa5b_4aa1df151ecb4b93a082cb51ddce4940~mv2_d_2560_1440_s_2.webp"/>
          <p:cNvSpPr>
            <a:spLocks noChangeAspect="1" noChangeArrowheads="1"/>
          </p:cNvSpPr>
          <p:nvPr/>
        </p:nvSpPr>
        <p:spPr bwMode="auto">
          <a:xfrm>
            <a:off x="307977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44388" name="Прямоугольник 8"/>
          <p:cNvSpPr>
            <a:spLocks noChangeArrowheads="1"/>
          </p:cNvSpPr>
          <p:nvPr/>
        </p:nvSpPr>
        <p:spPr bwMode="auto">
          <a:xfrm>
            <a:off x="179388" y="1042990"/>
            <a:ext cx="863282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/>
            <a:r>
              <a:rPr lang="uk-UA" altLang="uk-UA" b="1">
                <a:solidFill>
                  <a:schemeClr val="tx2"/>
                </a:solidFill>
              </a:rPr>
              <a:t>ВІД СТАРТАП ПРОЕКТУ ДО УСПІШНОГО ІННОВАЦІЙНОГО БІЗНЕСУ</a:t>
            </a:r>
            <a:endParaRPr lang="uk-UA" altLang="uk-UA" b="1"/>
          </a:p>
        </p:txBody>
      </p:sp>
      <p:sp>
        <p:nvSpPr>
          <p:cNvPr id="144389" name="AutoShape 11" descr="https://static.wixstatic.com/media/faaa5b_9276a9a3ff334ca8b6c51912fc88abe3~mv2.jpg/v1/fill/w_402,h_320,al_c,q_80,usm_0.66_1.00_0.01/faaa5b_9276a9a3ff334ca8b6c51912fc88abe3~mv2.webp"/>
          <p:cNvSpPr>
            <a:spLocks noChangeAspect="1" noChangeArrowheads="1"/>
          </p:cNvSpPr>
          <p:nvPr/>
        </p:nvSpPr>
        <p:spPr bwMode="auto">
          <a:xfrm>
            <a:off x="460377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44390" name="AutoShape 13" descr="https://static.wixstatic.com/media/faaa5b_9276a9a3ff334ca8b6c51912fc88abe3~mv2.jpg/v1/fill/w_402,h_320,al_c,q_80,usm_0.66_1.00_0.01/faaa5b_9276a9a3ff334ca8b6c51912fc88abe3~mv2.webp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44391" name="AutoShape 18" descr="https://static.wixstatic.com/media/faaa5b_4aa1df151ecb4b93a082cb51ddce4940~mv2_d_2560_1440_s_2.jpg/v1/fill/w_537,h_280,al_c,q_80,usm_0.66_1.00_0.01/faaa5b_4aa1df151ecb4b93a082cb51ddce4940~mv2_d_2560_1440_s_2.webp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44392" name="AutoShape 21" descr="https://static.wixstatic.com/media/faaa5b_302e66ce21fb4ab38c7c6e31b4d3909a~mv2_d_2560_1440_s_2.jpg/v1/fill/w_537,h_280,al_c,q_80,usm_0.66_1.00_0.01/faaa5b_302e66ce21fb4ab38c7c6e31b4d3909a~mv2_d_2560_1440_s_2.webp"/>
          <p:cNvSpPr>
            <a:spLocks noChangeAspect="1" noChangeArrowheads="1"/>
          </p:cNvSpPr>
          <p:nvPr/>
        </p:nvSpPr>
        <p:spPr bwMode="auto">
          <a:xfrm>
            <a:off x="917577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3052" y="1423988"/>
          <a:ext cx="4370388" cy="473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342">
                  <a:extLst>
                    <a:ext uri="{9D8B030D-6E8A-4147-A177-3AD203B41FA5}"/>
                  </a:extLst>
                </a:gridCol>
                <a:gridCol w="936046">
                  <a:extLst>
                    <a:ext uri="{9D8B030D-6E8A-4147-A177-3AD203B41FA5}"/>
                  </a:extLst>
                </a:gridCol>
              </a:tblGrid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Перший випуск</a:t>
                      </a:r>
                    </a:p>
                    <a:p>
                      <a:pPr algn="ctr"/>
                      <a:r>
                        <a:rPr lang="uk-UA" sz="1800" dirty="0" smtClean="0"/>
                        <a:t>47 слухачів,</a:t>
                      </a:r>
                      <a:r>
                        <a:rPr lang="uk-UA" sz="1800" baseline="0" dirty="0" smtClean="0"/>
                        <a:t> 14 проектів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0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Структурний підрозділ</a:t>
                      </a: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uk-UA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проектів</a:t>
                      </a:r>
                      <a:endParaRPr kumimoji="0" lang="uk-UA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24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захисту </a:t>
                      </a:r>
                      <a:r>
                        <a:rPr kumimoji="0" lang="uk-UA" sz="16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росл</a:t>
                      </a:r>
                      <a:r>
                        <a:rPr kumimoji="0" lang="uk-UA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біотехн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та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екол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24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енергетики,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і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енергозб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післядипломної освіти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Механіко-техн. факультет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технологій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УЛЯБП АПК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та дизайну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Агробіологічний факультет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агр. менеджменту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Ніжинський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агротехн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інститут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87902" y="1412875"/>
          <a:ext cx="4138614" cy="47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742">
                  <a:extLst>
                    <a:ext uri="{9D8B030D-6E8A-4147-A177-3AD203B41FA5}"/>
                  </a:extLst>
                </a:gridCol>
                <a:gridCol w="1054872">
                  <a:extLst>
                    <a:ext uri="{9D8B030D-6E8A-4147-A177-3AD203B41FA5}"/>
                  </a:extLst>
                </a:gridCol>
              </a:tblGrid>
              <a:tr h="64016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Другий набір</a:t>
                      </a:r>
                    </a:p>
                    <a:p>
                      <a:pPr algn="ctr"/>
                      <a:r>
                        <a:rPr lang="uk-UA" sz="1800" dirty="0" smtClean="0"/>
                        <a:t>28 слухачів, 12 проектів</a:t>
                      </a:r>
                      <a:endParaRPr lang="uk-UA" sz="1800" dirty="0"/>
                    </a:p>
                  </a:txBody>
                  <a:tcPr marL="91446" marR="91446" marT="45726" marB="45726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9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Структурний підрозділ</a:t>
                      </a: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проектів</a:t>
                      </a:r>
                      <a:endParaRPr kumimoji="0" lang="uk-UA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ветеринарної </a:t>
                      </a:r>
                      <a:r>
                        <a:rPr kumimoji="0" lang="uk-UA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медицини</a:t>
                      </a: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захисту </a:t>
                      </a:r>
                      <a:r>
                        <a:rPr kumimoji="0" lang="uk-UA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біотехнологій та екології</a:t>
                      </a:r>
                      <a:endParaRPr kumimoji="0" lang="uk-U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37088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післядипломної освіти</a:t>
                      </a:r>
                      <a:endParaRPr kumimoji="0" lang="uk-U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Кафедра військової підготовки</a:t>
                      </a:r>
                      <a:endParaRPr kumimoji="0" lang="uk-U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конструювання та дизайну</a:t>
                      </a:r>
                      <a:endParaRPr kumimoji="0" lang="uk-U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лісового і садово-паркового господарства</a:t>
                      </a:r>
                      <a:endParaRPr kumimoji="0" lang="uk-U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4461" name="Прямоугольник 12"/>
          <p:cNvSpPr>
            <a:spLocks noChangeArrowheads="1"/>
          </p:cNvSpPr>
          <p:nvPr/>
        </p:nvSpPr>
        <p:spPr bwMode="auto">
          <a:xfrm>
            <a:off x="307975" y="6308726"/>
            <a:ext cx="863282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/>
            <a:r>
              <a:rPr lang="uk-UA" altLang="uk-UA" b="1">
                <a:solidFill>
                  <a:srgbClr val="C00000"/>
                </a:solidFill>
              </a:rPr>
              <a:t>ПЛАНУЄТЬСЯ СТВОРЕННЯ У 2019 р. ПЕРШОЇ СТАРТАП КОМПАНІЇ </a:t>
            </a:r>
            <a:r>
              <a:rPr lang="en-US" altLang="uk-UA" b="1">
                <a:solidFill>
                  <a:srgbClr val="C00000"/>
                </a:solidFill>
              </a:rPr>
              <a:t>B.SENS.LAB</a:t>
            </a:r>
            <a:endParaRPr lang="uk-UA" altLang="uk-UA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562670"/>
            <a:ext cx="8229600" cy="706090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bg2"/>
                </a:solidFill>
              </a:rPr>
              <a:t>Завдання: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172036" name="Rectangle 1"/>
          <p:cNvSpPr>
            <a:spLocks noChangeArrowheads="1"/>
          </p:cNvSpPr>
          <p:nvPr/>
        </p:nvSpPr>
        <p:spPr bwMode="auto">
          <a:xfrm>
            <a:off x="395289" y="2267815"/>
            <a:ext cx="8208963" cy="31546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91421" tIns="45710" rIns="91421" bIns="45710" anchor="ctr">
            <a:spAutoFit/>
          </a:bodyPr>
          <a:lstStyle/>
          <a:p>
            <a:pPr indent="180935" algn="just"/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забезпечити участь студентів у виконанні науково-дослідних робіт з оплатою праці;</a:t>
            </a:r>
          </a:p>
          <a:p>
            <a:pPr indent="180935" algn="just"/>
            <a:endParaRPr lang="uk-UA" altLang="uk-U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35" algn="just"/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 забезпечити підготовку студентських наукових робіт високого рівня для участі у Всеукраїнському конкурсі студентських наукових робіт у 2018-2019 </a:t>
            </a:r>
            <a:r>
              <a:rPr lang="uk-UA" alt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н.р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indent="180935" algn="just"/>
            <a:endParaRPr lang="uk-UA" altLang="uk-U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35" algn="just"/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проводити активне залучення студентів до наукової діяльності у студентських наукових гуртках.</a:t>
            </a:r>
          </a:p>
          <a:p>
            <a:pPr indent="180935" algn="just"/>
            <a:endParaRPr lang="uk-UA" altLang="uk-UA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8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Підготовка наукових кадрів</a:t>
            </a:r>
            <a:endParaRPr lang="uk-UA" b="1" dirty="0"/>
          </a:p>
        </p:txBody>
      </p:sp>
      <p:pic>
        <p:nvPicPr>
          <p:cNvPr id="5" name="Picture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4" y="4214820"/>
            <a:ext cx="17287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8" y="4143382"/>
            <a:ext cx="4464049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143382"/>
            <a:ext cx="1584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 descr="http://nubip.edu.ua/sites/default/files/u18/DSC_725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6" y="214292"/>
            <a:ext cx="3071834" cy="2054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2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144EBF-25AC-42C1-8B7B-06F74AB98A62}" type="slidenum">
              <a:rPr lang="ru-RU" altLang="uk-UA" smtClean="0">
                <a:cs typeface="Arial" charset="0"/>
              </a:rPr>
              <a:pPr/>
              <a:t>44</a:t>
            </a:fld>
            <a:endParaRPr lang="ru-RU" altLang="uk-UA" smtClean="0">
              <a:cs typeface="Arial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C3042E33-2E80-4715-BFF3-7983D2A2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3649459"/>
              </p:ext>
            </p:extLst>
          </p:nvPr>
        </p:nvGraphicFramePr>
        <p:xfrm>
          <a:off x="323528" y="1052737"/>
          <a:ext cx="8496944" cy="54363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48033">
                  <a:extLst>
                    <a:ext uri="{9D8B030D-6E8A-4147-A177-3AD203B41FA5}">
                      <a16:colId xmlns:a16="http://schemas.microsoft.com/office/drawing/2014/main" xmlns="" val="1628464651"/>
                    </a:ext>
                  </a:extLst>
                </a:gridCol>
                <a:gridCol w="4248911">
                  <a:extLst>
                    <a:ext uri="{9D8B030D-6E8A-4147-A177-3AD203B41FA5}">
                      <a16:colId xmlns:a16="http://schemas.microsoft.com/office/drawing/2014/main" xmlns="" val="2951001154"/>
                    </a:ext>
                  </a:extLst>
                </a:gridCol>
              </a:tblGrid>
              <a:tr h="362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002060"/>
                          </a:solidFill>
                          <a:effectLst/>
                        </a:rPr>
                        <a:t>Захист </a:t>
                      </a:r>
                      <a:r>
                        <a:rPr lang="uk-UA" sz="2200" b="1" dirty="0">
                          <a:solidFill>
                            <a:srgbClr val="C00000"/>
                          </a:solidFill>
                          <a:effectLst/>
                        </a:rPr>
                        <a:t>докторської</a:t>
                      </a:r>
                      <a:r>
                        <a:rPr lang="uk-UA" sz="2200" b="1" dirty="0">
                          <a:solidFill>
                            <a:srgbClr val="002060"/>
                          </a:solidFill>
                          <a:effectLst/>
                        </a:rPr>
                        <a:t> дисертації</a:t>
                      </a:r>
                      <a:endParaRPr lang="uk-UA" sz="2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002060"/>
                          </a:solidFill>
                          <a:effectLst/>
                        </a:rPr>
                        <a:t>Захист </a:t>
                      </a:r>
                      <a:r>
                        <a:rPr lang="uk-UA" sz="2200" b="1" dirty="0">
                          <a:solidFill>
                            <a:srgbClr val="C00000"/>
                          </a:solidFill>
                          <a:effectLst/>
                        </a:rPr>
                        <a:t>кандидатської </a:t>
                      </a:r>
                      <a:r>
                        <a:rPr lang="uk-UA" sz="2200" b="1" dirty="0">
                          <a:solidFill>
                            <a:srgbClr val="002060"/>
                          </a:solidFill>
                          <a:effectLst/>
                        </a:rPr>
                        <a:t>дисертації</a:t>
                      </a:r>
                      <a:endParaRPr lang="uk-UA" sz="2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8881686"/>
                  </a:ext>
                </a:extLst>
              </a:tr>
              <a:tr h="5073912">
                <a:tc>
                  <a:txBody>
                    <a:bodyPr/>
                    <a:lstStyle/>
                    <a:p>
                      <a:pPr indent="4686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Відповідно до постанови Кабінету Міністрів України від </a:t>
                      </a:r>
                      <a:br>
                        <a:rPr lang="uk-UA" sz="2200" dirty="0">
                          <a:effectLst/>
                        </a:rPr>
                      </a:br>
                      <a:r>
                        <a:rPr lang="uk-UA" sz="2200" dirty="0">
                          <a:effectLst/>
                        </a:rPr>
                        <a:t>04 липня 2018 р. № 519 вченим, які вступили після 1 вересня </a:t>
                      </a:r>
                      <a:br>
                        <a:rPr lang="uk-UA" sz="2200" dirty="0">
                          <a:effectLst/>
                        </a:rPr>
                      </a:br>
                      <a:r>
                        <a:rPr lang="uk-UA" sz="2200" dirty="0">
                          <a:effectLst/>
                        </a:rPr>
                        <a:t>2016 року до докторантури для завершення своїх дисертацій, надається можливість реалізувати в установлений законодавством строк свої права на присудження ступеня доктора наук спеціалізованими вченими радами, утвореними Міністерством освіти і науки України</a:t>
                      </a:r>
                      <a:endParaRPr lang="uk-U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60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Захист дисертації за «старими» вимогами можливий до 31 грудня 2020 року.</a:t>
                      </a:r>
                    </a:p>
                    <a:p>
                      <a:pPr indent="460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Відповідно до Порядку проведення експерименту з присудження ступеня доктора філософії здобувачі </a:t>
                      </a:r>
                      <a:r>
                        <a:rPr lang="uk-UA" sz="2200" dirty="0" err="1">
                          <a:effectLst/>
                        </a:rPr>
                        <a:t>освітньо</a:t>
                      </a:r>
                      <a:r>
                        <a:rPr lang="uk-UA" sz="2200" dirty="0">
                          <a:effectLst/>
                        </a:rPr>
                        <a:t>-наукового ступеня захищатимуть дисертації у разових спеціалізованих вчених радах, утворених в закладі вищої освіти (Порядок подано на затвердження Кабінетом Міністрів України)</a:t>
                      </a:r>
                      <a:endParaRPr lang="uk-U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8488634"/>
                  </a:ext>
                </a:extLst>
              </a:tr>
            </a:tbl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298201" y="188640"/>
            <a:ext cx="8435975" cy="6334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rgbClr val="FFFFFF"/>
                </a:solidFill>
              </a:rPr>
              <a:t>Підготовка наукових кадрів вищої кваліфікації у 2019 році</a:t>
            </a:r>
          </a:p>
        </p:txBody>
      </p:sp>
    </p:spTree>
    <p:extLst>
      <p:ext uri="{BB962C8B-B14F-4D97-AF65-F5344CB8AC3E}">
        <p14:creationId xmlns="" xmlns:p14="http://schemas.microsoft.com/office/powerpoint/2010/main" val="780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55" name="Group 83"/>
          <p:cNvGraphicFramePr>
            <a:graphicFrameLocks noGrp="1"/>
          </p:cNvGraphicFramePr>
          <p:nvPr>
            <p:ph sz="half" idx="4294967295"/>
          </p:nvPr>
        </p:nvGraphicFramePr>
        <p:xfrm>
          <a:off x="357158" y="1142985"/>
          <a:ext cx="8424862" cy="2067805"/>
        </p:xfrm>
        <a:graphic>
          <a:graphicData uri="http://schemas.openxmlformats.org/drawingml/2006/table">
            <a:tbl>
              <a:tblPr/>
              <a:tblGrid>
                <a:gridCol w="3195637">
                  <a:extLst>
                    <a:ext uri="{9D8B030D-6E8A-4147-A177-3AD203B41FA5}"/>
                  </a:extLst>
                </a:gridCol>
                <a:gridCol w="1341438">
                  <a:extLst>
                    <a:ext uri="{9D8B030D-6E8A-4147-A177-3AD203B41FA5}"/>
                  </a:extLst>
                </a:gridCol>
                <a:gridCol w="1223962">
                  <a:extLst>
                    <a:ext uri="{9D8B030D-6E8A-4147-A177-3AD203B41FA5}"/>
                  </a:extLst>
                </a:gridCol>
                <a:gridCol w="1211263">
                  <a:extLst>
                    <a:ext uri="{9D8B030D-6E8A-4147-A177-3AD203B41FA5}"/>
                  </a:extLst>
                </a:gridCol>
                <a:gridCol w="1452562">
                  <a:extLst>
                    <a:ext uri="{9D8B030D-6E8A-4147-A177-3AD203B41FA5}"/>
                  </a:extLst>
                </a:gridCol>
              </a:tblGrid>
              <a:tr h="35729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Показник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Підготовка аспірантів за роками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68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04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Закінчили, осіб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378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2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Захистили дисертації, осіб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6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Захищено дисертацій, %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57,4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59,5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58,2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8516" name="Group 8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900322540"/>
              </p:ext>
            </p:extLst>
          </p:nvPr>
        </p:nvGraphicFramePr>
        <p:xfrm>
          <a:off x="357158" y="3562848"/>
          <a:ext cx="8423275" cy="2602456"/>
        </p:xfrm>
        <a:graphic>
          <a:graphicData uri="http://schemas.openxmlformats.org/drawingml/2006/table">
            <a:tbl>
              <a:tblPr/>
              <a:tblGrid>
                <a:gridCol w="3286148">
                  <a:extLst>
                    <a:ext uri="{9D8B030D-6E8A-4147-A177-3AD203B41FA5}"/>
                  </a:extLst>
                </a:gridCol>
                <a:gridCol w="1249340">
                  <a:extLst>
                    <a:ext uri="{9D8B030D-6E8A-4147-A177-3AD203B41FA5}"/>
                  </a:extLst>
                </a:gridCol>
                <a:gridCol w="1223962">
                  <a:extLst>
                    <a:ext uri="{9D8B030D-6E8A-4147-A177-3AD203B41FA5}"/>
                  </a:extLst>
                </a:gridCol>
                <a:gridCol w="1223963">
                  <a:extLst>
                    <a:ext uri="{9D8B030D-6E8A-4147-A177-3AD203B41FA5}"/>
                  </a:extLst>
                </a:gridCol>
                <a:gridCol w="1439862">
                  <a:extLst>
                    <a:ext uri="{9D8B030D-6E8A-4147-A177-3AD203B41FA5}"/>
                  </a:extLst>
                </a:gridCol>
              </a:tblGrid>
              <a:tr h="39791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Показник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Підготовка докторантів за роками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9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-201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97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Закінчили, осіб</a:t>
                      </a:r>
                      <a:endParaRPr kumimoji="0" lang="en-US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Захистили дисертації, осіб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Захищено дисертацій, 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16,7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41,4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88640"/>
            <a:ext cx="8229600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2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30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4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smtClean="0"/>
              <a:t>Підготовка наукових кадрів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85729"/>
            <a:ext cx="7572428" cy="466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400" b="1" dirty="0" smtClean="0"/>
              <a:t>Контингент аспірантів в університеті</a:t>
            </a:r>
            <a:endParaRPr lang="uk-UA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1071548"/>
          <a:ext cx="8572562" cy="5398009"/>
        </p:xfrm>
        <a:graphic>
          <a:graphicData uri="http://schemas.openxmlformats.org/drawingml/2006/table">
            <a:tbl>
              <a:tblPr/>
              <a:tblGrid>
                <a:gridCol w="3643339"/>
                <a:gridCol w="1376134"/>
                <a:gridCol w="1124196"/>
                <a:gridCol w="1214446"/>
                <a:gridCol w="1214447"/>
              </a:tblGrid>
              <a:tr h="2453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Інститути / факультети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2017 р., всього аспірантів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Кількість аспірантів у 2018 р.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536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 них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072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очної форми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заочної / вечір. форми</a:t>
                      </a:r>
                      <a:endParaRPr lang="uk-UA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ВЕТЕРИНАРНОЇ МЕДИЦИНИ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ЛІСОВОГО І САДОВО-ПАРКОВОГО ГОСП.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АГРОБІОЛОГІЧНИЙ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ЮРИДИЧНИЙ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ГУМАНІТАРНО-ПЕДАГОГІЧНИЙ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ЕКОНОМІЧНИЙ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ЗАХИСТУ РОСЛИН, БІОТЕХ. ТА ЕКОЛ.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ТВАРИННИЦТВА ТА ВОДНИХ БІОРЕС.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АГРАРНОГО МЕНЕДЖМЕНТУ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ІНФОРМАЦІЙНИХ ТЕХНОЛОГІЙ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ЕНЕРГЕТИКИ, АВТОМАТ. І ЕНЕРГОЗБ.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ХАРЧОВИХ ТЕХНОЛОГІЙ ТА УЯП АПК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МЕХАНІКО-ТЕХНОЛОГІЧНИЙ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ЗЕМЛЕВПОРЯДКУВАННЯ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КОНСТРУЮВАННЯ ТА ДИЗАЙНУ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ПІСЛЯДИПЛОМНОЇ ОСВІТИ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УЛЯБП АПК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418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380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241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139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8" marR="53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431" y="179959"/>
            <a:ext cx="8877746" cy="360512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rIns="0" bIns="0" anchor="b">
            <a:noAutofit/>
          </a:bodyPr>
          <a:lstStyle/>
          <a:p>
            <a:pPr eaLnBrk="1" hangingPunct="1">
              <a:lnSpc>
                <a:spcPct val="105000"/>
              </a:lnSpc>
              <a:defRPr/>
            </a:pPr>
            <a:r>
              <a:rPr lang="ru-RU" altLang="ru-RU" sz="2000" b="1" dirty="0" err="1" smtClean="0">
                <a:solidFill>
                  <a:schemeClr val="bg1"/>
                </a:solidFill>
                <a:cs typeface="Arial" charset="0"/>
              </a:rPr>
              <a:t>Ефективність</a:t>
            </a:r>
            <a:r>
              <a:rPr lang="ru-RU" altLang="ru-RU" sz="2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cs typeface="Arial" charset="0"/>
              </a:rPr>
              <a:t>підготовки</a:t>
            </a:r>
            <a:r>
              <a:rPr lang="ru-RU" altLang="ru-RU" sz="2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cs typeface="Arial" charset="0"/>
              </a:rPr>
              <a:t>аспірантів</a:t>
            </a:r>
            <a:r>
              <a:rPr lang="ru-RU" altLang="ru-RU" sz="2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cs typeface="Arial" charset="0"/>
              </a:rPr>
              <a:t>впродовж</a:t>
            </a:r>
            <a:r>
              <a:rPr lang="ru-RU" altLang="ru-RU" sz="2000" b="1" dirty="0" smtClean="0">
                <a:solidFill>
                  <a:schemeClr val="bg1"/>
                </a:solidFill>
                <a:cs typeface="Arial" charset="0"/>
              </a:rPr>
              <a:t> 2016-</a:t>
            </a:r>
            <a:r>
              <a:rPr lang="uk-UA" altLang="ru-RU" sz="2000" b="1" dirty="0" smtClean="0">
                <a:solidFill>
                  <a:schemeClr val="bg1"/>
                </a:solidFill>
                <a:cs typeface="Arial" charset="0"/>
              </a:rPr>
              <a:t>2018 рр.</a:t>
            </a:r>
            <a:r>
              <a:rPr lang="ru-RU" altLang="ru-RU" sz="2000" b="1" dirty="0" smtClean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49508" name="Line 421"/>
          <p:cNvSpPr>
            <a:spLocks noChangeShapeType="1"/>
          </p:cNvSpPr>
          <p:nvPr/>
        </p:nvSpPr>
        <p:spPr bwMode="gray">
          <a:xfrm>
            <a:off x="2749550" y="1152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lIns="91421" tIns="45710" rIns="91421" bIns="45710" anchor="ctr"/>
          <a:lstStyle/>
          <a:p>
            <a:endParaRPr lang="ru-RU"/>
          </a:p>
        </p:txBody>
      </p:sp>
      <p:sp>
        <p:nvSpPr>
          <p:cNvPr id="149509" name="Line 450"/>
          <p:cNvSpPr>
            <a:spLocks noChangeShapeType="1"/>
          </p:cNvSpPr>
          <p:nvPr/>
        </p:nvSpPr>
        <p:spPr bwMode="gray">
          <a:xfrm>
            <a:off x="2749550" y="1152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lIns="91421" tIns="45710" rIns="91421" bIns="45710" anchor="ctr"/>
          <a:lstStyle/>
          <a:p>
            <a:endParaRPr lang="ru-RU"/>
          </a:p>
        </p:txBody>
      </p:sp>
      <p:graphicFrame>
        <p:nvGraphicFramePr>
          <p:cNvPr id="56427" name="Group 107"/>
          <p:cNvGraphicFramePr>
            <a:graphicFrameLocks noGrp="1"/>
          </p:cNvGraphicFramePr>
          <p:nvPr/>
        </p:nvGraphicFramePr>
        <p:xfrm>
          <a:off x="107950" y="836613"/>
          <a:ext cx="8928100" cy="5903914"/>
        </p:xfrm>
        <a:graphic>
          <a:graphicData uri="http://schemas.openxmlformats.org/drawingml/2006/table">
            <a:tbl>
              <a:tblPr/>
              <a:tblGrid>
                <a:gridCol w="5184775">
                  <a:extLst>
                    <a:ext uri="{9D8B030D-6E8A-4147-A177-3AD203B41FA5}"/>
                  </a:extLst>
                </a:gridCol>
                <a:gridCol w="1295400">
                  <a:extLst>
                    <a:ext uri="{9D8B030D-6E8A-4147-A177-3AD203B41FA5}"/>
                  </a:extLst>
                </a:gridCol>
                <a:gridCol w="1141413">
                  <a:extLst>
                    <a:ext uri="{9D8B030D-6E8A-4147-A177-3AD203B41FA5}"/>
                  </a:extLst>
                </a:gridCol>
                <a:gridCol w="1306512">
                  <a:extLst>
                    <a:ext uri="{9D8B030D-6E8A-4147-A177-3AD203B41FA5}"/>
                  </a:extLst>
                </a:gridCol>
              </a:tblGrid>
              <a:tr h="755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Інститути, факультети 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Кількість випускників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Кількість захищених дисертацій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Ефективність підготовки, %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Харчових технологій та управління якістю продукції АПК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Юридичний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Ветеринарної медицини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Лісового і садово-паркового господарства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Конструювання та дизайну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Аграрного менеджменту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Економічний 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55,9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Механіко-технологічний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Землевпорядкування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Гуманітарно-педагогічний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Агробіологічний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Енергетики, автоматики і енергозбереження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Захисту рослин, біотехнологій та екології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38,6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Інформаційних технологій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Тваринництва та водних біоресурсів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Післядипломної освіти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Всього: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9607" name="Oval 67"/>
          <p:cNvSpPr>
            <a:spLocks noChangeArrowheads="1"/>
          </p:cNvSpPr>
          <p:nvPr/>
        </p:nvSpPr>
        <p:spPr bwMode="auto">
          <a:xfrm>
            <a:off x="8027988" y="6381750"/>
            <a:ext cx="684212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1421" tIns="45710" rIns="91421" bIns="45710" anchor="ctr"/>
          <a:lstStyle/>
          <a:p>
            <a:endParaRPr lang="uk-UA" altLang="uk-UA"/>
          </a:p>
        </p:txBody>
      </p:sp>
      <p:sp>
        <p:nvSpPr>
          <p:cNvPr id="149608" name="Rectangle 118"/>
          <p:cNvSpPr>
            <a:spLocks noChangeArrowheads="1"/>
          </p:cNvSpPr>
          <p:nvPr/>
        </p:nvSpPr>
        <p:spPr bwMode="gray">
          <a:xfrm>
            <a:off x="8716965" y="6381750"/>
            <a:ext cx="236537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0" rIns="91421" bIns="45710" anchor="ctr"/>
          <a:lstStyle/>
          <a:p>
            <a:pPr algn="ctr"/>
            <a:r>
              <a:rPr lang="uk-UA" altLang="uk-UA" sz="3200" b="1" dirty="0">
                <a:solidFill>
                  <a:srgbClr val="FF0000"/>
                </a:solidFill>
              </a:rPr>
              <a:t>!</a:t>
            </a:r>
            <a:endParaRPr lang="ru-RU" alt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132BE-885C-4426-8D45-4881C075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88640"/>
            <a:ext cx="8229600" cy="8640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000" dirty="0">
                <a:solidFill>
                  <a:schemeClr val="bg1"/>
                </a:solidFill>
                <a:latin typeface="+mn-lt"/>
              </a:rPr>
              <a:t>Кафедри з </a:t>
            </a:r>
            <a:r>
              <a:rPr lang="uk-UA" sz="3000" dirty="0" smtClean="0">
                <a:solidFill>
                  <a:srgbClr val="C00000"/>
                </a:solidFill>
                <a:latin typeface="+mn-lt"/>
              </a:rPr>
              <a:t>високою</a:t>
            </a:r>
            <a:r>
              <a:rPr lang="uk-UA" sz="3000" dirty="0" smtClean="0">
                <a:solidFill>
                  <a:schemeClr val="bg1"/>
                </a:solidFill>
                <a:latin typeface="+mn-lt"/>
              </a:rPr>
              <a:t> ефективністю</a:t>
            </a:r>
            <a:r>
              <a:rPr lang="uk-UA" sz="3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sz="3000" dirty="0">
                <a:solidFill>
                  <a:schemeClr val="bg1"/>
                </a:solidFill>
                <a:latin typeface="+mn-lt"/>
              </a:rPr>
              <a:t>підготовки </a:t>
            </a:r>
            <a:r>
              <a:rPr lang="uk-UA" sz="3000" dirty="0" smtClean="0">
                <a:solidFill>
                  <a:schemeClr val="bg1"/>
                </a:solidFill>
                <a:latin typeface="+mn-lt"/>
              </a:rPr>
              <a:t>аспірантів:</a:t>
            </a:r>
            <a:endParaRPr lang="x-none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1AE87C-9AB5-4CF3-9143-FD6F738B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196752"/>
            <a:ext cx="8229600" cy="54726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Епізоотології та організації ветеринарної справи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Ветеринарно-санітарної експертизи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Терапії і клінічної діагностики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Аграрного, земельного та екологічного права 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Адміністративного 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та фінансового права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Міжнародного права  та порівняльного правознавства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Землевпорядного проектування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Управління земельними ресурсами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Педагогіки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Іноземної філології та перекладу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Технології та дизайну виробів з деревини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Таксації лісу та лісового менеджменту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Лісівництва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Ландшафтної архітектури та фітодизайну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Фізіології, біохімії рослин та біоенергетики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Підприємництва та організації агробізнесу 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Статистики та економічного аналізу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Економіки праці та соціального розвитку</a:t>
            </a:r>
          </a:p>
          <a:p>
            <a:pPr>
              <a:lnSpc>
                <a:spcPct val="110000"/>
              </a:lnSpc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Глобальної економіки </a:t>
            </a:r>
          </a:p>
          <a:p>
            <a:pPr marL="0" indent="0">
              <a:buNone/>
            </a:pPr>
            <a:endParaRPr lang="x-none" sz="2800" dirty="0"/>
          </a:p>
        </p:txBody>
      </p:sp>
    </p:spTree>
    <p:extLst>
      <p:ext uri="{BB962C8B-B14F-4D97-AF65-F5344CB8AC3E}">
        <p14:creationId xmlns="" xmlns:p14="http://schemas.microsoft.com/office/powerpoint/2010/main" val="159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132BE-885C-4426-8D45-4881C075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8580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000" dirty="0">
                <a:solidFill>
                  <a:schemeClr val="bg1"/>
                </a:solidFill>
                <a:latin typeface="+mn-lt"/>
              </a:rPr>
              <a:t>Кафедри з </a:t>
            </a:r>
            <a:r>
              <a:rPr lang="uk-UA" sz="3000" dirty="0" smtClean="0">
                <a:solidFill>
                  <a:srgbClr val="C00000"/>
                </a:solidFill>
                <a:latin typeface="+mn-lt"/>
              </a:rPr>
              <a:t>низькою ефективністю </a:t>
            </a:r>
            <a:r>
              <a:rPr lang="uk-UA" sz="3000" dirty="0">
                <a:solidFill>
                  <a:schemeClr val="bg1"/>
                </a:solidFill>
                <a:latin typeface="+mn-lt"/>
              </a:rPr>
              <a:t>підготовки </a:t>
            </a:r>
            <a:r>
              <a:rPr lang="uk-UA" sz="3000" dirty="0" smtClean="0">
                <a:solidFill>
                  <a:schemeClr val="bg1"/>
                </a:solidFill>
                <a:latin typeface="+mn-lt"/>
              </a:rPr>
              <a:t>аспірантів:</a:t>
            </a:r>
            <a:endParaRPr lang="x-none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1AE87C-9AB5-4CF3-9143-FD6F738B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960240"/>
            <a:ext cx="8229600" cy="4277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240" indent="-514240">
              <a:buFont typeface="+mj-lt"/>
              <a:buAutoNum type="arabicParenR"/>
            </a:pPr>
            <a:r>
              <a:rPr lang="uk-UA" sz="2800" dirty="0" smtClean="0"/>
              <a:t>Гідробіології </a:t>
            </a:r>
            <a:r>
              <a:rPr lang="uk-UA" sz="2800" dirty="0"/>
              <a:t>та іхтіології</a:t>
            </a:r>
          </a:p>
          <a:p>
            <a:pPr marL="514240" indent="-514240">
              <a:buFont typeface="+mj-lt"/>
              <a:buAutoNum type="arabicParenR"/>
            </a:pPr>
            <a:r>
              <a:rPr lang="uk-UA" sz="2800" dirty="0" smtClean="0"/>
              <a:t>Обліку </a:t>
            </a:r>
            <a:r>
              <a:rPr lang="uk-UA" sz="2800" dirty="0"/>
              <a:t>та оподаткування</a:t>
            </a:r>
          </a:p>
          <a:p>
            <a:pPr marL="514240" indent="-514240">
              <a:buFont typeface="+mj-lt"/>
              <a:buAutoNum type="arabicParenR"/>
            </a:pPr>
            <a:r>
              <a:rPr lang="uk-UA" sz="2800" dirty="0" smtClean="0"/>
              <a:t> Фітопатології </a:t>
            </a:r>
          </a:p>
          <a:p>
            <a:pPr marL="514240" indent="-514240">
              <a:buFont typeface="+mj-lt"/>
              <a:buAutoNum type="arabicParenR"/>
            </a:pPr>
            <a:r>
              <a:rPr lang="uk-UA" sz="2800" dirty="0" smtClean="0"/>
              <a:t> </a:t>
            </a:r>
            <a:r>
              <a:rPr lang="uk-UA" sz="2800" dirty="0" err="1" smtClean="0"/>
              <a:t>Екобіотехнології</a:t>
            </a:r>
            <a:r>
              <a:rPr lang="uk-UA" sz="2800" dirty="0" smtClean="0"/>
              <a:t> </a:t>
            </a:r>
            <a:r>
              <a:rPr lang="uk-UA" sz="2800" dirty="0"/>
              <a:t>та біорізноманіття</a:t>
            </a:r>
          </a:p>
          <a:p>
            <a:pPr marL="514240" indent="-514240">
              <a:buFont typeface="+mj-lt"/>
              <a:buAutoNum type="arabicParenR"/>
            </a:pPr>
            <a:r>
              <a:rPr lang="uk-UA" sz="2800" dirty="0" smtClean="0"/>
              <a:t>Ґрунтознавства </a:t>
            </a:r>
            <a:r>
              <a:rPr lang="uk-UA" sz="2800" dirty="0"/>
              <a:t>та охорони </a:t>
            </a:r>
            <a:r>
              <a:rPr lang="uk-UA" sz="2800" dirty="0" smtClean="0"/>
              <a:t>ґрунтів</a:t>
            </a:r>
            <a:endParaRPr lang="uk-UA" sz="2800" dirty="0"/>
          </a:p>
          <a:p>
            <a:pPr marL="514240" indent="-514240">
              <a:buFont typeface="+mj-lt"/>
              <a:buAutoNum type="arabicParenR"/>
            </a:pPr>
            <a:r>
              <a:rPr lang="uk-UA" sz="2800" dirty="0" smtClean="0"/>
              <a:t> Садівництва </a:t>
            </a:r>
          </a:p>
          <a:p>
            <a:pPr marL="514240" indent="-514240">
              <a:buFont typeface="+mj-lt"/>
              <a:buAutoNum type="arabicParenR"/>
            </a:pPr>
            <a:r>
              <a:rPr lang="uk-UA" sz="2800" dirty="0" smtClean="0"/>
              <a:t> Агрохімії </a:t>
            </a:r>
            <a:r>
              <a:rPr lang="uk-UA" sz="2800" dirty="0"/>
              <a:t>та якості продукції </a:t>
            </a:r>
            <a:r>
              <a:rPr lang="uk-UA" sz="2800" dirty="0" smtClean="0"/>
              <a:t>рослинництва</a:t>
            </a:r>
            <a:endParaRPr lang="uk-UA" sz="2800" dirty="0"/>
          </a:p>
          <a:p>
            <a:pPr marL="514240" indent="-514240">
              <a:buFont typeface="+mj-lt"/>
              <a:buAutoNum type="arabicParenR"/>
            </a:pPr>
            <a:r>
              <a:rPr lang="uk-UA" sz="2800" dirty="0" err="1" smtClean="0"/>
              <a:t>-Філософії</a:t>
            </a:r>
            <a:endParaRPr lang="x-none" sz="2800" dirty="0"/>
          </a:p>
        </p:txBody>
      </p:sp>
    </p:spTree>
    <p:extLst>
      <p:ext uri="{BB962C8B-B14F-4D97-AF65-F5344CB8AC3E}">
        <p14:creationId xmlns="" xmlns:p14="http://schemas.microsoft.com/office/powerpoint/2010/main" val="159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9" y="142854"/>
            <a:ext cx="7386045" cy="977900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uk-UA" alt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Динаміка фінансування </a:t>
            </a:r>
            <a:r>
              <a:rPr lang="uk-UA" alt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наукових досліджень </a:t>
            </a:r>
            <a:br>
              <a:rPr lang="uk-UA" altLang="uk-UA" sz="2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uk-UA" alt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у 2016-2018 рр.</a:t>
            </a:r>
            <a:endParaRPr lang="ru-RU" alt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2" y="1285862"/>
          <a:ext cx="742955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4480" y="2571745"/>
            <a:ext cx="1214446" cy="64631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25,5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uk-UA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2" y="1285861"/>
            <a:ext cx="1214446" cy="64631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52,5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uk-UA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endCxn id="7" idx="1"/>
          </p:cNvCxnSpPr>
          <p:nvPr/>
        </p:nvCxnSpPr>
        <p:spPr>
          <a:xfrm flipV="1">
            <a:off x="2857488" y="1609017"/>
            <a:ext cx="4214844" cy="10341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2015" y="404666"/>
            <a:ext cx="8229600" cy="993775"/>
          </a:xfrm>
          <a:solidFill>
            <a:schemeClr val="accent1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  <a:t>Кафедри,  які </a:t>
            </a:r>
            <a:r>
              <a:rPr lang="uk-UA" altLang="uk-UA" sz="2400" dirty="0">
                <a:solidFill>
                  <a:srgbClr val="C00000"/>
                </a:solidFill>
                <a:latin typeface="Calibri" pitchFamily="34" charset="0"/>
              </a:rPr>
              <a:t>не здійснюють </a:t>
            </a:r>
            <a: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  <a:t>підготовку аспірантів</a:t>
            </a:r>
            <a:endParaRPr lang="ru-RU" altLang="uk-UA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9620082"/>
              </p:ext>
            </p:extLst>
          </p:nvPr>
        </p:nvGraphicFramePr>
        <p:xfrm>
          <a:off x="323530" y="1484785"/>
          <a:ext cx="8534752" cy="4994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4523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Сільськогосподарських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машин та </a:t>
                      </a: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системотехніки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Механізації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тваринництва</a:t>
                      </a: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Охорони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праці та інженерії середовища</a:t>
                      </a: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Тракторів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, автомобілів та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</a:rPr>
                        <a:t>біоенергосистем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Транспортних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технологій та засобів У АПК</a:t>
                      </a: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Механіки 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Будівництва</a:t>
                      </a:r>
                      <a:endParaRPr lang="uk-UA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Технології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конструкційних матеріалів і матеріалознавства</a:t>
                      </a: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Вищої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та прикладної математики</a:t>
                      </a: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Фізики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Технології зберігання, переробки та стандартизації продукції рослинництва</a:t>
                      </a: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Загальної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хімії</a:t>
                      </a: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Молекулярної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біології, мікробіології та </a:t>
                      </a:r>
                      <a:r>
                        <a:rPr lang="uk-UA" sz="2000" b="0" dirty="0" err="1">
                          <a:solidFill>
                            <a:schemeClr val="tx1"/>
                          </a:solidFill>
                        </a:rPr>
                        <a:t>біобезпеки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Органічної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, фізичної і колоїдної хімії та хімії пестицидів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Культурології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Англійської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мови для технічних та агробіологічних спеціальностей</a:t>
                      </a: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Вищої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математики </a:t>
                      </a: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err="1" smtClean="0">
                          <a:solidFill>
                            <a:schemeClr val="tx1"/>
                          </a:solidFill>
                        </a:rPr>
                        <a:t>Геоінформаційних</a:t>
                      </a: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систем і технологій</a:t>
                      </a:r>
                    </a:p>
                    <a:p>
                      <a:pPr marL="457200" indent="-457200" algn="l">
                        <a:buFont typeface="+mj-lt"/>
                        <a:buAutoNum type="arabicParenR" startAt="11"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Земельного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</a:rPr>
                        <a:t>кадастру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Інформаційних систем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67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571612"/>
            <a:ext cx="8215370" cy="15580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3200" dirty="0" smtClean="0"/>
              <a:t>Результати анкетування аспірантів на тему: </a:t>
            </a:r>
            <a:r>
              <a:rPr lang="uk-UA" sz="3200" dirty="0" err="1" smtClean="0"/>
              <a:t>“</a:t>
            </a:r>
            <a:r>
              <a:rPr lang="uk-UA" sz="3200" b="1" dirty="0" err="1" smtClean="0"/>
              <a:t>Якою</a:t>
            </a:r>
            <a:r>
              <a:rPr lang="uk-UA" sz="3200" b="1" dirty="0" smtClean="0"/>
              <a:t> мірою Ви задоволені умовами навчання в аспірантурі </a:t>
            </a:r>
            <a:r>
              <a:rPr lang="uk-UA" sz="3200" b="1" dirty="0" err="1" smtClean="0"/>
              <a:t>НУБіП</a:t>
            </a:r>
            <a:r>
              <a:rPr lang="uk-UA" sz="3200" b="1" dirty="0" smtClean="0"/>
              <a:t> України?</a:t>
            </a:r>
            <a:r>
              <a:rPr lang="uk-UA" sz="3200" dirty="0" smtClean="0"/>
              <a:t>”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428604"/>
            <a:ext cx="7715304" cy="1077218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3200" b="1" dirty="0" smtClean="0"/>
              <a:t>Чи вважаєте Ви науку своїм остаточним професійним вибором? </a:t>
            </a:r>
            <a:endParaRPr lang="uk-UA" sz="3200" b="1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 l="30761" t="33750" r="30420" b="16250"/>
          <a:stretch>
            <a:fillRect/>
          </a:stretch>
        </p:blipFill>
        <p:spPr bwMode="auto">
          <a:xfrm>
            <a:off x="2" y="2000242"/>
            <a:ext cx="482742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/>
          <a:srcRect l="34424" t="35000" r="31152" b="16249"/>
          <a:stretch>
            <a:fillRect/>
          </a:stretch>
        </p:blipFill>
        <p:spPr bwMode="auto">
          <a:xfrm>
            <a:off x="4857752" y="2071678"/>
            <a:ext cx="39602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428604"/>
            <a:ext cx="7715304" cy="1077218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3200" b="1" dirty="0" smtClean="0"/>
              <a:t>Якою мірою Ви задоволені науковою компетентністю Вашого керівника? </a:t>
            </a:r>
            <a:endParaRPr lang="uk-UA" sz="3200" b="1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 l="27099" t="33750" r="29688" b="13750"/>
          <a:stretch>
            <a:fillRect/>
          </a:stretch>
        </p:blipFill>
        <p:spPr bwMode="auto">
          <a:xfrm>
            <a:off x="71408" y="2000240"/>
            <a:ext cx="5072066" cy="361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 l="28027" t="32500" r="41331" b="17500"/>
          <a:stretch>
            <a:fillRect/>
          </a:stretch>
        </p:blipFill>
        <p:spPr bwMode="auto">
          <a:xfrm>
            <a:off x="5143504" y="1928804"/>
            <a:ext cx="4000496" cy="38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428604"/>
            <a:ext cx="7715304" cy="1569660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3200" b="1" dirty="0" smtClean="0"/>
              <a:t>Якою мірою Ви задоволені наявністю в університеті сучасного наукового обладнання? </a:t>
            </a:r>
            <a:endParaRPr lang="uk-UA" sz="3200" b="1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 l="22705" t="32500" r="34081" b="13750"/>
          <a:stretch>
            <a:fillRect/>
          </a:stretch>
        </p:blipFill>
        <p:spPr bwMode="auto">
          <a:xfrm>
            <a:off x="3" y="2357432"/>
            <a:ext cx="49009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 l="23437" t="35000" r="47998" b="18750"/>
          <a:stretch>
            <a:fillRect/>
          </a:stretch>
        </p:blipFill>
        <p:spPr bwMode="auto">
          <a:xfrm>
            <a:off x="5072066" y="2357432"/>
            <a:ext cx="37649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428604"/>
            <a:ext cx="7715304" cy="1077218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3200" b="1" dirty="0" smtClean="0"/>
              <a:t>Якою мірою Ви задоволені житловими умовами у гуртожитках? </a:t>
            </a:r>
            <a:endParaRPr lang="uk-UA" sz="3200" b="1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 l="20508" t="35000" r="38045" b="17206"/>
          <a:stretch>
            <a:fillRect/>
          </a:stretch>
        </p:blipFill>
        <p:spPr bwMode="auto">
          <a:xfrm>
            <a:off x="0" y="2000240"/>
            <a:ext cx="52863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/>
          <a:srcRect l="24365" t="35000" r="43408" b="17000"/>
          <a:stretch>
            <a:fillRect/>
          </a:stretch>
        </p:blipFill>
        <p:spPr bwMode="auto">
          <a:xfrm>
            <a:off x="5214910" y="2071678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428605"/>
            <a:ext cx="7715304" cy="841492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400" b="1" dirty="0" smtClean="0"/>
              <a:t>Чи доводилося Вам давати хабар під час вступу, навчання в аспірантурі, підготовки до захисту? </a:t>
            </a:r>
            <a:endParaRPr lang="uk-UA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 l="34424" t="33750" r="34082" b="15000"/>
          <a:stretch>
            <a:fillRect/>
          </a:stretch>
        </p:blipFill>
        <p:spPr bwMode="auto">
          <a:xfrm>
            <a:off x="357159" y="1571613"/>
            <a:ext cx="3446449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/>
          <a:srcRect l="39014" t="35000" r="38281" b="17500"/>
          <a:stretch>
            <a:fillRect/>
          </a:stretch>
        </p:blipFill>
        <p:spPr bwMode="auto">
          <a:xfrm>
            <a:off x="5072066" y="1571611"/>
            <a:ext cx="2643206" cy="32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2" y="5214952"/>
            <a:ext cx="6143668" cy="830977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uk-UA" sz="2400" b="1" dirty="0" smtClean="0"/>
              <a:t>Під час навчання: </a:t>
            </a:r>
            <a:r>
              <a:rPr lang="uk-UA" sz="2400" b="1" dirty="0" err="1" smtClean="0"/>
              <a:t>“Ні”</a:t>
            </a:r>
            <a:r>
              <a:rPr lang="uk-UA" sz="2400" b="1" dirty="0" smtClean="0"/>
              <a:t> – 100 %</a:t>
            </a:r>
          </a:p>
          <a:p>
            <a:r>
              <a:rPr lang="uk-UA" sz="2400" b="1" dirty="0" smtClean="0"/>
              <a:t>Під час підготовки до захисту : </a:t>
            </a:r>
            <a:r>
              <a:rPr lang="uk-UA" sz="2400" b="1" dirty="0" err="1" smtClean="0"/>
              <a:t>“Ні”</a:t>
            </a:r>
            <a:r>
              <a:rPr lang="uk-UA" sz="2400" b="1" dirty="0" smtClean="0"/>
              <a:t> – 100 %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1857366"/>
            <a:ext cx="1571636" cy="466912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400" b="1" dirty="0" smtClean="0"/>
              <a:t>Вступ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683570" y="116632"/>
            <a:ext cx="7767638" cy="79208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uk-UA" alt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Кількість дисертацій, захищених у спеціалізованих вчених радах НУБіП України            </a:t>
            </a:r>
            <a:endParaRPr lang="ru-RU" altLang="uk-UA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8484" name="Text Box 5"/>
          <p:cNvSpPr txBox="1">
            <a:spLocks noChangeArrowheads="1"/>
          </p:cNvSpPr>
          <p:nvPr/>
        </p:nvSpPr>
        <p:spPr bwMode="auto">
          <a:xfrm>
            <a:off x="5724527" y="4246565"/>
            <a:ext cx="3054350" cy="735717"/>
          </a:xfrm>
          <a:prstGeom prst="rect">
            <a:avLst/>
          </a:prstGeom>
          <a:solidFill>
            <a:srgbClr val="E1FFFF"/>
          </a:solidFill>
          <a:ln w="9525">
            <a:noFill/>
            <a:miter lim="800000"/>
            <a:headEnd/>
            <a:tailEnd/>
          </a:ln>
        </p:spPr>
        <p:txBody>
          <a:bodyPr lIns="0" tIns="0" rIns="17996" bIns="1799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b="1" dirty="0">
                <a:solidFill>
                  <a:srgbClr val="000066"/>
                </a:solidFill>
              </a:rPr>
              <a:t>кандидатські дисертації – </a:t>
            </a:r>
            <a:r>
              <a:rPr lang="en-US" altLang="uk-UA" b="1" dirty="0">
                <a:solidFill>
                  <a:srgbClr val="990000"/>
                </a:solidFill>
              </a:rPr>
              <a:t>7</a:t>
            </a:r>
            <a:r>
              <a:rPr lang="uk-UA" altLang="uk-UA" b="1" dirty="0">
                <a:solidFill>
                  <a:srgbClr val="990000"/>
                </a:solidFill>
              </a:rPr>
              <a:t>1 особа</a:t>
            </a:r>
            <a:endParaRPr lang="ru-RU" altLang="uk-UA" b="1" dirty="0">
              <a:solidFill>
                <a:srgbClr val="990000"/>
              </a:solidFill>
            </a:endParaRPr>
          </a:p>
        </p:txBody>
      </p:sp>
      <p:sp>
        <p:nvSpPr>
          <p:cNvPr id="148485" name="Text Box 6"/>
          <p:cNvSpPr txBox="1">
            <a:spLocks noChangeArrowheads="1"/>
          </p:cNvSpPr>
          <p:nvPr/>
        </p:nvSpPr>
        <p:spPr bwMode="auto">
          <a:xfrm>
            <a:off x="5724525" y="2333626"/>
            <a:ext cx="3227388" cy="1323419"/>
          </a:xfrm>
          <a:prstGeom prst="rect">
            <a:avLst/>
          </a:prstGeom>
          <a:solidFill>
            <a:srgbClr val="CC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sz="2000" b="1" dirty="0">
                <a:solidFill>
                  <a:srgbClr val="000066"/>
                </a:solidFill>
              </a:rPr>
              <a:t>Захистили дисертації аспіранти, докторанти </a:t>
            </a:r>
            <a:br>
              <a:rPr lang="uk-UA" altLang="uk-UA" sz="2000" b="1" dirty="0">
                <a:solidFill>
                  <a:srgbClr val="000066"/>
                </a:solidFill>
              </a:rPr>
            </a:br>
            <a:r>
              <a:rPr lang="uk-UA" altLang="uk-UA" sz="2000" b="1" dirty="0">
                <a:solidFill>
                  <a:srgbClr val="000066"/>
                </a:solidFill>
              </a:rPr>
              <a:t>та співробітники </a:t>
            </a:r>
            <a:r>
              <a:rPr lang="uk-UA" altLang="uk-UA" sz="2000" b="1" dirty="0" err="1">
                <a:solidFill>
                  <a:srgbClr val="000066"/>
                </a:solidFill>
              </a:rPr>
              <a:t>НУБіП</a:t>
            </a:r>
            <a:r>
              <a:rPr lang="uk-UA" altLang="uk-UA" sz="2000" b="1" dirty="0">
                <a:solidFill>
                  <a:srgbClr val="000066"/>
                </a:solidFill>
              </a:rPr>
              <a:t> України</a:t>
            </a:r>
            <a:endParaRPr lang="ru-RU" altLang="uk-UA" sz="2000" b="1" dirty="0">
              <a:solidFill>
                <a:srgbClr val="000066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19792" y="1556794"/>
          <a:ext cx="5329238" cy="408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298201" y="188640"/>
            <a:ext cx="8435975" cy="6334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400" b="1" dirty="0" smtClean="0"/>
              <a:t>Основна </a:t>
            </a:r>
            <a:r>
              <a:rPr lang="uk-UA" sz="2400" b="1" dirty="0"/>
              <a:t>вимога для членів спеціалізованих вчених рад</a:t>
            </a:r>
            <a:endParaRPr lang="uk-UA" sz="24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7DDC4CB-AF21-483E-B034-838DE54E4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9461643"/>
              </p:ext>
            </p:extLst>
          </p:nvPr>
        </p:nvGraphicFramePr>
        <p:xfrm>
          <a:off x="323530" y="1268762"/>
          <a:ext cx="8410648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0648">
                  <a:extLst>
                    <a:ext uri="{9D8B030D-6E8A-4147-A177-3AD203B41FA5}">
                      <a16:colId xmlns:a16="http://schemas.microsoft.com/office/drawing/2014/main" xmlns="" val="124554149"/>
                    </a:ext>
                  </a:extLst>
                </a:gridCol>
              </a:tblGrid>
              <a:tr h="265176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uk-UA" sz="2800" dirty="0" smtClean="0"/>
                        <a:t>–</a:t>
                      </a:r>
                      <a:r>
                        <a:rPr lang="uk-UA" sz="2800" b="1" dirty="0" smtClean="0"/>
                        <a:t>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</a:rPr>
                        <a:t>разових</a:t>
                      </a:r>
                      <a:r>
                        <a:rPr lang="uk-UA" sz="2800" dirty="0" smtClean="0"/>
                        <a:t> </a:t>
                      </a:r>
                      <a:r>
                        <a:rPr lang="uk-UA" sz="2800" dirty="0"/>
                        <a:t>– </a:t>
                      </a:r>
                      <a:r>
                        <a:rPr lang="uk-UA" sz="2800" b="1" dirty="0"/>
                        <a:t>наявність публікацій</a:t>
                      </a:r>
                      <a:r>
                        <a:rPr lang="uk-UA" sz="2800" dirty="0"/>
                        <a:t>, опублікованих </a:t>
                      </a:r>
                      <a:r>
                        <a:rPr lang="uk-UA" sz="2800" b="1" dirty="0"/>
                        <a:t>за останні п’ять років</a:t>
                      </a:r>
                      <a:r>
                        <a:rPr lang="uk-UA" sz="2800" dirty="0"/>
                        <a:t>, з яких </a:t>
                      </a:r>
                      <a:r>
                        <a:rPr lang="uk-UA" sz="2800" b="1" dirty="0"/>
                        <a:t>не менше однієї публікації у виданнях</a:t>
                      </a:r>
                      <a:r>
                        <a:rPr lang="uk-UA" sz="2800" dirty="0"/>
                        <a:t>, проіндексованих </a:t>
                      </a:r>
                      <a:r>
                        <a:rPr lang="uk-UA" sz="2800" dirty="0" err="1"/>
                        <a:t>наукометричними</a:t>
                      </a:r>
                      <a:r>
                        <a:rPr lang="uk-UA" sz="2800" dirty="0"/>
                        <a:t> базами </a:t>
                      </a:r>
                      <a:r>
                        <a:rPr lang="en-US" sz="2800" b="1" dirty="0"/>
                        <a:t>Scopus</a:t>
                      </a:r>
                      <a:r>
                        <a:rPr lang="en-US" sz="2800" dirty="0"/>
                        <a:t> </a:t>
                      </a:r>
                      <a:r>
                        <a:rPr lang="uk-UA" sz="2800" dirty="0"/>
                        <a:t>та/або </a:t>
                      </a:r>
                      <a:r>
                        <a:rPr lang="en-US" sz="2800" b="1" dirty="0"/>
                        <a:t>Web of Science Core Collection</a:t>
                      </a:r>
                      <a:r>
                        <a:rPr lang="en-US" sz="2800" dirty="0"/>
                        <a:t>, </a:t>
                      </a:r>
                      <a:r>
                        <a:rPr lang="uk-UA" sz="2800" dirty="0"/>
                        <a:t>за науковим напрямом, з якого підготовлено дисертацію здобувача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4976287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uk-UA" sz="2800" dirty="0" smtClean="0"/>
                        <a:t>– </a:t>
                      </a:r>
                      <a:r>
                        <a:rPr lang="uk-UA" sz="2800" b="1" dirty="0" smtClean="0">
                          <a:solidFill>
                            <a:srgbClr val="C00000"/>
                          </a:solidFill>
                        </a:rPr>
                        <a:t>постійно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</a:rPr>
                        <a:t>діючих </a:t>
                      </a:r>
                      <a:r>
                        <a:rPr lang="uk-UA" sz="2800" dirty="0"/>
                        <a:t>– </a:t>
                      </a:r>
                      <a:r>
                        <a:rPr lang="uk-UA" sz="2800" b="1" dirty="0"/>
                        <a:t>наявність публікацій</a:t>
                      </a:r>
                      <a:r>
                        <a:rPr lang="uk-UA" sz="2800" dirty="0"/>
                        <a:t>, опублікованих </a:t>
                      </a:r>
                      <a:r>
                        <a:rPr lang="uk-UA" sz="2800" b="1" dirty="0"/>
                        <a:t>за останні п’ять років</a:t>
                      </a:r>
                      <a:r>
                        <a:rPr lang="uk-UA" sz="2800" dirty="0"/>
                        <a:t>, з яких не менше трьох публікацій </a:t>
                      </a:r>
                      <a:r>
                        <a:rPr lang="uk-UA" sz="2800" b="1" dirty="0"/>
                        <a:t>у виданнях</a:t>
                      </a:r>
                      <a:r>
                        <a:rPr lang="uk-UA" sz="2800" dirty="0"/>
                        <a:t>, проіндексованих </a:t>
                      </a:r>
                      <a:r>
                        <a:rPr lang="uk-UA" sz="2800" dirty="0" err="1"/>
                        <a:t>наукометричними</a:t>
                      </a:r>
                      <a:r>
                        <a:rPr lang="uk-UA" sz="2800" dirty="0"/>
                        <a:t> базами </a:t>
                      </a:r>
                      <a:r>
                        <a:rPr lang="en-US" sz="2800" b="1" dirty="0"/>
                        <a:t>Scopus</a:t>
                      </a:r>
                      <a:r>
                        <a:rPr lang="en-US" sz="2800" dirty="0"/>
                        <a:t> </a:t>
                      </a:r>
                      <a:r>
                        <a:rPr lang="uk-UA" sz="2800" dirty="0"/>
                        <a:t>та/або </a:t>
                      </a:r>
                      <a:r>
                        <a:rPr lang="en-US" sz="2800" b="1" dirty="0"/>
                        <a:t>Web of Science Core Collection</a:t>
                      </a:r>
                      <a:endParaRPr lang="uk-UA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684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98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64A04148-6EC7-4C29-ADC8-6E4A0EC3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50"/>
            <a:ext cx="8424936" cy="6336704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uk-UA" sz="2600" dirty="0"/>
              <a:t>Аналіз публікаційної активності вчених Університету у виданнях, проіндексованих </a:t>
            </a:r>
            <a:r>
              <a:rPr lang="uk-UA" sz="2600" dirty="0" err="1"/>
              <a:t>наукометричними</a:t>
            </a:r>
            <a:r>
              <a:rPr lang="uk-UA" sz="2600" dirty="0"/>
              <a:t> базами </a:t>
            </a:r>
            <a:r>
              <a:rPr lang="en-US" sz="2600" dirty="0"/>
              <a:t>Scopus </a:t>
            </a:r>
            <a:r>
              <a:rPr lang="uk-UA" sz="2600" dirty="0"/>
              <a:t>та/або </a:t>
            </a:r>
            <a:r>
              <a:rPr lang="en-US" sz="2600" dirty="0"/>
              <a:t>Web of Science Core Collection, </a:t>
            </a:r>
            <a:r>
              <a:rPr lang="uk-UA" sz="2600" dirty="0"/>
              <a:t>свідчить про </a:t>
            </a:r>
            <a:r>
              <a:rPr lang="uk-UA" sz="2600" b="1" dirty="0"/>
              <a:t>можливість утворення постійно діючих спеціалізованих вчених рад </a:t>
            </a:r>
            <a:r>
              <a:rPr lang="uk-UA" sz="2600" dirty="0"/>
              <a:t>зі </a:t>
            </a:r>
            <a:r>
              <a:rPr lang="uk-UA" sz="2600" dirty="0" smtClean="0"/>
              <a:t>спеціальностей:</a:t>
            </a:r>
            <a:br>
              <a:rPr lang="uk-UA" sz="2600" dirty="0" smtClean="0"/>
            </a:br>
            <a:r>
              <a:rPr lang="uk-UA" sz="2800" dirty="0"/>
              <a:t>-</a:t>
            </a:r>
            <a:r>
              <a:rPr lang="uk-UA" sz="2800" dirty="0" smtClean="0"/>
              <a:t> </a:t>
            </a:r>
            <a:r>
              <a:rPr lang="uk-UA" sz="2800" dirty="0">
                <a:solidFill>
                  <a:srgbClr val="008000"/>
                </a:solidFill>
              </a:rPr>
              <a:t>«Агрономія», </a:t>
            </a:r>
            <a:r>
              <a:rPr lang="uk-UA" sz="2800" dirty="0" smtClean="0">
                <a:solidFill>
                  <a:srgbClr val="008000"/>
                </a:solidFill>
              </a:rPr>
              <a:t/>
            </a:r>
            <a:br>
              <a:rPr lang="uk-UA" sz="2800" dirty="0" smtClean="0">
                <a:solidFill>
                  <a:srgbClr val="008000"/>
                </a:solidFill>
              </a:rPr>
            </a:br>
            <a:r>
              <a:rPr lang="uk-UA" sz="2800" dirty="0" smtClean="0">
                <a:solidFill>
                  <a:srgbClr val="008000"/>
                </a:solidFill>
              </a:rPr>
              <a:t>- «</a:t>
            </a:r>
            <a:r>
              <a:rPr lang="uk-UA" sz="2800" dirty="0">
                <a:solidFill>
                  <a:srgbClr val="008000"/>
                </a:solidFill>
              </a:rPr>
              <a:t>Технологія виробництва і переробки продукції тваринництва», </a:t>
            </a:r>
            <a:r>
              <a:rPr lang="uk-UA" sz="2800" dirty="0" smtClean="0">
                <a:solidFill>
                  <a:srgbClr val="008000"/>
                </a:solidFill>
              </a:rPr>
              <a:t/>
            </a:r>
            <a:br>
              <a:rPr lang="uk-UA" sz="2800" dirty="0" smtClean="0">
                <a:solidFill>
                  <a:srgbClr val="008000"/>
                </a:solidFill>
              </a:rPr>
            </a:br>
            <a:r>
              <a:rPr lang="uk-UA" sz="2800" dirty="0" smtClean="0">
                <a:solidFill>
                  <a:srgbClr val="008000"/>
                </a:solidFill>
              </a:rPr>
              <a:t>- «</a:t>
            </a:r>
            <a:r>
              <a:rPr lang="uk-UA" sz="2800" dirty="0">
                <a:solidFill>
                  <a:srgbClr val="008000"/>
                </a:solidFill>
              </a:rPr>
              <a:t>Галузеве машинобудування», </a:t>
            </a:r>
            <a:r>
              <a:rPr lang="uk-UA" sz="2800" dirty="0" smtClean="0">
                <a:solidFill>
                  <a:srgbClr val="008000"/>
                </a:solidFill>
              </a:rPr>
              <a:t/>
            </a:r>
            <a:br>
              <a:rPr lang="uk-UA" sz="2800" dirty="0" smtClean="0">
                <a:solidFill>
                  <a:srgbClr val="008000"/>
                </a:solidFill>
              </a:rPr>
            </a:br>
            <a:r>
              <a:rPr lang="uk-UA" sz="2800" dirty="0" smtClean="0">
                <a:solidFill>
                  <a:srgbClr val="008000"/>
                </a:solidFill>
              </a:rPr>
              <a:t>- «</a:t>
            </a:r>
            <a:r>
              <a:rPr lang="uk-UA" sz="2800" dirty="0">
                <a:solidFill>
                  <a:srgbClr val="008000"/>
                </a:solidFill>
              </a:rPr>
              <a:t>Електроенергетика, електротехніка та електромеханіка», </a:t>
            </a:r>
            <a:r>
              <a:rPr lang="uk-UA" sz="2800" dirty="0" smtClean="0">
                <a:solidFill>
                  <a:srgbClr val="008000"/>
                </a:solidFill>
              </a:rPr>
              <a:t/>
            </a:r>
            <a:br>
              <a:rPr lang="uk-UA" sz="2800" dirty="0" smtClean="0">
                <a:solidFill>
                  <a:srgbClr val="008000"/>
                </a:solidFill>
              </a:rPr>
            </a:br>
            <a:r>
              <a:rPr lang="uk-UA" sz="2800" dirty="0" smtClean="0">
                <a:solidFill>
                  <a:srgbClr val="008000"/>
                </a:solidFill>
              </a:rPr>
              <a:t>- «</a:t>
            </a:r>
            <a:r>
              <a:rPr lang="uk-UA" sz="2800" dirty="0">
                <a:solidFill>
                  <a:srgbClr val="008000"/>
                </a:solidFill>
              </a:rPr>
              <a:t>Лісове господарство», </a:t>
            </a:r>
            <a:r>
              <a:rPr lang="uk-UA" sz="2800" dirty="0" smtClean="0">
                <a:solidFill>
                  <a:srgbClr val="008000"/>
                </a:solidFill>
              </a:rPr>
              <a:t/>
            </a:r>
            <a:br>
              <a:rPr lang="uk-UA" sz="2800" dirty="0" smtClean="0">
                <a:solidFill>
                  <a:srgbClr val="008000"/>
                </a:solidFill>
              </a:rPr>
            </a:br>
            <a:r>
              <a:rPr lang="uk-UA" sz="2800" dirty="0" smtClean="0">
                <a:solidFill>
                  <a:srgbClr val="008000"/>
                </a:solidFill>
              </a:rPr>
              <a:t>- «</a:t>
            </a:r>
            <a:r>
              <a:rPr lang="uk-UA" sz="2800" dirty="0">
                <a:solidFill>
                  <a:srgbClr val="008000"/>
                </a:solidFill>
              </a:rPr>
              <a:t>Економіка», </a:t>
            </a:r>
            <a:r>
              <a:rPr lang="uk-UA" sz="2800" dirty="0" smtClean="0">
                <a:solidFill>
                  <a:srgbClr val="008000"/>
                </a:solidFill>
              </a:rPr>
              <a:t/>
            </a:r>
            <a:br>
              <a:rPr lang="uk-UA" sz="2800" dirty="0" smtClean="0">
                <a:solidFill>
                  <a:srgbClr val="008000"/>
                </a:solidFill>
              </a:rPr>
            </a:br>
            <a:r>
              <a:rPr lang="uk-UA" sz="2800" dirty="0" smtClean="0">
                <a:solidFill>
                  <a:srgbClr val="008000"/>
                </a:solidFill>
              </a:rPr>
              <a:t>- «</a:t>
            </a:r>
            <a:r>
              <a:rPr lang="uk-UA" sz="2800" dirty="0">
                <a:solidFill>
                  <a:srgbClr val="008000"/>
                </a:solidFill>
              </a:rPr>
              <a:t>Біологія», </a:t>
            </a:r>
            <a:r>
              <a:rPr lang="uk-UA" sz="2800" dirty="0" smtClean="0">
                <a:solidFill>
                  <a:srgbClr val="008000"/>
                </a:solidFill>
              </a:rPr>
              <a:t/>
            </a:r>
            <a:br>
              <a:rPr lang="uk-UA" sz="2800" dirty="0" smtClean="0">
                <a:solidFill>
                  <a:srgbClr val="008000"/>
                </a:solidFill>
              </a:rPr>
            </a:br>
            <a:r>
              <a:rPr lang="uk-UA" sz="2800" dirty="0" smtClean="0">
                <a:solidFill>
                  <a:srgbClr val="008000"/>
                </a:solidFill>
              </a:rPr>
              <a:t>- «</a:t>
            </a:r>
            <a:r>
              <a:rPr lang="uk-UA" sz="2800" dirty="0">
                <a:solidFill>
                  <a:srgbClr val="008000"/>
                </a:solidFill>
              </a:rPr>
              <a:t>Ветеринарна медицина».</a:t>
            </a:r>
          </a:p>
        </p:txBody>
      </p:sp>
    </p:spTree>
    <p:extLst>
      <p:ext uri="{BB962C8B-B14F-4D97-AF65-F5344CB8AC3E}">
        <p14:creationId xmlns="" xmlns:p14="http://schemas.microsoft.com/office/powerpoint/2010/main" val="1255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285728"/>
            <a:ext cx="85725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000" b="1" dirty="0" smtClean="0"/>
              <a:t>Обсяги фінансування досліджень і розробок за підрозділами університету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7847524"/>
              </p:ext>
            </p:extLst>
          </p:nvPr>
        </p:nvGraphicFramePr>
        <p:xfrm>
          <a:off x="285721" y="857233"/>
          <a:ext cx="8572560" cy="589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1214446"/>
                <a:gridCol w="1643074"/>
                <a:gridCol w="1143008"/>
                <a:gridCol w="1714512"/>
              </a:tblGrid>
              <a:tr h="321471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Підрозділ (ННІ/факультет)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Фінансування у 2018 році, тис. </a:t>
                      </a:r>
                      <a:r>
                        <a:rPr lang="uk-UA" sz="1400" dirty="0" err="1" smtClean="0">
                          <a:latin typeface="Arial" pitchFamily="34" charset="0"/>
                          <a:cs typeface="Arial" pitchFamily="34" charset="0"/>
                        </a:rPr>
                        <a:t>грн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Фінансування у 2019 році, </a:t>
                      </a:r>
                      <a:br>
                        <a:rPr lang="uk-U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тис.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грн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0049"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Усього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Загальний фонд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Спецфонд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Захисту рослин, Б. Та </a:t>
                      </a:r>
                      <a:r>
                        <a:rPr lang="uk-UA" sz="1400" cap="all" dirty="0" err="1" smtClean="0">
                          <a:latin typeface="Arial" pitchFamily="34" charset="0"/>
                          <a:cs typeface="Arial" pitchFamily="34" charset="0"/>
                        </a:rPr>
                        <a:t>Ек</a:t>
                      </a:r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5613,9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3814,7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1799,2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2648,4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Агробіологічний</a:t>
                      </a:r>
                      <a:endParaRPr lang="ru-RU" sz="14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3857,5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1965,8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1891,7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1759,1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Лісового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 і Сад.-парк.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Госп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2632,4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2119,0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513,4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2323,6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Ветеринарної медицини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1950,6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1914,1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36,5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2687,0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Економічний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1154,6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1141,6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1141,6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Землевпорядкування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1141,4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1129,0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12,4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1369,0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Харчових технологій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1103,5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983,5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983,5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Енергетики, авт. І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енергоз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1081,3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1080,0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1740,0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Гуманітарно-педагог.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991,1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973,6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973,6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Інформаційних технолог.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852,7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836,9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15,8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588,0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Механіко-технологічний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793,7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793,7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585,0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Тваринництва та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вБ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508,0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432,0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76,0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732,0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Юридичний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765,0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Аграрного менеджменту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355,0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355,0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355,0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Післядипломної освіти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Конструювання та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диз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725,0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562670"/>
            <a:ext cx="8229600" cy="706090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/>
                </a:solidFill>
              </a:rPr>
              <a:t>Завдання з підготовки наукових кадрів: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172036" name="Rectangle 1"/>
          <p:cNvSpPr>
            <a:spLocks noChangeArrowheads="1"/>
          </p:cNvSpPr>
          <p:nvPr/>
        </p:nvSpPr>
        <p:spPr bwMode="auto">
          <a:xfrm>
            <a:off x="395289" y="1529151"/>
            <a:ext cx="8208963" cy="4878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91421" tIns="45710" rIns="91421" bIns="45710" anchor="ctr">
            <a:spAutoFit/>
          </a:bodyPr>
          <a:lstStyle/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переліку актуальної тематики дисертаційних робіт аспірантів;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залучення до аспірантури </a:t>
            </a:r>
            <a:r>
              <a:rPr lang="uk-UA" alt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найобдарованої</a:t>
            </a:r>
            <a:r>
              <a:rPr lang="uk-UA" alt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молоді з числа відмінників, переможців олімпіад і конкурсів;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alt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озпочати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підготовку щодо акредитації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освітньо-наукових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програм з відповідних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спеціальностей;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постійна увага до проблем і запитів здобувачів наукових ступенів (умови проживання, залучення до виконання НДР, умови проживання, стажування, вивчення іноземної мови, працевлаштування, представництво у вчених радах;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п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ідвищити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ефективність підготовки здобувачів наукових ступенів, відповідальність наукових керівників, голів та членів спеціалізованих вчених рад за обґрунтованість прийнятих рішень, забезпечення високого рівня експертизи та вимогливості під час розгляду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дисертацій.</a:t>
            </a:r>
            <a:endParaRPr lang="uk-UA" alt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buFont typeface="Wingdings" pitchFamily="2" charset="2"/>
              <a:buChar char="ü"/>
            </a:pPr>
            <a:endParaRPr lang="uk-UA" altLang="uk-UA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4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706090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bg2"/>
                </a:solidFill>
              </a:rPr>
              <a:t>Завдання для колективу: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172036" name="Rectangle 1"/>
          <p:cNvSpPr>
            <a:spLocks noChangeArrowheads="1"/>
          </p:cNvSpPr>
          <p:nvPr/>
        </p:nvSpPr>
        <p:spPr bwMode="auto">
          <a:xfrm>
            <a:off x="395289" y="1098550"/>
            <a:ext cx="8208963" cy="550918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91421" tIns="45710" rIns="91421" bIns="45710" anchor="ctr">
            <a:spAutoFit/>
          </a:bodyPr>
          <a:lstStyle/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 dirty="0">
                <a:cs typeface="Times New Roman" pitchFamily="18" charset="0"/>
              </a:rPr>
              <a:t>здійснити пошук і розвиток нових та перспективних напрямів наукових досліджень, у тому числі міждисциплінарного характеру, за напрямами реалізації визначених ООН Цілей Сталого Розвитку, викликів четвертої промислової революції;</a:t>
            </a:r>
          </a:p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</a:t>
            </a:r>
            <a:r>
              <a:rPr lang="uk-UA" altLang="uk-UA" sz="1600" dirty="0">
                <a:cs typeface="Times New Roman" pitchFamily="18" charset="0"/>
              </a:rPr>
              <a:t> розширити джерела залучення коштів на проведення наукових досліджень,  довести співвідношення залучених коштів до бюджетних до 90 коп. на 1 бюджетну гривню;</a:t>
            </a:r>
          </a:p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 dirty="0">
                <a:cs typeface="Times New Roman" pitchFamily="18" charset="0"/>
              </a:rPr>
              <a:t>активізувати діяльність інноваційних підрозділів університету, зокрема Наукового парку, </a:t>
            </a:r>
            <a:r>
              <a:rPr lang="uk-UA" altLang="uk-UA" sz="1600" dirty="0" err="1">
                <a:cs typeface="Times New Roman" pitchFamily="18" charset="0"/>
              </a:rPr>
              <a:t>Стартап</a:t>
            </a:r>
            <a:r>
              <a:rPr lang="uk-UA" altLang="uk-UA" sz="1600" dirty="0">
                <a:cs typeface="Times New Roman" pitchFamily="18" charset="0"/>
              </a:rPr>
              <a:t> школи, шляхом упровадження розробок та підготовки інноваційних проектів, комерціалізації результатів наукових досліджень, у т.ч. із активним залученням молодих вчених;</a:t>
            </a:r>
          </a:p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 dirty="0">
                <a:cs typeface="Times New Roman" pitchFamily="18" charset="0"/>
              </a:rPr>
              <a:t>забезпечити активну підготовку вченими наукових проектів для участі у конкурсах програми «Горизонт-2020» та інших міжнародних  організацій;</a:t>
            </a:r>
          </a:p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 dirty="0">
                <a:cs typeface="Times New Roman" pitchFamily="18" charset="0"/>
              </a:rPr>
              <a:t>завершити реорганізацію університетських наукових видань з метою </a:t>
            </a:r>
            <a:r>
              <a:rPr lang="uk-UA" altLang="uk-UA" sz="1600" dirty="0" err="1">
                <a:cs typeface="Times New Roman" pitchFamily="18" charset="0"/>
              </a:rPr>
              <a:t>активнохо</a:t>
            </a:r>
            <a:r>
              <a:rPr lang="uk-UA" altLang="uk-UA" sz="1600" dirty="0">
                <a:cs typeface="Times New Roman" pitchFamily="18" charset="0"/>
              </a:rPr>
              <a:t> просування їх до міжнародних </a:t>
            </a:r>
            <a:r>
              <a:rPr lang="uk-UA" altLang="uk-UA" sz="1600" dirty="0" err="1">
                <a:cs typeface="Times New Roman" pitchFamily="18" charset="0"/>
              </a:rPr>
              <a:t>наукометричних</a:t>
            </a:r>
            <a:r>
              <a:rPr lang="uk-UA" altLang="uk-UA" sz="1600" dirty="0">
                <a:cs typeface="Times New Roman" pitchFamily="18" charset="0"/>
              </a:rPr>
              <a:t> баз </a:t>
            </a:r>
            <a:r>
              <a:rPr lang="en-US" altLang="uk-UA" sz="1600" dirty="0">
                <a:cs typeface="Times New Roman" pitchFamily="18" charset="0"/>
              </a:rPr>
              <a:t>Scopus, Web of science</a:t>
            </a:r>
            <a:r>
              <a:rPr lang="uk-UA" altLang="uk-UA" sz="1600" dirty="0">
                <a:cs typeface="Times New Roman" pitchFamily="18" charset="0"/>
              </a:rPr>
              <a:t>; збільшити вдвічі кількість наукових публікацій вчених у цих базах;</a:t>
            </a:r>
          </a:p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 dirty="0">
                <a:cs typeface="Times New Roman" pitchFamily="18" charset="0"/>
              </a:rPr>
              <a:t>забезпечити дотримання принципів академічної доброчесності та системного підходу до розвитку методів та засобів виявлення плагіату в науково-освітньому просторі;</a:t>
            </a:r>
          </a:p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 dirty="0">
                <a:cs typeface="Times New Roman" pitchFamily="18" charset="0"/>
              </a:rPr>
              <a:t> активізувати залучення до навчання в аспірантурі переможців і призерів міжнародних та всеукраїнських студентських олімпіад, конкурсів студентських наукових робіт;</a:t>
            </a:r>
          </a:p>
          <a:p>
            <a:pPr indent="180935" algn="just"/>
            <a:r>
              <a:rPr lang="uk-UA" altLang="uk-UA" sz="1600" dirty="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 dirty="0">
                <a:cs typeface="Times New Roman" pitchFamily="18" charset="0"/>
              </a:rPr>
              <a:t>підвищити ефективність підготовки здобувачів наукових ступенів, відповідальність наукових керівників, голів та членів спеціалізованих вчених рад за обґрунтованість прийнятих рішень, забезпечення високого рівня експертизи та вимогливості під час розгляду дисертацій.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091408"/>
            <a:ext cx="5832648" cy="1057672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bg1"/>
                </a:solidFill>
              </a:rPr>
              <a:t>Дякую за увагу!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3060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bcy;&amp;ycy;&amp;ncy;&amp;iecy;&amp;tcy; &amp;mcy;&amp;ycy;&amp;ncy;&amp;ycy;&amp;scy;&amp;tcy;&amp;rcy;&amp;ycy;&amp;vcy; &amp;ucy;&amp;kcy;&amp;rcy;&amp;acy;&amp;hardcy;&amp;ncy;&amp;icy;&quot;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sp>
        <p:nvSpPr>
          <p:cNvPr id="173061" name="AutoShape 4" descr="https://upload.wikimedia.org/wikipedia/commons/thumb/6/69/Cabinet_of_Ukraine.png/220px-Cabinet_of_Ukraine.pn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uk-UA" altLang="uk-UA"/>
          </a:p>
        </p:txBody>
      </p:sp>
      <p:pic>
        <p:nvPicPr>
          <p:cNvPr id="173062" name="Picture 2" descr="Логотип НУБіП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571500"/>
            <a:ext cx="16192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44624"/>
            <a:ext cx="8572560" cy="7078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000" b="1" dirty="0" smtClean="0"/>
              <a:t>Перелік НДР, що завершуються  у 2019 році</a:t>
            </a:r>
          </a:p>
          <a:p>
            <a:pPr algn="ctr"/>
            <a:r>
              <a:rPr lang="uk-UA" sz="2000" b="1" dirty="0"/>
              <a:t>р</a:t>
            </a:r>
            <a:r>
              <a:rPr lang="uk-UA" sz="2000" b="1" dirty="0" smtClean="0"/>
              <a:t>азом – </a:t>
            </a:r>
            <a:r>
              <a:rPr lang="uk-UA" sz="2000" b="1" dirty="0" smtClean="0">
                <a:solidFill>
                  <a:srgbClr val="C00000"/>
                </a:solidFill>
              </a:rPr>
              <a:t>40</a:t>
            </a:r>
            <a:r>
              <a:rPr lang="uk-UA" sz="2000" b="1" dirty="0" smtClean="0"/>
              <a:t> (фундаментальних – 17, прикладних – 23) </a:t>
            </a:r>
            <a:endParaRPr lang="ru-RU" sz="2000" b="1" dirty="0"/>
          </a:p>
        </p:txBody>
      </p:sp>
      <p:graphicFrame>
        <p:nvGraphicFramePr>
          <p:cNvPr id="5" name="Group 3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0322157"/>
              </p:ext>
            </p:extLst>
          </p:nvPr>
        </p:nvGraphicFramePr>
        <p:xfrm>
          <a:off x="228600" y="857648"/>
          <a:ext cx="8686800" cy="5883720"/>
        </p:xfrm>
        <a:graphic>
          <a:graphicData uri="http://schemas.openxmlformats.org/drawingml/2006/table">
            <a:tbl>
              <a:tblPr/>
              <a:tblGrid>
                <a:gridCol w="2767013"/>
                <a:gridCol w="4689475"/>
                <a:gridCol w="1230312"/>
              </a:tblGrid>
              <a:tr h="434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Науковий керівник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 фінансування, тис. грн.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Агробіологічний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Кочкодан О.Д., Балаєв А.Д., Жемойда В.Л., Цюк О.А.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Захисту рослин, біотехнологій та екології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Клюваденко А.А., Патика М.В., Паренюк О.Ю., Патика Т.І., </a:t>
                      </a: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Чайка В.М., Вигера С.М., Колодяжний О.Ю.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2148,36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ННІ лісового і садово-паркового господарства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Ковалевський С.Б.,</a:t>
                      </a: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Білоус  С.Ю.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Тваринництва та водних біоресурсів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Себа М.В., Отченашко В.В.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Харчових технологій та управління якістю продукції АПК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Дерев'янко Л.П.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Ветеринарної медицини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Карповський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В.І., </a:t>
                      </a:r>
                      <a:r>
                        <a:rPr kumimoji="0" lang="uk-UA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Томчук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В.А., </a:t>
                      </a:r>
                      <a:r>
                        <a:rPr kumimoji="0" lang="uk-UA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Засєкін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Д.А.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Механіко-технологічний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Войналович О.В., Чуба В.В.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ННІ енергетики, автоматики і енергозбереження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Шворов С.А., </a:t>
                      </a: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Заблодський М.М.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УкрНДІ сільськогосподарської  радіології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Хомутінін Ю.В., Голяка Д.М., Косарчук О.В., Левчук С.Є.,</a:t>
                      </a: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Малоштан І.М., Процак В.П., Журба М.А., Отрешко Л.М.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4490,0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Забуранна Л.В.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Гуманітарно-педагогічний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Вікторова Л.В., Шинкарук В.Д.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Юридичний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Ладиченко В.В.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Землевпорядкування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Євсюков Т.О., Кохан С.С.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ННІ післядипломної освіти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Кальна-Дубінюк Т.П.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УЛЯБП АПК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Хижняк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С.В., Данчук В.В.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695,0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13559,36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61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57160" y="642920"/>
          <a:ext cx="8505826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42852"/>
            <a:ext cx="8572560" cy="400110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Розподіл підрозділів за обсягом фінансування досліджень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332" y="5143513"/>
            <a:ext cx="1785950" cy="923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На 4 підрозділи припадає 63 % фінансування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" y="44624"/>
            <a:ext cx="8435280" cy="778098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ТОП-20 </a:t>
            </a:r>
            <a:r>
              <a:rPr lang="uk-UA" sz="2800" dirty="0"/>
              <a:t>кафедр 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2000" dirty="0"/>
              <a:t>за фінансуванням досліджень за загальним фондом у 2018 році</a:t>
            </a:r>
            <a:endParaRPr lang="ru-RU" sz="3200" dirty="0"/>
          </a:p>
        </p:txBody>
      </p:sp>
      <p:graphicFrame>
        <p:nvGraphicFramePr>
          <p:cNvPr id="6" name="Group 12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129752200"/>
              </p:ext>
            </p:extLst>
          </p:nvPr>
        </p:nvGraphicFramePr>
        <p:xfrm>
          <a:off x="250825" y="908052"/>
          <a:ext cx="8642350" cy="5773421"/>
        </p:xfrm>
        <a:graphic>
          <a:graphicData uri="http://schemas.openxmlformats.org/drawingml/2006/table">
            <a:tbl>
              <a:tblPr/>
              <a:tblGrid>
                <a:gridCol w="433388"/>
                <a:gridCol w="4103687"/>
                <a:gridCol w="2808288"/>
                <a:gridCol w="1296987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808038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216025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24013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Керівники НДР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фінансу-вання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тис.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Таксації лісу та лісового менеджменту, 3 НДР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Лакида П.І., Білоус А.М., Миронюк В.В.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1085,408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Радіології та радіоекології, 3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Гудков І.М., Паренюк О.Ю., Шаванова К.Є.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1008,7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6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м'ясних, рибних та морепродуктів, 3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Баль-Прилипко Л.В., </a:t>
                      </a:r>
                      <a:b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Дерев'янко Л.П., Голембовська Н.В.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983,5 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Екобіології</a:t>
                      </a: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uk-UA" altLang="uk-UA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біорізноманіття</a:t>
                      </a: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3 НДР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Патика М.В., Патика Т.І</a:t>
                      </a: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Клюваденко А.А.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926,36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Геодезії та картографії, 2 НДР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Ковальчук І.П., Євсюков Т.О.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897,0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Хірургія і патофізіологія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Мазуркевич А.Й.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Автоматики та робототехнічних систем, 2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Шворов С.А., Дудник А.О.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810,0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Соціальної роботи та інформаційних технологій в освіті , 2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Вікторова Л.В., Тверезовська Н.Т.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741,6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Загальної, органічної та фізичної хімії, 2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Кочкодан О.Д., Нестерова Л.О.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648,6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Ботаніки,дендрології та лісової селекції, 2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Ковалевський С.Б., Білоус С.Ю.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617,0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Біохімії і фізіології тварин, 2 НДР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Томчук В.А., Карповський В.І.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617,0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Економіки праці та соціального розвитку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Морозюк Н.В.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Молекулярної біології, мікробіології та біобезпеки,   2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91440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322388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730375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138363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955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527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5099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671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Стародуб М.Ф., Колодяжний О.Ю.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592,6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Інтегрованого захисту та карантину рослин, 2 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Бабич А.Г., Вигера С.М.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567,0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Глобальної економіки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Вдовенко Н.М.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541,6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Фізіології, біохімії рослин та біоенергетики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Нестерова Н.Г.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Ландшафтної архітектури та фітодизайнну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Колесніченко О.В.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416,6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Грунтознавства та охорони грунтів</a:t>
                      </a:r>
                      <a:r>
                        <a:rPr kumimoji="0" lang="en-US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kumimoji="0" lang="ru-RU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НДР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Булигін С.Ю., Балаєв  А.Д.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406,71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Міжнародного права та порівняльного правознавства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Ладиченко В.В.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Тракторів, автомобілів та біоенеросистем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Чуба В.В.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Менеджменту 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Забуранна Л.В.</a:t>
                      </a:r>
                      <a:endParaRPr kumimoji="0" lang="uk-UA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355,0</a:t>
                      </a:r>
                      <a:endParaRPr kumimoji="0" lang="uk-UA" alt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 rot="-1834313">
            <a:off x="8211407" y="5981298"/>
            <a:ext cx="792162" cy="369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/>
            <a:r>
              <a:rPr lang="uk-UA" altLang="uk-UA" dirty="0" smtClean="0">
                <a:solidFill>
                  <a:srgbClr val="FF0000"/>
                </a:solidFill>
              </a:rPr>
              <a:t>53 </a:t>
            </a:r>
            <a:r>
              <a:rPr lang="uk-UA" altLang="uk-UA" dirty="0">
                <a:solidFill>
                  <a:srgbClr val="FF0000"/>
                </a:solidFill>
              </a:rPr>
              <a:t>%</a:t>
            </a:r>
            <a:endParaRPr lang="ru-RU" alt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6476</TotalTime>
  <Words>5891</Words>
  <Application>Microsoft Office PowerPoint</Application>
  <PresentationFormat>Экран (4:3)</PresentationFormat>
  <Paragraphs>1737</Paragraphs>
  <Slides>62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Слайд 2</vt:lpstr>
      <vt:lpstr>Загальні показники оцінювання наукової діяльності</vt:lpstr>
      <vt:lpstr>Фінансування досліджень та проектна активність</vt:lpstr>
      <vt:lpstr>Динаміка фінансування наукових досліджень  у 2016-2018 рр.</vt:lpstr>
      <vt:lpstr>Слайд 6</vt:lpstr>
      <vt:lpstr>Слайд 7</vt:lpstr>
      <vt:lpstr>Слайд 8</vt:lpstr>
      <vt:lpstr>ТОП-20 кафедр  за фінансуванням досліджень за загальним фондом у 2018 році</vt:lpstr>
      <vt:lpstr>ТОП-10 кафедр  за фінансуванням досліджень за спеціальним фондом у 2018 році</vt:lpstr>
      <vt:lpstr>Слайд 11</vt:lpstr>
      <vt:lpstr>Слайд 12</vt:lpstr>
      <vt:lpstr>Слайд 13</vt:lpstr>
      <vt:lpstr>Слайд 14</vt:lpstr>
      <vt:lpstr>Слайд 15</vt:lpstr>
      <vt:lpstr>Кафедри без фінансування досліджень  та наукових проектів у 2018 р. (23)</vt:lpstr>
      <vt:lpstr>Наука для кафедр, 2018</vt:lpstr>
      <vt:lpstr>Слайд 18</vt:lpstr>
      <vt:lpstr>Слайд 19</vt:lpstr>
      <vt:lpstr>Слайд 20</vt:lpstr>
      <vt:lpstr>Слайд 21</vt:lpstr>
      <vt:lpstr>Слайд 22</vt:lpstr>
      <vt:lpstr>Динаміка університетських публікацій у журналах, які індексуються у Scopus і Web of Science</vt:lpstr>
      <vt:lpstr>Слайд 24</vt:lpstr>
      <vt:lpstr>Слайд 25</vt:lpstr>
      <vt:lpstr>ТОП-10 кафедр  за кількістю публікацій у виданнях, що індексуються Scopus, WoS </vt:lpstr>
      <vt:lpstr>Реорганізація Наукового вісника НУБіП України у 2018 р. </vt:lpstr>
      <vt:lpstr>Вимоги до формування редколегій реорганізованих журналів (згідно наказу Міністерства освіти і науки  від 15 січня 2018 року № 32 )</vt:lpstr>
      <vt:lpstr>Слайд 29</vt:lpstr>
      <vt:lpstr>Науково-видавнича діяльність НУБіП України</vt:lpstr>
      <vt:lpstr>Завдання з підвищення публікаційної активності:</vt:lpstr>
      <vt:lpstr>Патентна активність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Завдання:</vt:lpstr>
      <vt:lpstr>Підготовка наукових кадрів</vt:lpstr>
      <vt:lpstr>Слайд 44</vt:lpstr>
      <vt:lpstr>Слайд 45</vt:lpstr>
      <vt:lpstr>Слайд 46</vt:lpstr>
      <vt:lpstr>Ефективність підготовки аспірантів впродовж 2016-2018 рр. </vt:lpstr>
      <vt:lpstr>Кафедри з високою ефективністю підготовки аспірантів:</vt:lpstr>
      <vt:lpstr>Кафедри з низькою ефективністю підготовки аспірантів:</vt:lpstr>
      <vt:lpstr>Кафедри,  які не здійснюють підготовку аспірантів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Аналіз публікаційної активності вчених Університету у виданнях, проіндексованих наукометричними базами Scopus та/або Web of Science Core Collection, свідчить про можливість утворення постійно діючих спеціалізованих вчених рад зі спеціальностей: - «Агрономія»,  - «Технологія виробництва і переробки продукції тваринництва»,  - «Галузеве машинобудування»,  - «Електроенергетика, електротехніка та електромеханіка»,  - «Лісове господарство»,  - «Економіка»,  - «Біологія»,  - «Ветеринарна медицина».</vt:lpstr>
      <vt:lpstr>Завдання з підготовки наукових кадрів:</vt:lpstr>
      <vt:lpstr>Завдання для колективу:</vt:lpstr>
      <vt:lpstr>Слайд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ПОСТАНОВА від 22 листопада 2017 р. № 912 Київ</dc:title>
  <dc:creator>Admin</dc:creator>
  <cp:lastModifiedBy>XP GAME 2009</cp:lastModifiedBy>
  <cp:revision>392</cp:revision>
  <cp:lastPrinted>2019-01-30T12:22:15Z</cp:lastPrinted>
  <dcterms:created xsi:type="dcterms:W3CDTF">2017-12-29T09:02:35Z</dcterms:created>
  <dcterms:modified xsi:type="dcterms:W3CDTF">2019-09-30T11:02:15Z</dcterms:modified>
</cp:coreProperties>
</file>