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85" r:id="rId4"/>
    <p:sldId id="284" r:id="rId5"/>
    <p:sldId id="259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4BA1CA-2680-4FF8-84D1-925A29B23918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F4A4F6CC-6F63-40D7-8330-A5D536D575F9}">
      <dgm:prSet phldrT="[Текст]" custT="1"/>
      <dgm:spPr/>
      <dgm:t>
        <a:bodyPr/>
        <a:lstStyle/>
        <a:p>
          <a:r>
            <a:rPr lang="uk-UA" sz="2800" dirty="0" smtClean="0"/>
            <a:t>Чітке узгодження та виконання (</a:t>
          </a:r>
          <a:r>
            <a:rPr lang="uk-UA" sz="2800" u="sng" dirty="0" smtClean="0"/>
            <a:t>докази</a:t>
          </a:r>
          <a:r>
            <a:rPr lang="uk-UA" sz="2800" dirty="0" smtClean="0"/>
            <a:t>) запланованої науково-технічної продукції</a:t>
          </a:r>
          <a:endParaRPr lang="uk-UA" sz="2800" dirty="0"/>
        </a:p>
      </dgm:t>
    </dgm:pt>
    <dgm:pt modelId="{27A00CE6-89C2-4193-9807-607F038B585C}" type="parTrans" cxnId="{EE60F25C-4150-4587-B22F-3BB3420D468E}">
      <dgm:prSet/>
      <dgm:spPr/>
      <dgm:t>
        <a:bodyPr/>
        <a:lstStyle/>
        <a:p>
          <a:endParaRPr lang="uk-UA"/>
        </a:p>
      </dgm:t>
    </dgm:pt>
    <dgm:pt modelId="{715969D7-0703-4E96-8A86-FAC17BCCC9F9}" type="sibTrans" cxnId="{EE60F25C-4150-4587-B22F-3BB3420D468E}">
      <dgm:prSet/>
      <dgm:spPr/>
      <dgm:t>
        <a:bodyPr/>
        <a:lstStyle/>
        <a:p>
          <a:endParaRPr lang="uk-UA"/>
        </a:p>
      </dgm:t>
    </dgm:pt>
    <dgm:pt modelId="{2F1F802B-ACDF-4EFB-9F37-75A72B265DAE}">
      <dgm:prSet phldrT="[Текст]" custT="1"/>
      <dgm:spPr/>
      <dgm:t>
        <a:bodyPr/>
        <a:lstStyle/>
        <a:p>
          <a:r>
            <a:rPr lang="uk-UA" sz="2800" dirty="0" smtClean="0"/>
            <a:t>Досягнення високих кількісних результатів ефективності (</a:t>
          </a:r>
          <a:r>
            <a:rPr lang="uk-UA" sz="2800" u="sng" dirty="0" smtClean="0"/>
            <a:t>публікації, студенти, молоді вчені, гранти</a:t>
          </a:r>
          <a:r>
            <a:rPr lang="uk-UA" sz="2800" dirty="0" smtClean="0"/>
            <a:t>)</a:t>
          </a:r>
          <a:endParaRPr lang="uk-UA" sz="2800" dirty="0"/>
        </a:p>
      </dgm:t>
    </dgm:pt>
    <dgm:pt modelId="{382BC7AA-3ACE-4548-ACBC-80B77A85C8CF}" type="parTrans" cxnId="{D7DB5435-D9B1-4934-91DC-8AC8821C1D28}">
      <dgm:prSet/>
      <dgm:spPr/>
      <dgm:t>
        <a:bodyPr/>
        <a:lstStyle/>
        <a:p>
          <a:endParaRPr lang="uk-UA"/>
        </a:p>
      </dgm:t>
    </dgm:pt>
    <dgm:pt modelId="{B6CBC6D6-C25D-4553-A037-77FE420EF808}" type="sibTrans" cxnId="{D7DB5435-D9B1-4934-91DC-8AC8821C1D28}">
      <dgm:prSet/>
      <dgm:spPr/>
      <dgm:t>
        <a:bodyPr/>
        <a:lstStyle/>
        <a:p>
          <a:endParaRPr lang="uk-UA"/>
        </a:p>
      </dgm:t>
    </dgm:pt>
    <dgm:pt modelId="{7C39A09B-9736-41BE-BB49-EF8AA9ACD35F}">
      <dgm:prSet phldrT="[Текст]" custT="1"/>
      <dgm:spPr/>
      <dgm:t>
        <a:bodyPr/>
        <a:lstStyle/>
        <a:p>
          <a:r>
            <a:rPr lang="uk-UA" sz="2800" dirty="0" smtClean="0"/>
            <a:t>Системна робота з використання коштів проєкту</a:t>
          </a:r>
          <a:endParaRPr lang="uk-UA" sz="2800" dirty="0"/>
        </a:p>
      </dgm:t>
    </dgm:pt>
    <dgm:pt modelId="{5F978F97-E979-416A-93F7-CC439F0B8AC4}" type="parTrans" cxnId="{5F558858-A5A2-48DB-9C53-6FDB7595135C}">
      <dgm:prSet/>
      <dgm:spPr/>
      <dgm:t>
        <a:bodyPr/>
        <a:lstStyle/>
        <a:p>
          <a:endParaRPr lang="uk-UA"/>
        </a:p>
      </dgm:t>
    </dgm:pt>
    <dgm:pt modelId="{4B335029-8F2B-41C1-A48D-888BE5103800}" type="sibTrans" cxnId="{5F558858-A5A2-48DB-9C53-6FDB7595135C}">
      <dgm:prSet/>
      <dgm:spPr/>
      <dgm:t>
        <a:bodyPr/>
        <a:lstStyle/>
        <a:p>
          <a:endParaRPr lang="uk-UA"/>
        </a:p>
      </dgm:t>
    </dgm:pt>
    <dgm:pt modelId="{20B8BE7F-5B13-4E7F-9DFE-1284BF4B8B9F}">
      <dgm:prSet custT="1"/>
      <dgm:spPr/>
      <dgm:t>
        <a:bodyPr/>
        <a:lstStyle/>
        <a:p>
          <a:r>
            <a:rPr lang="uk-UA" sz="2800" dirty="0" smtClean="0"/>
            <a:t>Ефективне використання результатів досліджень  </a:t>
          </a:r>
          <a:endParaRPr lang="uk-UA" sz="2800" dirty="0"/>
        </a:p>
      </dgm:t>
    </dgm:pt>
    <dgm:pt modelId="{2B468FE5-0F2F-4F27-8257-D4CC884A05DE}" type="parTrans" cxnId="{3A7BC6F3-8E3B-4047-9B8F-AA4B2B35DA95}">
      <dgm:prSet/>
      <dgm:spPr/>
      <dgm:t>
        <a:bodyPr/>
        <a:lstStyle/>
        <a:p>
          <a:endParaRPr lang="uk-UA"/>
        </a:p>
      </dgm:t>
    </dgm:pt>
    <dgm:pt modelId="{8F3A6DA5-24B3-4B72-BECA-1A8FA41F4B1C}" type="sibTrans" cxnId="{3A7BC6F3-8E3B-4047-9B8F-AA4B2B35DA95}">
      <dgm:prSet/>
      <dgm:spPr/>
      <dgm:t>
        <a:bodyPr/>
        <a:lstStyle/>
        <a:p>
          <a:endParaRPr lang="uk-UA"/>
        </a:p>
      </dgm:t>
    </dgm:pt>
    <dgm:pt modelId="{913D91B3-F4C3-4D59-9F03-CE9A12B8BFF1}" type="pres">
      <dgm:prSet presAssocID="{8B4BA1CA-2680-4FF8-84D1-925A29B239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8F065F3-D3BF-42AA-BDD6-2572D2A355A6}" type="pres">
      <dgm:prSet presAssocID="{F4A4F6CC-6F63-40D7-8330-A5D536D575F9}" presName="parentLin" presStyleCnt="0"/>
      <dgm:spPr/>
    </dgm:pt>
    <dgm:pt modelId="{CC4602D5-F54B-4F4A-8243-81D84BA7A8B1}" type="pres">
      <dgm:prSet presAssocID="{F4A4F6CC-6F63-40D7-8330-A5D536D575F9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5EDB5D90-05DB-4D20-BF99-D0C14833C000}" type="pres">
      <dgm:prSet presAssocID="{F4A4F6CC-6F63-40D7-8330-A5D536D575F9}" presName="parentText" presStyleLbl="node1" presStyleIdx="0" presStyleCnt="4" custScaleX="12463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C5415D-D094-47D3-8A17-ABF93FDD6C2A}" type="pres">
      <dgm:prSet presAssocID="{F4A4F6CC-6F63-40D7-8330-A5D536D575F9}" presName="negativeSpace" presStyleCnt="0"/>
      <dgm:spPr/>
    </dgm:pt>
    <dgm:pt modelId="{21B4FC47-7747-4398-995E-135D1481629B}" type="pres">
      <dgm:prSet presAssocID="{F4A4F6CC-6F63-40D7-8330-A5D536D575F9}" presName="childText" presStyleLbl="conFgAcc1" presStyleIdx="0" presStyleCnt="4">
        <dgm:presLayoutVars>
          <dgm:bulletEnabled val="1"/>
        </dgm:presLayoutVars>
      </dgm:prSet>
      <dgm:spPr/>
    </dgm:pt>
    <dgm:pt modelId="{E4BA7933-4E03-47DF-8D64-CD62EC445EF5}" type="pres">
      <dgm:prSet presAssocID="{715969D7-0703-4E96-8A86-FAC17BCCC9F9}" presName="spaceBetweenRectangles" presStyleCnt="0"/>
      <dgm:spPr/>
    </dgm:pt>
    <dgm:pt modelId="{97CE1D28-9D45-42BF-94E3-B86DF71F5183}" type="pres">
      <dgm:prSet presAssocID="{2F1F802B-ACDF-4EFB-9F37-75A72B265DAE}" presName="parentLin" presStyleCnt="0"/>
      <dgm:spPr/>
    </dgm:pt>
    <dgm:pt modelId="{5CA3B676-3B27-4703-B500-9173AC2276E5}" type="pres">
      <dgm:prSet presAssocID="{2F1F802B-ACDF-4EFB-9F37-75A72B265DAE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A2F85950-D70C-489B-B6D2-1ED5F5188876}" type="pres">
      <dgm:prSet presAssocID="{2F1F802B-ACDF-4EFB-9F37-75A72B265DAE}" presName="parentText" presStyleLbl="node1" presStyleIdx="1" presStyleCnt="4" custScaleX="124631" custScaleY="16050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EAFD359-F360-4D1F-A109-2BB4022B8182}" type="pres">
      <dgm:prSet presAssocID="{2F1F802B-ACDF-4EFB-9F37-75A72B265DAE}" presName="negativeSpace" presStyleCnt="0"/>
      <dgm:spPr/>
    </dgm:pt>
    <dgm:pt modelId="{F037C50F-1C6D-4BE0-81A8-64C663DA4D31}" type="pres">
      <dgm:prSet presAssocID="{2F1F802B-ACDF-4EFB-9F37-75A72B265DAE}" presName="childText" presStyleLbl="conFgAcc1" presStyleIdx="1" presStyleCnt="4">
        <dgm:presLayoutVars>
          <dgm:bulletEnabled val="1"/>
        </dgm:presLayoutVars>
      </dgm:prSet>
      <dgm:spPr/>
    </dgm:pt>
    <dgm:pt modelId="{DFC94487-8CCA-4111-A97E-AE592B90022D}" type="pres">
      <dgm:prSet presAssocID="{B6CBC6D6-C25D-4553-A037-77FE420EF808}" presName="spaceBetweenRectangles" presStyleCnt="0"/>
      <dgm:spPr/>
    </dgm:pt>
    <dgm:pt modelId="{D524F4A2-CDD5-47C5-AA5B-FD64D7E329DF}" type="pres">
      <dgm:prSet presAssocID="{7C39A09B-9736-41BE-BB49-EF8AA9ACD35F}" presName="parentLin" presStyleCnt="0"/>
      <dgm:spPr/>
    </dgm:pt>
    <dgm:pt modelId="{FB51D92F-A681-4EAE-832C-BA02D19CEF98}" type="pres">
      <dgm:prSet presAssocID="{7C39A09B-9736-41BE-BB49-EF8AA9ACD35F}" presName="parentLeftMargin" presStyleLbl="node1" presStyleIdx="1" presStyleCnt="4"/>
      <dgm:spPr/>
      <dgm:t>
        <a:bodyPr/>
        <a:lstStyle/>
        <a:p>
          <a:endParaRPr lang="uk-UA"/>
        </a:p>
      </dgm:t>
    </dgm:pt>
    <dgm:pt modelId="{C85862D4-9536-4F4D-8644-0362CD1B86CB}" type="pres">
      <dgm:prSet presAssocID="{7C39A09B-9736-41BE-BB49-EF8AA9ACD35F}" presName="parentText" presStyleLbl="node1" presStyleIdx="2" presStyleCnt="4" custScaleX="124630" custScaleY="12958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7316E0-B218-42EF-A52B-770AC2E00525}" type="pres">
      <dgm:prSet presAssocID="{7C39A09B-9736-41BE-BB49-EF8AA9ACD35F}" presName="negativeSpace" presStyleCnt="0"/>
      <dgm:spPr/>
    </dgm:pt>
    <dgm:pt modelId="{A530E0DF-4D01-4B67-8787-12C228842709}" type="pres">
      <dgm:prSet presAssocID="{7C39A09B-9736-41BE-BB49-EF8AA9ACD35F}" presName="childText" presStyleLbl="conFgAcc1" presStyleIdx="2" presStyleCnt="4">
        <dgm:presLayoutVars>
          <dgm:bulletEnabled val="1"/>
        </dgm:presLayoutVars>
      </dgm:prSet>
      <dgm:spPr/>
    </dgm:pt>
    <dgm:pt modelId="{A06D772A-7F21-45E5-9487-E37BEC3710AA}" type="pres">
      <dgm:prSet presAssocID="{4B335029-8F2B-41C1-A48D-888BE5103800}" presName="spaceBetweenRectangles" presStyleCnt="0"/>
      <dgm:spPr/>
    </dgm:pt>
    <dgm:pt modelId="{80EE87F9-2DBA-426B-B9AA-FB97563627DF}" type="pres">
      <dgm:prSet presAssocID="{20B8BE7F-5B13-4E7F-9DFE-1284BF4B8B9F}" presName="parentLin" presStyleCnt="0"/>
      <dgm:spPr/>
    </dgm:pt>
    <dgm:pt modelId="{A24E6B8E-0797-46D2-9A6B-013480F68AAB}" type="pres">
      <dgm:prSet presAssocID="{20B8BE7F-5B13-4E7F-9DFE-1284BF4B8B9F}" presName="parentLeftMargin" presStyleLbl="node1" presStyleIdx="2" presStyleCnt="4"/>
      <dgm:spPr/>
      <dgm:t>
        <a:bodyPr/>
        <a:lstStyle/>
        <a:p>
          <a:endParaRPr lang="uk-UA"/>
        </a:p>
      </dgm:t>
    </dgm:pt>
    <dgm:pt modelId="{624ACAC2-3F55-4D33-9678-D959AB0263AF}" type="pres">
      <dgm:prSet presAssocID="{20B8BE7F-5B13-4E7F-9DFE-1284BF4B8B9F}" presName="parentText" presStyleLbl="node1" presStyleIdx="3" presStyleCnt="4" custScaleX="125657" custScaleY="14564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435150-EE8F-47F0-92BF-B61B75A4C248}" type="pres">
      <dgm:prSet presAssocID="{20B8BE7F-5B13-4E7F-9DFE-1284BF4B8B9F}" presName="negativeSpace" presStyleCnt="0"/>
      <dgm:spPr/>
    </dgm:pt>
    <dgm:pt modelId="{CC8669A9-B9A1-401E-A679-4772E186E7F6}" type="pres">
      <dgm:prSet presAssocID="{20B8BE7F-5B13-4E7F-9DFE-1284BF4B8B9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CF91C36-EB37-428C-8808-C80157225E9D}" type="presOf" srcId="{F4A4F6CC-6F63-40D7-8330-A5D536D575F9}" destId="{CC4602D5-F54B-4F4A-8243-81D84BA7A8B1}" srcOrd="0" destOrd="0" presId="urn:microsoft.com/office/officeart/2005/8/layout/list1"/>
    <dgm:cxn modelId="{3A7BC6F3-8E3B-4047-9B8F-AA4B2B35DA95}" srcId="{8B4BA1CA-2680-4FF8-84D1-925A29B23918}" destId="{20B8BE7F-5B13-4E7F-9DFE-1284BF4B8B9F}" srcOrd="3" destOrd="0" parTransId="{2B468FE5-0F2F-4F27-8257-D4CC884A05DE}" sibTransId="{8F3A6DA5-24B3-4B72-BECA-1A8FA41F4B1C}"/>
    <dgm:cxn modelId="{2C01D0A7-63F1-41D4-84D3-46416349DA8B}" type="presOf" srcId="{20B8BE7F-5B13-4E7F-9DFE-1284BF4B8B9F}" destId="{A24E6B8E-0797-46D2-9A6B-013480F68AAB}" srcOrd="0" destOrd="0" presId="urn:microsoft.com/office/officeart/2005/8/layout/list1"/>
    <dgm:cxn modelId="{A6C00AF9-63E9-4F2B-B135-814B6F268665}" type="presOf" srcId="{2F1F802B-ACDF-4EFB-9F37-75A72B265DAE}" destId="{5CA3B676-3B27-4703-B500-9173AC2276E5}" srcOrd="0" destOrd="0" presId="urn:microsoft.com/office/officeart/2005/8/layout/list1"/>
    <dgm:cxn modelId="{95F524A9-6545-46A6-8F4A-2DA525FE4C10}" type="presOf" srcId="{F4A4F6CC-6F63-40D7-8330-A5D536D575F9}" destId="{5EDB5D90-05DB-4D20-BF99-D0C14833C000}" srcOrd="1" destOrd="0" presId="urn:microsoft.com/office/officeart/2005/8/layout/list1"/>
    <dgm:cxn modelId="{BD126E56-3E09-49A8-91B0-1B531E4BA083}" type="presOf" srcId="{20B8BE7F-5B13-4E7F-9DFE-1284BF4B8B9F}" destId="{624ACAC2-3F55-4D33-9678-D959AB0263AF}" srcOrd="1" destOrd="0" presId="urn:microsoft.com/office/officeart/2005/8/layout/list1"/>
    <dgm:cxn modelId="{75E86DCD-28BB-43E8-89CA-97D1ACB7D680}" type="presOf" srcId="{8B4BA1CA-2680-4FF8-84D1-925A29B23918}" destId="{913D91B3-F4C3-4D59-9F03-CE9A12B8BFF1}" srcOrd="0" destOrd="0" presId="urn:microsoft.com/office/officeart/2005/8/layout/list1"/>
    <dgm:cxn modelId="{EE60F25C-4150-4587-B22F-3BB3420D468E}" srcId="{8B4BA1CA-2680-4FF8-84D1-925A29B23918}" destId="{F4A4F6CC-6F63-40D7-8330-A5D536D575F9}" srcOrd="0" destOrd="0" parTransId="{27A00CE6-89C2-4193-9807-607F038B585C}" sibTransId="{715969D7-0703-4E96-8A86-FAC17BCCC9F9}"/>
    <dgm:cxn modelId="{555E0931-EFED-4F40-96B1-6CA691A60CE7}" type="presOf" srcId="{2F1F802B-ACDF-4EFB-9F37-75A72B265DAE}" destId="{A2F85950-D70C-489B-B6D2-1ED5F5188876}" srcOrd="1" destOrd="0" presId="urn:microsoft.com/office/officeart/2005/8/layout/list1"/>
    <dgm:cxn modelId="{D7DB5435-D9B1-4934-91DC-8AC8821C1D28}" srcId="{8B4BA1CA-2680-4FF8-84D1-925A29B23918}" destId="{2F1F802B-ACDF-4EFB-9F37-75A72B265DAE}" srcOrd="1" destOrd="0" parTransId="{382BC7AA-3ACE-4548-ACBC-80B77A85C8CF}" sibTransId="{B6CBC6D6-C25D-4553-A037-77FE420EF808}"/>
    <dgm:cxn modelId="{A2524971-D5AC-4B62-9CEE-825227B3E39A}" type="presOf" srcId="{7C39A09B-9736-41BE-BB49-EF8AA9ACD35F}" destId="{C85862D4-9536-4F4D-8644-0362CD1B86CB}" srcOrd="1" destOrd="0" presId="urn:microsoft.com/office/officeart/2005/8/layout/list1"/>
    <dgm:cxn modelId="{FFADF771-E13D-4602-BCB5-630A628D6361}" type="presOf" srcId="{7C39A09B-9736-41BE-BB49-EF8AA9ACD35F}" destId="{FB51D92F-A681-4EAE-832C-BA02D19CEF98}" srcOrd="0" destOrd="0" presId="urn:microsoft.com/office/officeart/2005/8/layout/list1"/>
    <dgm:cxn modelId="{5F558858-A5A2-48DB-9C53-6FDB7595135C}" srcId="{8B4BA1CA-2680-4FF8-84D1-925A29B23918}" destId="{7C39A09B-9736-41BE-BB49-EF8AA9ACD35F}" srcOrd="2" destOrd="0" parTransId="{5F978F97-E979-416A-93F7-CC439F0B8AC4}" sibTransId="{4B335029-8F2B-41C1-A48D-888BE5103800}"/>
    <dgm:cxn modelId="{7792004F-2DCB-4F5E-87CF-61A8CE164B59}" type="presParOf" srcId="{913D91B3-F4C3-4D59-9F03-CE9A12B8BFF1}" destId="{C8F065F3-D3BF-42AA-BDD6-2572D2A355A6}" srcOrd="0" destOrd="0" presId="urn:microsoft.com/office/officeart/2005/8/layout/list1"/>
    <dgm:cxn modelId="{D685A40C-9DF9-4D18-BC92-F614288C2FC8}" type="presParOf" srcId="{C8F065F3-D3BF-42AA-BDD6-2572D2A355A6}" destId="{CC4602D5-F54B-4F4A-8243-81D84BA7A8B1}" srcOrd="0" destOrd="0" presId="urn:microsoft.com/office/officeart/2005/8/layout/list1"/>
    <dgm:cxn modelId="{68C58F72-A1DC-45F1-9ADD-2E7A46C3367D}" type="presParOf" srcId="{C8F065F3-D3BF-42AA-BDD6-2572D2A355A6}" destId="{5EDB5D90-05DB-4D20-BF99-D0C14833C000}" srcOrd="1" destOrd="0" presId="urn:microsoft.com/office/officeart/2005/8/layout/list1"/>
    <dgm:cxn modelId="{9EBE32EA-3875-415A-88F5-998492C12E36}" type="presParOf" srcId="{913D91B3-F4C3-4D59-9F03-CE9A12B8BFF1}" destId="{01C5415D-D094-47D3-8A17-ABF93FDD6C2A}" srcOrd="1" destOrd="0" presId="urn:microsoft.com/office/officeart/2005/8/layout/list1"/>
    <dgm:cxn modelId="{EE6E7E09-ECEF-4307-80BE-77E5E528B14D}" type="presParOf" srcId="{913D91B3-F4C3-4D59-9F03-CE9A12B8BFF1}" destId="{21B4FC47-7747-4398-995E-135D1481629B}" srcOrd="2" destOrd="0" presId="urn:microsoft.com/office/officeart/2005/8/layout/list1"/>
    <dgm:cxn modelId="{9CDB5EEE-F6AB-4EA4-8037-09DD23616798}" type="presParOf" srcId="{913D91B3-F4C3-4D59-9F03-CE9A12B8BFF1}" destId="{E4BA7933-4E03-47DF-8D64-CD62EC445EF5}" srcOrd="3" destOrd="0" presId="urn:microsoft.com/office/officeart/2005/8/layout/list1"/>
    <dgm:cxn modelId="{98060A70-7C0E-419B-B90F-67CA4CA27531}" type="presParOf" srcId="{913D91B3-F4C3-4D59-9F03-CE9A12B8BFF1}" destId="{97CE1D28-9D45-42BF-94E3-B86DF71F5183}" srcOrd="4" destOrd="0" presId="urn:microsoft.com/office/officeart/2005/8/layout/list1"/>
    <dgm:cxn modelId="{4855DAE8-8AFE-44CA-B9C2-273A1E39D3B5}" type="presParOf" srcId="{97CE1D28-9D45-42BF-94E3-B86DF71F5183}" destId="{5CA3B676-3B27-4703-B500-9173AC2276E5}" srcOrd="0" destOrd="0" presId="urn:microsoft.com/office/officeart/2005/8/layout/list1"/>
    <dgm:cxn modelId="{6AC1C230-F972-4E35-AC5E-DA02DA2BBC95}" type="presParOf" srcId="{97CE1D28-9D45-42BF-94E3-B86DF71F5183}" destId="{A2F85950-D70C-489B-B6D2-1ED5F5188876}" srcOrd="1" destOrd="0" presId="urn:microsoft.com/office/officeart/2005/8/layout/list1"/>
    <dgm:cxn modelId="{A3452539-C1A0-4B91-9F85-77217C04750D}" type="presParOf" srcId="{913D91B3-F4C3-4D59-9F03-CE9A12B8BFF1}" destId="{6EAFD359-F360-4D1F-A109-2BB4022B8182}" srcOrd="5" destOrd="0" presId="urn:microsoft.com/office/officeart/2005/8/layout/list1"/>
    <dgm:cxn modelId="{E243823B-DFF7-4352-BB04-88A8805518C8}" type="presParOf" srcId="{913D91B3-F4C3-4D59-9F03-CE9A12B8BFF1}" destId="{F037C50F-1C6D-4BE0-81A8-64C663DA4D31}" srcOrd="6" destOrd="0" presId="urn:microsoft.com/office/officeart/2005/8/layout/list1"/>
    <dgm:cxn modelId="{44ACE73E-220F-498C-BC31-88651BCBB6A4}" type="presParOf" srcId="{913D91B3-F4C3-4D59-9F03-CE9A12B8BFF1}" destId="{DFC94487-8CCA-4111-A97E-AE592B90022D}" srcOrd="7" destOrd="0" presId="urn:microsoft.com/office/officeart/2005/8/layout/list1"/>
    <dgm:cxn modelId="{995832E4-D1B3-44E5-94EA-892C2FF78F9A}" type="presParOf" srcId="{913D91B3-F4C3-4D59-9F03-CE9A12B8BFF1}" destId="{D524F4A2-CDD5-47C5-AA5B-FD64D7E329DF}" srcOrd="8" destOrd="0" presId="urn:microsoft.com/office/officeart/2005/8/layout/list1"/>
    <dgm:cxn modelId="{721919BD-30EB-4AFD-A50A-B200C5BBF77F}" type="presParOf" srcId="{D524F4A2-CDD5-47C5-AA5B-FD64D7E329DF}" destId="{FB51D92F-A681-4EAE-832C-BA02D19CEF98}" srcOrd="0" destOrd="0" presId="urn:microsoft.com/office/officeart/2005/8/layout/list1"/>
    <dgm:cxn modelId="{B6CF7B55-E1EB-4C0C-8674-17F7F3DC6F96}" type="presParOf" srcId="{D524F4A2-CDD5-47C5-AA5B-FD64D7E329DF}" destId="{C85862D4-9536-4F4D-8644-0362CD1B86CB}" srcOrd="1" destOrd="0" presId="urn:microsoft.com/office/officeart/2005/8/layout/list1"/>
    <dgm:cxn modelId="{D660D8C0-9750-472F-8873-7F5654E89680}" type="presParOf" srcId="{913D91B3-F4C3-4D59-9F03-CE9A12B8BFF1}" destId="{457316E0-B218-42EF-A52B-770AC2E00525}" srcOrd="9" destOrd="0" presId="urn:microsoft.com/office/officeart/2005/8/layout/list1"/>
    <dgm:cxn modelId="{F5A5D50D-05C1-44B9-833B-AA809FF333FC}" type="presParOf" srcId="{913D91B3-F4C3-4D59-9F03-CE9A12B8BFF1}" destId="{A530E0DF-4D01-4B67-8787-12C228842709}" srcOrd="10" destOrd="0" presId="urn:microsoft.com/office/officeart/2005/8/layout/list1"/>
    <dgm:cxn modelId="{ADE0BE3F-E43C-4774-91FF-F0C5ED9D8267}" type="presParOf" srcId="{913D91B3-F4C3-4D59-9F03-CE9A12B8BFF1}" destId="{A06D772A-7F21-45E5-9487-E37BEC3710AA}" srcOrd="11" destOrd="0" presId="urn:microsoft.com/office/officeart/2005/8/layout/list1"/>
    <dgm:cxn modelId="{9C100040-404D-40B4-9C99-4A8EDE9FDA26}" type="presParOf" srcId="{913D91B3-F4C3-4D59-9F03-CE9A12B8BFF1}" destId="{80EE87F9-2DBA-426B-B9AA-FB97563627DF}" srcOrd="12" destOrd="0" presId="urn:microsoft.com/office/officeart/2005/8/layout/list1"/>
    <dgm:cxn modelId="{51F662E5-6346-461E-8265-FE3DA8304BC1}" type="presParOf" srcId="{80EE87F9-2DBA-426B-B9AA-FB97563627DF}" destId="{A24E6B8E-0797-46D2-9A6B-013480F68AAB}" srcOrd="0" destOrd="0" presId="urn:microsoft.com/office/officeart/2005/8/layout/list1"/>
    <dgm:cxn modelId="{53EB607B-C2C2-4E0C-91BC-08848BCF80D8}" type="presParOf" srcId="{80EE87F9-2DBA-426B-B9AA-FB97563627DF}" destId="{624ACAC2-3F55-4D33-9678-D959AB0263AF}" srcOrd="1" destOrd="0" presId="urn:microsoft.com/office/officeart/2005/8/layout/list1"/>
    <dgm:cxn modelId="{C425CA60-0690-46E8-85CC-9AAF96B486CF}" type="presParOf" srcId="{913D91B3-F4C3-4D59-9F03-CE9A12B8BFF1}" destId="{42435150-EE8F-47F0-92BF-B61B75A4C248}" srcOrd="13" destOrd="0" presId="urn:microsoft.com/office/officeart/2005/8/layout/list1"/>
    <dgm:cxn modelId="{0ABBD0BB-C4A1-4C5E-9CB1-B79BD4688910}" type="presParOf" srcId="{913D91B3-F4C3-4D59-9F03-CE9A12B8BFF1}" destId="{CC8669A9-B9A1-401E-A679-4772E186E7F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4BA1CA-2680-4FF8-84D1-925A29B23918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F4A4F6CC-6F63-40D7-8330-A5D536D575F9}">
      <dgm:prSet phldrT="[Текст]" custT="1"/>
      <dgm:spPr/>
      <dgm:t>
        <a:bodyPr/>
        <a:lstStyle/>
        <a:p>
          <a:r>
            <a:rPr lang="uk-UA" sz="2800" dirty="0" smtClean="0"/>
            <a:t>Штатний розпис (заявлені виконавці + студенти, аспіранти)</a:t>
          </a:r>
          <a:endParaRPr lang="uk-UA" sz="2800" dirty="0"/>
        </a:p>
      </dgm:t>
    </dgm:pt>
    <dgm:pt modelId="{27A00CE6-89C2-4193-9807-607F038B585C}" type="parTrans" cxnId="{EE60F25C-4150-4587-B22F-3BB3420D468E}">
      <dgm:prSet/>
      <dgm:spPr/>
      <dgm:t>
        <a:bodyPr/>
        <a:lstStyle/>
        <a:p>
          <a:endParaRPr lang="uk-UA"/>
        </a:p>
      </dgm:t>
    </dgm:pt>
    <dgm:pt modelId="{715969D7-0703-4E96-8A86-FAC17BCCC9F9}" type="sibTrans" cxnId="{EE60F25C-4150-4587-B22F-3BB3420D468E}">
      <dgm:prSet/>
      <dgm:spPr/>
      <dgm:t>
        <a:bodyPr/>
        <a:lstStyle/>
        <a:p>
          <a:endParaRPr lang="uk-UA"/>
        </a:p>
      </dgm:t>
    </dgm:pt>
    <dgm:pt modelId="{2F1F802B-ACDF-4EFB-9F37-75A72B265DAE}">
      <dgm:prSet phldrT="[Текст]" custT="1"/>
      <dgm:spPr/>
      <dgm:t>
        <a:bodyPr/>
        <a:lstStyle/>
        <a:p>
          <a:r>
            <a:rPr lang="uk-UA" sz="2800" dirty="0" smtClean="0"/>
            <a:t>Обґрунтовані статті витрат (матеріали, відрядження, послуги, інші)</a:t>
          </a:r>
          <a:endParaRPr lang="uk-UA" sz="2800" dirty="0"/>
        </a:p>
      </dgm:t>
    </dgm:pt>
    <dgm:pt modelId="{382BC7AA-3ACE-4548-ACBC-80B77A85C8CF}" type="parTrans" cxnId="{D7DB5435-D9B1-4934-91DC-8AC8821C1D28}">
      <dgm:prSet/>
      <dgm:spPr/>
      <dgm:t>
        <a:bodyPr/>
        <a:lstStyle/>
        <a:p>
          <a:endParaRPr lang="uk-UA"/>
        </a:p>
      </dgm:t>
    </dgm:pt>
    <dgm:pt modelId="{B6CBC6D6-C25D-4553-A037-77FE420EF808}" type="sibTrans" cxnId="{D7DB5435-D9B1-4934-91DC-8AC8821C1D28}">
      <dgm:prSet/>
      <dgm:spPr/>
      <dgm:t>
        <a:bodyPr/>
        <a:lstStyle/>
        <a:p>
          <a:endParaRPr lang="uk-UA"/>
        </a:p>
      </dgm:t>
    </dgm:pt>
    <dgm:pt modelId="{7C39A09B-9736-41BE-BB49-EF8AA9ACD35F}">
      <dgm:prSet phldrT="[Текст]" custT="1"/>
      <dgm:spPr/>
      <dgm:t>
        <a:bodyPr/>
        <a:lstStyle/>
        <a:p>
          <a:r>
            <a:rPr lang="uk-UA" sz="2800" dirty="0" smtClean="0"/>
            <a:t>Якісна підготовка матеріалів для здійснення закупівель</a:t>
          </a:r>
          <a:endParaRPr lang="uk-UA" sz="2800" dirty="0"/>
        </a:p>
      </dgm:t>
    </dgm:pt>
    <dgm:pt modelId="{5F978F97-E979-416A-93F7-CC439F0B8AC4}" type="parTrans" cxnId="{5F558858-A5A2-48DB-9C53-6FDB7595135C}">
      <dgm:prSet/>
      <dgm:spPr/>
      <dgm:t>
        <a:bodyPr/>
        <a:lstStyle/>
        <a:p>
          <a:endParaRPr lang="uk-UA"/>
        </a:p>
      </dgm:t>
    </dgm:pt>
    <dgm:pt modelId="{4B335029-8F2B-41C1-A48D-888BE5103800}" type="sibTrans" cxnId="{5F558858-A5A2-48DB-9C53-6FDB7595135C}">
      <dgm:prSet/>
      <dgm:spPr/>
      <dgm:t>
        <a:bodyPr/>
        <a:lstStyle/>
        <a:p>
          <a:endParaRPr lang="uk-UA"/>
        </a:p>
      </dgm:t>
    </dgm:pt>
    <dgm:pt modelId="{20B8BE7F-5B13-4E7F-9DFE-1284BF4B8B9F}">
      <dgm:prSet custT="1"/>
      <dgm:spPr/>
      <dgm:t>
        <a:bodyPr/>
        <a:lstStyle/>
        <a:p>
          <a:r>
            <a:rPr lang="uk-UA" sz="2800" dirty="0" smtClean="0"/>
            <a:t>  Повний супровід і контроль витрат</a:t>
          </a:r>
          <a:endParaRPr lang="uk-UA" sz="2800" dirty="0"/>
        </a:p>
      </dgm:t>
    </dgm:pt>
    <dgm:pt modelId="{2B468FE5-0F2F-4F27-8257-D4CC884A05DE}" type="parTrans" cxnId="{3A7BC6F3-8E3B-4047-9B8F-AA4B2B35DA95}">
      <dgm:prSet/>
      <dgm:spPr/>
      <dgm:t>
        <a:bodyPr/>
        <a:lstStyle/>
        <a:p>
          <a:endParaRPr lang="uk-UA"/>
        </a:p>
      </dgm:t>
    </dgm:pt>
    <dgm:pt modelId="{8F3A6DA5-24B3-4B72-BECA-1A8FA41F4B1C}" type="sibTrans" cxnId="{3A7BC6F3-8E3B-4047-9B8F-AA4B2B35DA95}">
      <dgm:prSet/>
      <dgm:spPr/>
      <dgm:t>
        <a:bodyPr/>
        <a:lstStyle/>
        <a:p>
          <a:endParaRPr lang="uk-UA"/>
        </a:p>
      </dgm:t>
    </dgm:pt>
    <dgm:pt modelId="{913D91B3-F4C3-4D59-9F03-CE9A12B8BFF1}" type="pres">
      <dgm:prSet presAssocID="{8B4BA1CA-2680-4FF8-84D1-925A29B239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8F065F3-D3BF-42AA-BDD6-2572D2A355A6}" type="pres">
      <dgm:prSet presAssocID="{F4A4F6CC-6F63-40D7-8330-A5D536D575F9}" presName="parentLin" presStyleCnt="0"/>
      <dgm:spPr/>
    </dgm:pt>
    <dgm:pt modelId="{CC4602D5-F54B-4F4A-8243-81D84BA7A8B1}" type="pres">
      <dgm:prSet presAssocID="{F4A4F6CC-6F63-40D7-8330-A5D536D575F9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5EDB5D90-05DB-4D20-BF99-D0C14833C000}" type="pres">
      <dgm:prSet presAssocID="{F4A4F6CC-6F63-40D7-8330-A5D536D575F9}" presName="parentText" presStyleLbl="node1" presStyleIdx="0" presStyleCnt="4" custScaleX="124630" custScaleY="12446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C5415D-D094-47D3-8A17-ABF93FDD6C2A}" type="pres">
      <dgm:prSet presAssocID="{F4A4F6CC-6F63-40D7-8330-A5D536D575F9}" presName="negativeSpace" presStyleCnt="0"/>
      <dgm:spPr/>
    </dgm:pt>
    <dgm:pt modelId="{21B4FC47-7747-4398-995E-135D1481629B}" type="pres">
      <dgm:prSet presAssocID="{F4A4F6CC-6F63-40D7-8330-A5D536D575F9}" presName="childText" presStyleLbl="conFgAcc1" presStyleIdx="0" presStyleCnt="4">
        <dgm:presLayoutVars>
          <dgm:bulletEnabled val="1"/>
        </dgm:presLayoutVars>
      </dgm:prSet>
      <dgm:spPr/>
    </dgm:pt>
    <dgm:pt modelId="{E4BA7933-4E03-47DF-8D64-CD62EC445EF5}" type="pres">
      <dgm:prSet presAssocID="{715969D7-0703-4E96-8A86-FAC17BCCC9F9}" presName="spaceBetweenRectangles" presStyleCnt="0"/>
      <dgm:spPr/>
    </dgm:pt>
    <dgm:pt modelId="{97CE1D28-9D45-42BF-94E3-B86DF71F5183}" type="pres">
      <dgm:prSet presAssocID="{2F1F802B-ACDF-4EFB-9F37-75A72B265DAE}" presName="parentLin" presStyleCnt="0"/>
      <dgm:spPr/>
    </dgm:pt>
    <dgm:pt modelId="{5CA3B676-3B27-4703-B500-9173AC2276E5}" type="pres">
      <dgm:prSet presAssocID="{2F1F802B-ACDF-4EFB-9F37-75A72B265DAE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A2F85950-D70C-489B-B6D2-1ED5F5188876}" type="pres">
      <dgm:prSet presAssocID="{2F1F802B-ACDF-4EFB-9F37-75A72B265DAE}" presName="parentText" presStyleLbl="node1" presStyleIdx="1" presStyleCnt="4" custScaleX="124631" custScaleY="16050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EAFD359-F360-4D1F-A109-2BB4022B8182}" type="pres">
      <dgm:prSet presAssocID="{2F1F802B-ACDF-4EFB-9F37-75A72B265DAE}" presName="negativeSpace" presStyleCnt="0"/>
      <dgm:spPr/>
    </dgm:pt>
    <dgm:pt modelId="{F037C50F-1C6D-4BE0-81A8-64C663DA4D31}" type="pres">
      <dgm:prSet presAssocID="{2F1F802B-ACDF-4EFB-9F37-75A72B265DAE}" presName="childText" presStyleLbl="conFgAcc1" presStyleIdx="1" presStyleCnt="4">
        <dgm:presLayoutVars>
          <dgm:bulletEnabled val="1"/>
        </dgm:presLayoutVars>
      </dgm:prSet>
      <dgm:spPr/>
    </dgm:pt>
    <dgm:pt modelId="{DFC94487-8CCA-4111-A97E-AE592B90022D}" type="pres">
      <dgm:prSet presAssocID="{B6CBC6D6-C25D-4553-A037-77FE420EF808}" presName="spaceBetweenRectangles" presStyleCnt="0"/>
      <dgm:spPr/>
    </dgm:pt>
    <dgm:pt modelId="{D524F4A2-CDD5-47C5-AA5B-FD64D7E329DF}" type="pres">
      <dgm:prSet presAssocID="{7C39A09B-9736-41BE-BB49-EF8AA9ACD35F}" presName="parentLin" presStyleCnt="0"/>
      <dgm:spPr/>
    </dgm:pt>
    <dgm:pt modelId="{FB51D92F-A681-4EAE-832C-BA02D19CEF98}" type="pres">
      <dgm:prSet presAssocID="{7C39A09B-9736-41BE-BB49-EF8AA9ACD35F}" presName="parentLeftMargin" presStyleLbl="node1" presStyleIdx="1" presStyleCnt="4"/>
      <dgm:spPr/>
      <dgm:t>
        <a:bodyPr/>
        <a:lstStyle/>
        <a:p>
          <a:endParaRPr lang="uk-UA"/>
        </a:p>
      </dgm:t>
    </dgm:pt>
    <dgm:pt modelId="{C85862D4-9536-4F4D-8644-0362CD1B86CB}" type="pres">
      <dgm:prSet presAssocID="{7C39A09B-9736-41BE-BB49-EF8AA9ACD35F}" presName="parentText" presStyleLbl="node1" presStyleIdx="2" presStyleCnt="4" custScaleX="124630" custScaleY="12958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7316E0-B218-42EF-A52B-770AC2E00525}" type="pres">
      <dgm:prSet presAssocID="{7C39A09B-9736-41BE-BB49-EF8AA9ACD35F}" presName="negativeSpace" presStyleCnt="0"/>
      <dgm:spPr/>
    </dgm:pt>
    <dgm:pt modelId="{A530E0DF-4D01-4B67-8787-12C228842709}" type="pres">
      <dgm:prSet presAssocID="{7C39A09B-9736-41BE-BB49-EF8AA9ACD35F}" presName="childText" presStyleLbl="conFgAcc1" presStyleIdx="2" presStyleCnt="4">
        <dgm:presLayoutVars>
          <dgm:bulletEnabled val="1"/>
        </dgm:presLayoutVars>
      </dgm:prSet>
      <dgm:spPr/>
    </dgm:pt>
    <dgm:pt modelId="{A06D772A-7F21-45E5-9487-E37BEC3710AA}" type="pres">
      <dgm:prSet presAssocID="{4B335029-8F2B-41C1-A48D-888BE5103800}" presName="spaceBetweenRectangles" presStyleCnt="0"/>
      <dgm:spPr/>
    </dgm:pt>
    <dgm:pt modelId="{80EE87F9-2DBA-426B-B9AA-FB97563627DF}" type="pres">
      <dgm:prSet presAssocID="{20B8BE7F-5B13-4E7F-9DFE-1284BF4B8B9F}" presName="parentLin" presStyleCnt="0"/>
      <dgm:spPr/>
    </dgm:pt>
    <dgm:pt modelId="{A24E6B8E-0797-46D2-9A6B-013480F68AAB}" type="pres">
      <dgm:prSet presAssocID="{20B8BE7F-5B13-4E7F-9DFE-1284BF4B8B9F}" presName="parentLeftMargin" presStyleLbl="node1" presStyleIdx="2" presStyleCnt="4"/>
      <dgm:spPr/>
      <dgm:t>
        <a:bodyPr/>
        <a:lstStyle/>
        <a:p>
          <a:endParaRPr lang="uk-UA"/>
        </a:p>
      </dgm:t>
    </dgm:pt>
    <dgm:pt modelId="{624ACAC2-3F55-4D33-9678-D959AB0263AF}" type="pres">
      <dgm:prSet presAssocID="{20B8BE7F-5B13-4E7F-9DFE-1284BF4B8B9F}" presName="parentText" presStyleLbl="node1" presStyleIdx="3" presStyleCnt="4" custScaleX="125657" custScaleY="14564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435150-EE8F-47F0-92BF-B61B75A4C248}" type="pres">
      <dgm:prSet presAssocID="{20B8BE7F-5B13-4E7F-9DFE-1284BF4B8B9F}" presName="negativeSpace" presStyleCnt="0"/>
      <dgm:spPr/>
    </dgm:pt>
    <dgm:pt modelId="{CC8669A9-B9A1-401E-A679-4772E186E7F6}" type="pres">
      <dgm:prSet presAssocID="{20B8BE7F-5B13-4E7F-9DFE-1284BF4B8B9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CF91C36-EB37-428C-8808-C80157225E9D}" type="presOf" srcId="{F4A4F6CC-6F63-40D7-8330-A5D536D575F9}" destId="{CC4602D5-F54B-4F4A-8243-81D84BA7A8B1}" srcOrd="0" destOrd="0" presId="urn:microsoft.com/office/officeart/2005/8/layout/list1"/>
    <dgm:cxn modelId="{3A7BC6F3-8E3B-4047-9B8F-AA4B2B35DA95}" srcId="{8B4BA1CA-2680-4FF8-84D1-925A29B23918}" destId="{20B8BE7F-5B13-4E7F-9DFE-1284BF4B8B9F}" srcOrd="3" destOrd="0" parTransId="{2B468FE5-0F2F-4F27-8257-D4CC884A05DE}" sibTransId="{8F3A6DA5-24B3-4B72-BECA-1A8FA41F4B1C}"/>
    <dgm:cxn modelId="{2C01D0A7-63F1-41D4-84D3-46416349DA8B}" type="presOf" srcId="{20B8BE7F-5B13-4E7F-9DFE-1284BF4B8B9F}" destId="{A24E6B8E-0797-46D2-9A6B-013480F68AAB}" srcOrd="0" destOrd="0" presId="urn:microsoft.com/office/officeart/2005/8/layout/list1"/>
    <dgm:cxn modelId="{A6C00AF9-63E9-4F2B-B135-814B6F268665}" type="presOf" srcId="{2F1F802B-ACDF-4EFB-9F37-75A72B265DAE}" destId="{5CA3B676-3B27-4703-B500-9173AC2276E5}" srcOrd="0" destOrd="0" presId="urn:microsoft.com/office/officeart/2005/8/layout/list1"/>
    <dgm:cxn modelId="{95F524A9-6545-46A6-8F4A-2DA525FE4C10}" type="presOf" srcId="{F4A4F6CC-6F63-40D7-8330-A5D536D575F9}" destId="{5EDB5D90-05DB-4D20-BF99-D0C14833C000}" srcOrd="1" destOrd="0" presId="urn:microsoft.com/office/officeart/2005/8/layout/list1"/>
    <dgm:cxn modelId="{BD126E56-3E09-49A8-91B0-1B531E4BA083}" type="presOf" srcId="{20B8BE7F-5B13-4E7F-9DFE-1284BF4B8B9F}" destId="{624ACAC2-3F55-4D33-9678-D959AB0263AF}" srcOrd="1" destOrd="0" presId="urn:microsoft.com/office/officeart/2005/8/layout/list1"/>
    <dgm:cxn modelId="{75E86DCD-28BB-43E8-89CA-97D1ACB7D680}" type="presOf" srcId="{8B4BA1CA-2680-4FF8-84D1-925A29B23918}" destId="{913D91B3-F4C3-4D59-9F03-CE9A12B8BFF1}" srcOrd="0" destOrd="0" presId="urn:microsoft.com/office/officeart/2005/8/layout/list1"/>
    <dgm:cxn modelId="{EE60F25C-4150-4587-B22F-3BB3420D468E}" srcId="{8B4BA1CA-2680-4FF8-84D1-925A29B23918}" destId="{F4A4F6CC-6F63-40D7-8330-A5D536D575F9}" srcOrd="0" destOrd="0" parTransId="{27A00CE6-89C2-4193-9807-607F038B585C}" sibTransId="{715969D7-0703-4E96-8A86-FAC17BCCC9F9}"/>
    <dgm:cxn modelId="{555E0931-EFED-4F40-96B1-6CA691A60CE7}" type="presOf" srcId="{2F1F802B-ACDF-4EFB-9F37-75A72B265DAE}" destId="{A2F85950-D70C-489B-B6D2-1ED5F5188876}" srcOrd="1" destOrd="0" presId="urn:microsoft.com/office/officeart/2005/8/layout/list1"/>
    <dgm:cxn modelId="{D7DB5435-D9B1-4934-91DC-8AC8821C1D28}" srcId="{8B4BA1CA-2680-4FF8-84D1-925A29B23918}" destId="{2F1F802B-ACDF-4EFB-9F37-75A72B265DAE}" srcOrd="1" destOrd="0" parTransId="{382BC7AA-3ACE-4548-ACBC-80B77A85C8CF}" sibTransId="{B6CBC6D6-C25D-4553-A037-77FE420EF808}"/>
    <dgm:cxn modelId="{A2524971-D5AC-4B62-9CEE-825227B3E39A}" type="presOf" srcId="{7C39A09B-9736-41BE-BB49-EF8AA9ACD35F}" destId="{C85862D4-9536-4F4D-8644-0362CD1B86CB}" srcOrd="1" destOrd="0" presId="urn:microsoft.com/office/officeart/2005/8/layout/list1"/>
    <dgm:cxn modelId="{FFADF771-E13D-4602-BCB5-630A628D6361}" type="presOf" srcId="{7C39A09B-9736-41BE-BB49-EF8AA9ACD35F}" destId="{FB51D92F-A681-4EAE-832C-BA02D19CEF98}" srcOrd="0" destOrd="0" presId="urn:microsoft.com/office/officeart/2005/8/layout/list1"/>
    <dgm:cxn modelId="{5F558858-A5A2-48DB-9C53-6FDB7595135C}" srcId="{8B4BA1CA-2680-4FF8-84D1-925A29B23918}" destId="{7C39A09B-9736-41BE-BB49-EF8AA9ACD35F}" srcOrd="2" destOrd="0" parTransId="{5F978F97-E979-416A-93F7-CC439F0B8AC4}" sibTransId="{4B335029-8F2B-41C1-A48D-888BE5103800}"/>
    <dgm:cxn modelId="{7792004F-2DCB-4F5E-87CF-61A8CE164B59}" type="presParOf" srcId="{913D91B3-F4C3-4D59-9F03-CE9A12B8BFF1}" destId="{C8F065F3-D3BF-42AA-BDD6-2572D2A355A6}" srcOrd="0" destOrd="0" presId="urn:microsoft.com/office/officeart/2005/8/layout/list1"/>
    <dgm:cxn modelId="{D685A40C-9DF9-4D18-BC92-F614288C2FC8}" type="presParOf" srcId="{C8F065F3-D3BF-42AA-BDD6-2572D2A355A6}" destId="{CC4602D5-F54B-4F4A-8243-81D84BA7A8B1}" srcOrd="0" destOrd="0" presId="urn:microsoft.com/office/officeart/2005/8/layout/list1"/>
    <dgm:cxn modelId="{68C58F72-A1DC-45F1-9ADD-2E7A46C3367D}" type="presParOf" srcId="{C8F065F3-D3BF-42AA-BDD6-2572D2A355A6}" destId="{5EDB5D90-05DB-4D20-BF99-D0C14833C000}" srcOrd="1" destOrd="0" presId="urn:microsoft.com/office/officeart/2005/8/layout/list1"/>
    <dgm:cxn modelId="{9EBE32EA-3875-415A-88F5-998492C12E36}" type="presParOf" srcId="{913D91B3-F4C3-4D59-9F03-CE9A12B8BFF1}" destId="{01C5415D-D094-47D3-8A17-ABF93FDD6C2A}" srcOrd="1" destOrd="0" presId="urn:microsoft.com/office/officeart/2005/8/layout/list1"/>
    <dgm:cxn modelId="{EE6E7E09-ECEF-4307-80BE-77E5E528B14D}" type="presParOf" srcId="{913D91B3-F4C3-4D59-9F03-CE9A12B8BFF1}" destId="{21B4FC47-7747-4398-995E-135D1481629B}" srcOrd="2" destOrd="0" presId="urn:microsoft.com/office/officeart/2005/8/layout/list1"/>
    <dgm:cxn modelId="{9CDB5EEE-F6AB-4EA4-8037-09DD23616798}" type="presParOf" srcId="{913D91B3-F4C3-4D59-9F03-CE9A12B8BFF1}" destId="{E4BA7933-4E03-47DF-8D64-CD62EC445EF5}" srcOrd="3" destOrd="0" presId="urn:microsoft.com/office/officeart/2005/8/layout/list1"/>
    <dgm:cxn modelId="{98060A70-7C0E-419B-B90F-67CA4CA27531}" type="presParOf" srcId="{913D91B3-F4C3-4D59-9F03-CE9A12B8BFF1}" destId="{97CE1D28-9D45-42BF-94E3-B86DF71F5183}" srcOrd="4" destOrd="0" presId="urn:microsoft.com/office/officeart/2005/8/layout/list1"/>
    <dgm:cxn modelId="{4855DAE8-8AFE-44CA-B9C2-273A1E39D3B5}" type="presParOf" srcId="{97CE1D28-9D45-42BF-94E3-B86DF71F5183}" destId="{5CA3B676-3B27-4703-B500-9173AC2276E5}" srcOrd="0" destOrd="0" presId="urn:microsoft.com/office/officeart/2005/8/layout/list1"/>
    <dgm:cxn modelId="{6AC1C230-F972-4E35-AC5E-DA02DA2BBC95}" type="presParOf" srcId="{97CE1D28-9D45-42BF-94E3-B86DF71F5183}" destId="{A2F85950-D70C-489B-B6D2-1ED5F5188876}" srcOrd="1" destOrd="0" presId="urn:microsoft.com/office/officeart/2005/8/layout/list1"/>
    <dgm:cxn modelId="{A3452539-C1A0-4B91-9F85-77217C04750D}" type="presParOf" srcId="{913D91B3-F4C3-4D59-9F03-CE9A12B8BFF1}" destId="{6EAFD359-F360-4D1F-A109-2BB4022B8182}" srcOrd="5" destOrd="0" presId="urn:microsoft.com/office/officeart/2005/8/layout/list1"/>
    <dgm:cxn modelId="{E243823B-DFF7-4352-BB04-88A8805518C8}" type="presParOf" srcId="{913D91B3-F4C3-4D59-9F03-CE9A12B8BFF1}" destId="{F037C50F-1C6D-4BE0-81A8-64C663DA4D31}" srcOrd="6" destOrd="0" presId="urn:microsoft.com/office/officeart/2005/8/layout/list1"/>
    <dgm:cxn modelId="{44ACE73E-220F-498C-BC31-88651BCBB6A4}" type="presParOf" srcId="{913D91B3-F4C3-4D59-9F03-CE9A12B8BFF1}" destId="{DFC94487-8CCA-4111-A97E-AE592B90022D}" srcOrd="7" destOrd="0" presId="urn:microsoft.com/office/officeart/2005/8/layout/list1"/>
    <dgm:cxn modelId="{995832E4-D1B3-44E5-94EA-892C2FF78F9A}" type="presParOf" srcId="{913D91B3-F4C3-4D59-9F03-CE9A12B8BFF1}" destId="{D524F4A2-CDD5-47C5-AA5B-FD64D7E329DF}" srcOrd="8" destOrd="0" presId="urn:microsoft.com/office/officeart/2005/8/layout/list1"/>
    <dgm:cxn modelId="{721919BD-30EB-4AFD-A50A-B200C5BBF77F}" type="presParOf" srcId="{D524F4A2-CDD5-47C5-AA5B-FD64D7E329DF}" destId="{FB51D92F-A681-4EAE-832C-BA02D19CEF98}" srcOrd="0" destOrd="0" presId="urn:microsoft.com/office/officeart/2005/8/layout/list1"/>
    <dgm:cxn modelId="{B6CF7B55-E1EB-4C0C-8674-17F7F3DC6F96}" type="presParOf" srcId="{D524F4A2-CDD5-47C5-AA5B-FD64D7E329DF}" destId="{C85862D4-9536-4F4D-8644-0362CD1B86CB}" srcOrd="1" destOrd="0" presId="urn:microsoft.com/office/officeart/2005/8/layout/list1"/>
    <dgm:cxn modelId="{D660D8C0-9750-472F-8873-7F5654E89680}" type="presParOf" srcId="{913D91B3-F4C3-4D59-9F03-CE9A12B8BFF1}" destId="{457316E0-B218-42EF-A52B-770AC2E00525}" srcOrd="9" destOrd="0" presId="urn:microsoft.com/office/officeart/2005/8/layout/list1"/>
    <dgm:cxn modelId="{F5A5D50D-05C1-44B9-833B-AA809FF333FC}" type="presParOf" srcId="{913D91B3-F4C3-4D59-9F03-CE9A12B8BFF1}" destId="{A530E0DF-4D01-4B67-8787-12C228842709}" srcOrd="10" destOrd="0" presId="urn:microsoft.com/office/officeart/2005/8/layout/list1"/>
    <dgm:cxn modelId="{ADE0BE3F-E43C-4774-91FF-F0C5ED9D8267}" type="presParOf" srcId="{913D91B3-F4C3-4D59-9F03-CE9A12B8BFF1}" destId="{A06D772A-7F21-45E5-9487-E37BEC3710AA}" srcOrd="11" destOrd="0" presId="urn:microsoft.com/office/officeart/2005/8/layout/list1"/>
    <dgm:cxn modelId="{9C100040-404D-40B4-9C99-4A8EDE9FDA26}" type="presParOf" srcId="{913D91B3-F4C3-4D59-9F03-CE9A12B8BFF1}" destId="{80EE87F9-2DBA-426B-B9AA-FB97563627DF}" srcOrd="12" destOrd="0" presId="urn:microsoft.com/office/officeart/2005/8/layout/list1"/>
    <dgm:cxn modelId="{51F662E5-6346-461E-8265-FE3DA8304BC1}" type="presParOf" srcId="{80EE87F9-2DBA-426B-B9AA-FB97563627DF}" destId="{A24E6B8E-0797-46D2-9A6B-013480F68AAB}" srcOrd="0" destOrd="0" presId="urn:microsoft.com/office/officeart/2005/8/layout/list1"/>
    <dgm:cxn modelId="{53EB607B-C2C2-4E0C-91BC-08848BCF80D8}" type="presParOf" srcId="{80EE87F9-2DBA-426B-B9AA-FB97563627DF}" destId="{624ACAC2-3F55-4D33-9678-D959AB0263AF}" srcOrd="1" destOrd="0" presId="urn:microsoft.com/office/officeart/2005/8/layout/list1"/>
    <dgm:cxn modelId="{C425CA60-0690-46E8-85CC-9AAF96B486CF}" type="presParOf" srcId="{913D91B3-F4C3-4D59-9F03-CE9A12B8BFF1}" destId="{42435150-EE8F-47F0-92BF-B61B75A4C248}" srcOrd="13" destOrd="0" presId="urn:microsoft.com/office/officeart/2005/8/layout/list1"/>
    <dgm:cxn modelId="{0ABBD0BB-C4A1-4C5E-9CB1-B79BD4688910}" type="presParOf" srcId="{913D91B3-F4C3-4D59-9F03-CE9A12B8BFF1}" destId="{CC8669A9-B9A1-401E-A679-4772E186E7F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4FC47-7747-4398-995E-135D1481629B}">
      <dsp:nvSpPr>
        <dsp:cNvPr id="0" name=""/>
        <dsp:cNvSpPr/>
      </dsp:nvSpPr>
      <dsp:spPr>
        <a:xfrm>
          <a:off x="0" y="331683"/>
          <a:ext cx="8352928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B5D90-05DB-4D20-BF99-D0C14833C000}">
      <dsp:nvSpPr>
        <dsp:cNvPr id="0" name=""/>
        <dsp:cNvSpPr/>
      </dsp:nvSpPr>
      <dsp:spPr>
        <a:xfrm>
          <a:off x="417646" y="6963"/>
          <a:ext cx="7287177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Чітке узгодження та виконання (</a:t>
          </a:r>
          <a:r>
            <a:rPr lang="uk-UA" sz="2800" u="sng" kern="1200" dirty="0" smtClean="0"/>
            <a:t>докази</a:t>
          </a:r>
          <a:r>
            <a:rPr lang="uk-UA" sz="2800" kern="1200" dirty="0" smtClean="0"/>
            <a:t>) запланованої науково-технічної продукції</a:t>
          </a:r>
          <a:endParaRPr lang="uk-UA" sz="2800" kern="1200" dirty="0"/>
        </a:p>
      </dsp:txBody>
      <dsp:txXfrm>
        <a:off x="449349" y="38666"/>
        <a:ext cx="7223771" cy="586034"/>
      </dsp:txXfrm>
    </dsp:sp>
    <dsp:sp modelId="{F037C50F-1C6D-4BE0-81A8-64C663DA4D31}">
      <dsp:nvSpPr>
        <dsp:cNvPr id="0" name=""/>
        <dsp:cNvSpPr/>
      </dsp:nvSpPr>
      <dsp:spPr>
        <a:xfrm>
          <a:off x="0" y="1722527"/>
          <a:ext cx="8352928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85950-D70C-489B-B6D2-1ED5F5188876}">
      <dsp:nvSpPr>
        <dsp:cNvPr id="0" name=""/>
        <dsp:cNvSpPr/>
      </dsp:nvSpPr>
      <dsp:spPr>
        <a:xfrm>
          <a:off x="417646" y="1004883"/>
          <a:ext cx="7287236" cy="10423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Досягнення високих кількісних результатів ефективності (</a:t>
          </a:r>
          <a:r>
            <a:rPr lang="uk-UA" sz="2800" u="sng" kern="1200" dirty="0" smtClean="0"/>
            <a:t>публікації, студенти, молоді вчені, гранти</a:t>
          </a:r>
          <a:r>
            <a:rPr lang="uk-UA" sz="2800" kern="1200" dirty="0" smtClean="0"/>
            <a:t>)</a:t>
          </a:r>
          <a:endParaRPr lang="uk-UA" sz="2800" kern="1200" dirty="0"/>
        </a:p>
      </dsp:txBody>
      <dsp:txXfrm>
        <a:off x="468530" y="1055767"/>
        <a:ext cx="7185468" cy="940596"/>
      </dsp:txXfrm>
    </dsp:sp>
    <dsp:sp modelId="{A530E0DF-4D01-4B67-8787-12C228842709}">
      <dsp:nvSpPr>
        <dsp:cNvPr id="0" name=""/>
        <dsp:cNvSpPr/>
      </dsp:nvSpPr>
      <dsp:spPr>
        <a:xfrm>
          <a:off x="0" y="2912571"/>
          <a:ext cx="8352928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862D4-9536-4F4D-8644-0362CD1B86CB}">
      <dsp:nvSpPr>
        <dsp:cNvPr id="0" name=""/>
        <dsp:cNvSpPr/>
      </dsp:nvSpPr>
      <dsp:spPr>
        <a:xfrm>
          <a:off x="417646" y="2395727"/>
          <a:ext cx="7287177" cy="8415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Системна робота з використання коштів проєкту</a:t>
          </a:r>
          <a:endParaRPr lang="uk-UA" sz="2800" kern="1200" dirty="0"/>
        </a:p>
      </dsp:txBody>
      <dsp:txXfrm>
        <a:off x="458728" y="2436809"/>
        <a:ext cx="7205013" cy="759399"/>
      </dsp:txXfrm>
    </dsp:sp>
    <dsp:sp modelId="{CC8669A9-B9A1-401E-A679-4772E186E7F6}">
      <dsp:nvSpPr>
        <dsp:cNvPr id="0" name=""/>
        <dsp:cNvSpPr/>
      </dsp:nvSpPr>
      <dsp:spPr>
        <a:xfrm>
          <a:off x="0" y="4206941"/>
          <a:ext cx="8352928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ACAC2-3F55-4D33-9678-D959AB0263AF}">
      <dsp:nvSpPr>
        <dsp:cNvPr id="0" name=""/>
        <dsp:cNvSpPr/>
      </dsp:nvSpPr>
      <dsp:spPr>
        <a:xfrm>
          <a:off x="417646" y="3585771"/>
          <a:ext cx="7347227" cy="9458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Ефективне використання результатів досліджень  </a:t>
          </a:r>
          <a:endParaRPr lang="uk-UA" sz="2800" kern="1200" dirty="0"/>
        </a:p>
      </dsp:txBody>
      <dsp:txXfrm>
        <a:off x="463820" y="3631945"/>
        <a:ext cx="7254879" cy="853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4FC47-7747-4398-995E-135D1481629B}">
      <dsp:nvSpPr>
        <dsp:cNvPr id="0" name=""/>
        <dsp:cNvSpPr/>
      </dsp:nvSpPr>
      <dsp:spPr>
        <a:xfrm>
          <a:off x="0" y="500818"/>
          <a:ext cx="8352928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B5D90-05DB-4D20-BF99-D0C14833C000}">
      <dsp:nvSpPr>
        <dsp:cNvPr id="0" name=""/>
        <dsp:cNvSpPr/>
      </dsp:nvSpPr>
      <dsp:spPr>
        <a:xfrm>
          <a:off x="417646" y="39176"/>
          <a:ext cx="7287177" cy="771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Штатний розпис (заявлені виконавці + студенти, аспіранти)</a:t>
          </a:r>
          <a:endParaRPr lang="uk-UA" sz="2800" kern="1200" dirty="0"/>
        </a:p>
      </dsp:txBody>
      <dsp:txXfrm>
        <a:off x="455313" y="76843"/>
        <a:ext cx="7211843" cy="696268"/>
      </dsp:txXfrm>
    </dsp:sp>
    <dsp:sp modelId="{F037C50F-1C6D-4BE0-81A8-64C663DA4D31}">
      <dsp:nvSpPr>
        <dsp:cNvPr id="0" name=""/>
        <dsp:cNvSpPr/>
      </dsp:nvSpPr>
      <dsp:spPr>
        <a:xfrm>
          <a:off x="0" y="1828442"/>
          <a:ext cx="8352928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85950-D70C-489B-B6D2-1ED5F5188876}">
      <dsp:nvSpPr>
        <dsp:cNvPr id="0" name=""/>
        <dsp:cNvSpPr/>
      </dsp:nvSpPr>
      <dsp:spPr>
        <a:xfrm>
          <a:off x="417646" y="1143418"/>
          <a:ext cx="7287236" cy="9949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Обґрунтовані статті витрат (матеріали, відрядження, послуги, інші)</a:t>
          </a:r>
          <a:endParaRPr lang="uk-UA" sz="2800" kern="1200" dirty="0"/>
        </a:p>
      </dsp:txBody>
      <dsp:txXfrm>
        <a:off x="466217" y="1191989"/>
        <a:ext cx="7190094" cy="897841"/>
      </dsp:txXfrm>
    </dsp:sp>
    <dsp:sp modelId="{A530E0DF-4D01-4B67-8787-12C228842709}">
      <dsp:nvSpPr>
        <dsp:cNvPr id="0" name=""/>
        <dsp:cNvSpPr/>
      </dsp:nvSpPr>
      <dsp:spPr>
        <a:xfrm>
          <a:off x="0" y="2964393"/>
          <a:ext cx="8352928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862D4-9536-4F4D-8644-0362CD1B86CB}">
      <dsp:nvSpPr>
        <dsp:cNvPr id="0" name=""/>
        <dsp:cNvSpPr/>
      </dsp:nvSpPr>
      <dsp:spPr>
        <a:xfrm>
          <a:off x="417646" y="2471042"/>
          <a:ext cx="7287177" cy="8033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Якісна підготовка матеріалів для здійснення закупівель</a:t>
          </a:r>
          <a:endParaRPr lang="uk-UA" sz="2800" kern="1200" dirty="0"/>
        </a:p>
      </dsp:txBody>
      <dsp:txXfrm>
        <a:off x="456860" y="2510256"/>
        <a:ext cx="7208749" cy="724882"/>
      </dsp:txXfrm>
    </dsp:sp>
    <dsp:sp modelId="{CC8669A9-B9A1-401E-A679-4772E186E7F6}">
      <dsp:nvSpPr>
        <dsp:cNvPr id="0" name=""/>
        <dsp:cNvSpPr/>
      </dsp:nvSpPr>
      <dsp:spPr>
        <a:xfrm>
          <a:off x="0" y="4199928"/>
          <a:ext cx="8352928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ACAC2-3F55-4D33-9678-D959AB0263AF}">
      <dsp:nvSpPr>
        <dsp:cNvPr id="0" name=""/>
        <dsp:cNvSpPr/>
      </dsp:nvSpPr>
      <dsp:spPr>
        <a:xfrm>
          <a:off x="417646" y="3606993"/>
          <a:ext cx="7347227" cy="9028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  Повний супровід і контроль витрат</a:t>
          </a:r>
          <a:endParaRPr lang="uk-UA" sz="2800" kern="1200" dirty="0"/>
        </a:p>
      </dsp:txBody>
      <dsp:txXfrm>
        <a:off x="461722" y="3651069"/>
        <a:ext cx="7259075" cy="814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FC222-C436-4EE4-85DC-AC004F27D06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87517-1357-43A1-A4EC-15802A0785CF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2CD0-70AC-47B5-9A63-1970F5B3CFFB}" type="datetime1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6C56-1319-478E-9896-FDCBD2FAC56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D2E6-29C9-46DF-AFF1-90E155D8C5D2}" type="datetime1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6C56-1319-478E-9896-FDCBD2FAC56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CBCE-61EE-43E9-82C1-C2F71EEF44DB}" type="datetime1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6C56-1319-478E-9896-FDCBD2FAC56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A7B3-B50E-4827-B207-49A160CD0A81}" type="datetime1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6C56-1319-478E-9896-FDCBD2FAC56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6DB1-0C32-4424-950A-2B864BE146E6}" type="datetime1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6C56-1319-478E-9896-FDCBD2FAC56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35E-757F-4EF4-8A99-5583686BAE65}" type="datetime1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6C56-1319-478E-9896-FDCBD2FAC56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95EF-CBE0-4EE5-9849-02AB1F47F01A}" type="datetime1">
              <a:rPr lang="ru-RU" smtClean="0"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6C56-1319-478E-9896-FDCBD2FAC56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E636-76AF-4F96-9F4F-B939A320162C}" type="datetime1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6C56-1319-478E-9896-FDCBD2FAC56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07D2-9416-460C-AE12-4D0BC49817B1}" type="datetime1">
              <a:rPr lang="ru-RU" smtClean="0"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6C56-1319-478E-9896-FDCBD2FAC56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B20A-B02A-4659-96D5-9017241981DE}" type="datetime1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6C56-1319-478E-9896-FDCBD2FAC56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2E6F-4A5A-4D52-82AD-5DA33F1DA7F8}" type="datetime1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6C56-1319-478E-9896-FDCBD2FAC56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F7B11-688C-4E22-AFCC-DF7C8D3EF329}" type="datetime1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C6C56-1319-478E-9896-FDCBD2FAC56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nubip.edu.ua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ubip.edu.u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ubip.edu.u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ubip.edu.u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ubip.edu.u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ubip.edu.u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nubip.edu.ua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otchenashko@nubip.edu.u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hyperlink" Target="https://nubip.edu.ua/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ubip.edu.u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ubip.edu.u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ubip.edu.u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ubip.edu.u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ubip.edu.u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nubip.edu.ua/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nubip.edu.ua/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327085"/>
            <a:ext cx="9001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100" b="1" dirty="0" smtClean="0">
                <a:solidFill>
                  <a:srgbClr val="002060"/>
                </a:solidFill>
              </a:rPr>
              <a:t>Національний університет біоресурсів і природокористування України</a:t>
            </a:r>
          </a:p>
          <a:p>
            <a:pPr algn="r"/>
            <a:r>
              <a:rPr lang="uk-UA" sz="1100" b="1" dirty="0" smtClean="0">
                <a:solidFill>
                  <a:srgbClr val="002060"/>
                </a:solidFill>
              </a:rPr>
              <a:t>Київ, вул. Героїв Об</a:t>
            </a:r>
            <a:r>
              <a:rPr lang="uk-UA" sz="1100" b="1" dirty="0">
                <a:solidFill>
                  <a:srgbClr val="002060"/>
                </a:solidFill>
              </a:rPr>
              <a:t>о</a:t>
            </a:r>
            <a:r>
              <a:rPr lang="uk-UA" sz="1100" b="1" dirty="0" smtClean="0">
                <a:solidFill>
                  <a:srgbClr val="002060"/>
                </a:solidFill>
              </a:rPr>
              <a:t>рони, 15,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r>
              <a:rPr lang="en-US" sz="1100" b="1" dirty="0" smtClean="0">
                <a:solidFill>
                  <a:srgbClr val="002060"/>
                </a:solidFill>
                <a:hlinkClick r:id="rId2"/>
              </a:rPr>
              <a:t>https://nubip.edu.ua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endParaRPr lang="ru-RU" sz="1100" b="1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57190" y="6357958"/>
            <a:ext cx="857252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Рисунок 10" descr="NUBIP_LOGO_NEW_Poisk_20 copy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76672"/>
            <a:ext cx="1543438" cy="1785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2851848"/>
            <a:ext cx="8001056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Особливості виконання наукових проєктів у 2022 році </a:t>
            </a:r>
            <a:endParaRPr lang="uk-UA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714744" y="5068685"/>
            <a:ext cx="500066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Доповідає начальник науково-дослідної частини</a:t>
            </a:r>
          </a:p>
          <a:p>
            <a:pPr algn="r"/>
            <a:r>
              <a:rPr lang="uk-UA" dirty="0" smtClean="0"/>
              <a:t>Отченашко Володимир Віталійович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40466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Методичний семінар,  14 лютого 2022 року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UBIP_LOGO_NEW_Poisk_20 copy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8868" y="142853"/>
            <a:ext cx="740850" cy="857256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190" y="6357958"/>
            <a:ext cx="857252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6327085"/>
            <a:ext cx="9001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100" b="1" dirty="0" smtClean="0">
                <a:solidFill>
                  <a:srgbClr val="002060"/>
                </a:solidFill>
              </a:rPr>
              <a:t>Національний університет біоресурсів і природокористування України</a:t>
            </a:r>
          </a:p>
          <a:p>
            <a:pPr algn="r"/>
            <a:r>
              <a:rPr lang="uk-UA" sz="1100" b="1" dirty="0" smtClean="0">
                <a:solidFill>
                  <a:srgbClr val="002060"/>
                </a:solidFill>
              </a:rPr>
              <a:t>Київ, вул. Героїв Об</a:t>
            </a:r>
            <a:r>
              <a:rPr lang="uk-UA" sz="1100" b="1" dirty="0">
                <a:solidFill>
                  <a:srgbClr val="002060"/>
                </a:solidFill>
              </a:rPr>
              <a:t>о</a:t>
            </a:r>
            <a:r>
              <a:rPr lang="uk-UA" sz="1100" b="1" dirty="0" smtClean="0">
                <a:solidFill>
                  <a:srgbClr val="002060"/>
                </a:solidFill>
              </a:rPr>
              <a:t>рони, 15,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r>
              <a:rPr lang="en-US" sz="1100" b="1" dirty="0" smtClean="0">
                <a:solidFill>
                  <a:srgbClr val="002060"/>
                </a:solidFill>
                <a:hlinkClick r:id="rId3"/>
              </a:rPr>
              <a:t>https://nubip.edu.ua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991789" y="2833943"/>
            <a:ext cx="5185446" cy="6605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Фінансова складова   </a:t>
            </a:r>
            <a:endParaRPr lang="ru-RU" sz="36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/>
            <a:fld id="{9FCC6C56-1319-478E-9896-FDCBD2FAC567}" type="slidenum">
              <a:rPr lang="ru-RU" b="1" smtClean="0"/>
              <a:pPr algn="l"/>
              <a:t>10</a:t>
            </a:fld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54331" t="28300" r="12988" b="6600"/>
          <a:stretch/>
        </p:blipFill>
        <p:spPr>
          <a:xfrm>
            <a:off x="1331640" y="198768"/>
            <a:ext cx="6048672" cy="593087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Овал 8"/>
          <p:cNvSpPr/>
          <p:nvPr/>
        </p:nvSpPr>
        <p:spPr>
          <a:xfrm rot="5400000">
            <a:off x="2088309" y="3196914"/>
            <a:ext cx="4824536" cy="700699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22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UBIP_LOGO_NEW_Poisk_20 copy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8868" y="142853"/>
            <a:ext cx="740850" cy="857256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190" y="6357958"/>
            <a:ext cx="857252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6327085"/>
            <a:ext cx="9001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100" b="1" dirty="0" smtClean="0">
                <a:solidFill>
                  <a:srgbClr val="002060"/>
                </a:solidFill>
              </a:rPr>
              <a:t>Національний університет біоресурсів і природокористування України</a:t>
            </a:r>
          </a:p>
          <a:p>
            <a:pPr algn="r"/>
            <a:r>
              <a:rPr lang="uk-UA" sz="1100" b="1" dirty="0" smtClean="0">
                <a:solidFill>
                  <a:srgbClr val="002060"/>
                </a:solidFill>
              </a:rPr>
              <a:t>Київ, вул. Героїв Об</a:t>
            </a:r>
            <a:r>
              <a:rPr lang="uk-UA" sz="1100" b="1" dirty="0">
                <a:solidFill>
                  <a:srgbClr val="002060"/>
                </a:solidFill>
              </a:rPr>
              <a:t>о</a:t>
            </a:r>
            <a:r>
              <a:rPr lang="uk-UA" sz="1100" b="1" dirty="0" smtClean="0">
                <a:solidFill>
                  <a:srgbClr val="002060"/>
                </a:solidFill>
              </a:rPr>
              <a:t>рони, 15,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r>
              <a:rPr lang="en-US" sz="1100" b="1" dirty="0" smtClean="0">
                <a:solidFill>
                  <a:srgbClr val="002060"/>
                </a:solidFill>
                <a:hlinkClick r:id="rId3"/>
              </a:rPr>
              <a:t>https://nubip.edu.ua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991789" y="2833943"/>
            <a:ext cx="5185446" cy="6605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Фінансова складова   </a:t>
            </a:r>
            <a:endParaRPr lang="ru-RU" sz="36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/>
            <a:fld id="{9FCC6C56-1319-478E-9896-FDCBD2FAC567}" type="slidenum">
              <a:rPr lang="ru-RU" b="1" smtClean="0"/>
              <a:pPr algn="l"/>
              <a:t>11</a:t>
            </a:fld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6769" t="30399" r="19682" b="10102"/>
          <a:stretch/>
        </p:blipFill>
        <p:spPr>
          <a:xfrm>
            <a:off x="1064378" y="1054352"/>
            <a:ext cx="7612078" cy="4757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4093047"/>
            <a:ext cx="1295256" cy="127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UBIP_LOGO_NEW_Poisk_20 copy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8868" y="142853"/>
            <a:ext cx="740850" cy="857256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190" y="6357958"/>
            <a:ext cx="857252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6327085"/>
            <a:ext cx="9001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100" b="1" dirty="0" smtClean="0">
                <a:solidFill>
                  <a:srgbClr val="002060"/>
                </a:solidFill>
              </a:rPr>
              <a:t>Національний університет біоресурсів і природокористування України</a:t>
            </a:r>
          </a:p>
          <a:p>
            <a:pPr algn="r"/>
            <a:r>
              <a:rPr lang="uk-UA" sz="1100" b="1" dirty="0" smtClean="0">
                <a:solidFill>
                  <a:srgbClr val="002060"/>
                </a:solidFill>
              </a:rPr>
              <a:t>Київ, вул. Героїв Об</a:t>
            </a:r>
            <a:r>
              <a:rPr lang="uk-UA" sz="1100" b="1" dirty="0">
                <a:solidFill>
                  <a:srgbClr val="002060"/>
                </a:solidFill>
              </a:rPr>
              <a:t>о</a:t>
            </a:r>
            <a:r>
              <a:rPr lang="uk-UA" sz="1100" b="1" dirty="0" smtClean="0">
                <a:solidFill>
                  <a:srgbClr val="002060"/>
                </a:solidFill>
              </a:rPr>
              <a:t>рони, 15,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r>
              <a:rPr lang="en-US" sz="1100" b="1" dirty="0" smtClean="0">
                <a:solidFill>
                  <a:srgbClr val="002060"/>
                </a:solidFill>
                <a:hlinkClick r:id="rId3"/>
              </a:rPr>
              <a:t>https://nubip.edu.ua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991789" y="2833943"/>
            <a:ext cx="5185446" cy="6605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Фінансова складова   </a:t>
            </a:r>
            <a:endParaRPr lang="ru-RU" sz="36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/>
            <a:fld id="{9FCC6C56-1319-478E-9896-FDCBD2FAC567}" type="slidenum">
              <a:rPr lang="ru-RU" b="1" smtClean="0"/>
              <a:pPr algn="l"/>
              <a:t>12</a:t>
            </a:fld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6769" t="36700" r="21650" b="15000"/>
          <a:stretch/>
        </p:blipFill>
        <p:spPr>
          <a:xfrm>
            <a:off x="1187624" y="1159495"/>
            <a:ext cx="7612078" cy="4009415"/>
          </a:xfrm>
          <a:prstGeom prst="rect">
            <a:avLst/>
          </a:prstGeom>
        </p:spPr>
      </p:pic>
      <p:cxnSp>
        <p:nvCxnSpPr>
          <p:cNvPr id="9" name="Пряма сполучна лінія 8"/>
          <p:cNvCxnSpPr/>
          <p:nvPr/>
        </p:nvCxnSpPr>
        <p:spPr>
          <a:xfrm>
            <a:off x="4788024" y="1700808"/>
            <a:ext cx="15841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/>
          <p:nvPr/>
        </p:nvCxnSpPr>
        <p:spPr>
          <a:xfrm>
            <a:off x="2267744" y="3861048"/>
            <a:ext cx="15841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1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UBIP_LOGO_NEW_Poisk_20 copy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8868" y="142853"/>
            <a:ext cx="740850" cy="857256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190" y="6357958"/>
            <a:ext cx="857252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6327085"/>
            <a:ext cx="9001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100" b="1" dirty="0" smtClean="0">
                <a:solidFill>
                  <a:srgbClr val="002060"/>
                </a:solidFill>
              </a:rPr>
              <a:t>Національний університет біоресурсів і природокористування України</a:t>
            </a:r>
          </a:p>
          <a:p>
            <a:pPr algn="r"/>
            <a:r>
              <a:rPr lang="uk-UA" sz="1100" b="1" dirty="0" smtClean="0">
                <a:solidFill>
                  <a:srgbClr val="002060"/>
                </a:solidFill>
              </a:rPr>
              <a:t>Київ, вул. Героїв Об</a:t>
            </a:r>
            <a:r>
              <a:rPr lang="uk-UA" sz="1100" b="1" dirty="0">
                <a:solidFill>
                  <a:srgbClr val="002060"/>
                </a:solidFill>
              </a:rPr>
              <a:t>о</a:t>
            </a:r>
            <a:r>
              <a:rPr lang="uk-UA" sz="1100" b="1" dirty="0" smtClean="0">
                <a:solidFill>
                  <a:srgbClr val="002060"/>
                </a:solidFill>
              </a:rPr>
              <a:t>рони, 15,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r>
              <a:rPr lang="en-US" sz="1100" b="1" dirty="0" smtClean="0">
                <a:solidFill>
                  <a:srgbClr val="002060"/>
                </a:solidFill>
                <a:hlinkClick r:id="rId3"/>
              </a:rPr>
              <a:t>https://nubip.edu.ua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991789" y="2833943"/>
            <a:ext cx="5185446" cy="6605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Фінансова складова   </a:t>
            </a:r>
            <a:endParaRPr lang="ru-RU" sz="36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/>
            <a:fld id="{9FCC6C56-1319-478E-9896-FDCBD2FAC567}" type="slidenum">
              <a:rPr lang="ru-RU" b="1" smtClean="0"/>
              <a:pPr algn="l"/>
              <a:t>13</a:t>
            </a:fld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2675" t="45800" r="21257" b="15701"/>
          <a:stretch/>
        </p:blipFill>
        <p:spPr>
          <a:xfrm>
            <a:off x="1042508" y="1570267"/>
            <a:ext cx="7924166" cy="3725035"/>
          </a:xfrm>
          <a:prstGeom prst="rect">
            <a:avLst/>
          </a:prstGeom>
        </p:spPr>
      </p:pic>
      <p:cxnSp>
        <p:nvCxnSpPr>
          <p:cNvPr id="12" name="Пряма сполучна лінія 11"/>
          <p:cNvCxnSpPr/>
          <p:nvPr/>
        </p:nvCxnSpPr>
        <p:spPr>
          <a:xfrm>
            <a:off x="1331640" y="2996952"/>
            <a:ext cx="367240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/>
          <p:cNvCxnSpPr/>
          <p:nvPr/>
        </p:nvCxnSpPr>
        <p:spPr>
          <a:xfrm>
            <a:off x="1331640" y="4869160"/>
            <a:ext cx="24482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/>
          <p:cNvCxnSpPr/>
          <p:nvPr/>
        </p:nvCxnSpPr>
        <p:spPr>
          <a:xfrm>
            <a:off x="1331640" y="5157192"/>
            <a:ext cx="24482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044852" y="299166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!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5301" y="407707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!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3928" y="368446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!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7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UBIP_LOGO_NEW_Poisk_20 copy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142852"/>
            <a:ext cx="740850" cy="857256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190" y="6357958"/>
            <a:ext cx="857252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6327085"/>
            <a:ext cx="9001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100" b="1" dirty="0" smtClean="0">
                <a:solidFill>
                  <a:srgbClr val="002060"/>
                </a:solidFill>
              </a:rPr>
              <a:t>Національний університет біоресурсів і природокористування України</a:t>
            </a:r>
          </a:p>
          <a:p>
            <a:pPr algn="r"/>
            <a:r>
              <a:rPr lang="uk-UA" sz="1100" b="1" dirty="0" smtClean="0">
                <a:solidFill>
                  <a:srgbClr val="002060"/>
                </a:solidFill>
              </a:rPr>
              <a:t>Київ, вул. Героїв Об</a:t>
            </a:r>
            <a:r>
              <a:rPr lang="uk-UA" sz="1100" b="1" dirty="0">
                <a:solidFill>
                  <a:srgbClr val="002060"/>
                </a:solidFill>
              </a:rPr>
              <a:t>о</a:t>
            </a:r>
            <a:r>
              <a:rPr lang="uk-UA" sz="1100" b="1" dirty="0" smtClean="0">
                <a:solidFill>
                  <a:srgbClr val="002060"/>
                </a:solidFill>
              </a:rPr>
              <a:t>рони, 15,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r>
              <a:rPr lang="en-US" sz="1100" b="1" dirty="0" smtClean="0">
                <a:solidFill>
                  <a:srgbClr val="002060"/>
                </a:solidFill>
                <a:hlinkClick r:id="rId3"/>
              </a:rPr>
              <a:t>https://nubip.edu.ua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/>
            <a:fld id="{9FCC6C56-1319-478E-9896-FDCBD2FAC567}" type="slidenum">
              <a:rPr lang="ru-RU" b="1" smtClean="0"/>
              <a:pPr algn="l"/>
              <a:t>14</a:t>
            </a:fld>
            <a:endParaRPr lang="ru-RU" b="1" dirty="0"/>
          </a:p>
        </p:txBody>
      </p:sp>
      <p:sp>
        <p:nvSpPr>
          <p:cNvPr id="7" name="Прямокутник 6"/>
          <p:cNvSpPr/>
          <p:nvPr/>
        </p:nvSpPr>
        <p:spPr>
          <a:xfrm>
            <a:off x="216102" y="850338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FF0000"/>
                </a:solidFill>
                <a:latin typeface="RobotoRegular"/>
              </a:rPr>
              <a:t>Керівники наукових проєктів:</a:t>
            </a:r>
            <a:r>
              <a:rPr lang="uk-UA" dirty="0">
                <a:solidFill>
                  <a:srgbClr val="FF0000"/>
                </a:solidFill>
              </a:rPr>
              <a:t/>
            </a:r>
            <a:br>
              <a:rPr lang="uk-UA" dirty="0">
                <a:solidFill>
                  <a:srgbClr val="FF0000"/>
                </a:solidFill>
              </a:rPr>
            </a:br>
            <a:r>
              <a:rPr lang="uk-UA" dirty="0">
                <a:solidFill>
                  <a:srgbClr val="000000"/>
                </a:solidFill>
                <a:latin typeface="RobotoRegular"/>
              </a:rPr>
              <a:t> </a:t>
            </a:r>
            <a:r>
              <a:rPr lang="uk-UA" u="sng" dirty="0">
                <a:solidFill>
                  <a:srgbClr val="000000"/>
                </a:solidFill>
                <a:latin typeface="RobotoRegular"/>
              </a:rPr>
              <a:t>у науково-організаційному відділі НДЧ</a:t>
            </a:r>
            <a:r>
              <a:rPr lang="uk-UA" dirty="0">
                <a:solidFill>
                  <a:srgbClr val="000000"/>
                </a:solidFill>
                <a:latin typeface="RobotoRegular"/>
              </a:rPr>
              <a:t> консультуються та перевіряють договір (або додаткову угоду) на проведення НДР, технічне завдання, робочу програму досліджень, календарний план, штатний розпис (виконавців проєкту);</a:t>
            </a:r>
            <a:r>
              <a:rPr lang="uk-UA" dirty="0"/>
              <a:t/>
            </a:r>
            <a:br>
              <a:rPr lang="uk-UA" dirty="0"/>
            </a:br>
            <a:r>
              <a:rPr lang="uk-UA" dirty="0">
                <a:solidFill>
                  <a:srgbClr val="000000"/>
                </a:solidFill>
                <a:latin typeface="RobotoRegular"/>
              </a:rPr>
              <a:t> </a:t>
            </a:r>
            <a:r>
              <a:rPr lang="uk-UA" u="sng" dirty="0">
                <a:solidFill>
                  <a:srgbClr val="000000"/>
                </a:solidFill>
                <a:latin typeface="RobotoRegular"/>
              </a:rPr>
              <a:t>у планово-фінансовому відділі НДЧ:</a:t>
            </a:r>
            <a:r>
              <a:rPr lang="uk-UA" dirty="0">
                <a:solidFill>
                  <a:srgbClr val="000000"/>
                </a:solidFill>
                <a:latin typeface="RobotoRegular"/>
              </a:rPr>
              <a:t> узгоджуються фінансові документи (калькуляція кошторисної ціни, всі розрахунки витрат, штатний розпис з помісячним розрахунком, матеріали для тендеру);</a:t>
            </a:r>
            <a:r>
              <a:rPr lang="uk-UA" dirty="0"/>
              <a:t/>
            </a:r>
            <a:br>
              <a:rPr lang="uk-UA" dirty="0"/>
            </a:br>
            <a:r>
              <a:rPr lang="uk-UA" dirty="0">
                <a:solidFill>
                  <a:srgbClr val="000000"/>
                </a:solidFill>
                <a:latin typeface="RobotoRegular"/>
              </a:rPr>
              <a:t> </a:t>
            </a:r>
            <a:r>
              <a:rPr lang="uk-UA" u="sng" dirty="0">
                <a:solidFill>
                  <a:srgbClr val="000000"/>
                </a:solidFill>
                <a:latin typeface="RobotoRegular"/>
              </a:rPr>
              <a:t>у відділі патентно-ліцензійної, винахідницької та раціоналізаторської роботи НДЧ</a:t>
            </a:r>
            <a:r>
              <a:rPr lang="uk-UA" dirty="0">
                <a:solidFill>
                  <a:srgbClr val="000000"/>
                </a:solidFill>
                <a:latin typeface="RobotoRegular"/>
              </a:rPr>
              <a:t> узгоджується розрахунок витрат на об’єкти права інтелектуальної власності; для нових </a:t>
            </a:r>
            <a:r>
              <a:rPr lang="uk-UA" dirty="0" err="1">
                <a:solidFill>
                  <a:srgbClr val="000000"/>
                </a:solidFill>
                <a:latin typeface="RobotoRegular"/>
              </a:rPr>
              <a:t>тематик</a:t>
            </a:r>
            <a:r>
              <a:rPr lang="uk-UA" dirty="0">
                <a:solidFill>
                  <a:srgbClr val="000000"/>
                </a:solidFill>
                <a:latin typeface="RobotoRegular"/>
              </a:rPr>
              <a:t> - довідка про патентний пошук та реєстраційна картка).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>
                <a:solidFill>
                  <a:srgbClr val="000000"/>
                </a:solidFill>
                <a:latin typeface="RobotoRegular"/>
              </a:rPr>
              <a:t>  </a:t>
            </a:r>
            <a:r>
              <a:rPr lang="uk-UA" b="1" dirty="0">
                <a:solidFill>
                  <a:srgbClr val="000000"/>
                </a:solidFill>
                <a:latin typeface="RobotoRegular"/>
              </a:rPr>
              <a:t>За консультацією щодо оформлення документів звертатись: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RobotoRegular"/>
              </a:rPr>
              <a:t>Науково-організаційний відділ НДЧ </a:t>
            </a:r>
            <a:r>
              <a:rPr lang="uk-UA" b="1" dirty="0">
                <a:solidFill>
                  <a:srgbClr val="C00000"/>
                </a:solidFill>
                <a:latin typeface="RobotoRegular"/>
              </a:rPr>
              <a:t>527-81-54</a:t>
            </a:r>
            <a:r>
              <a:rPr lang="uk-UA" dirty="0">
                <a:solidFill>
                  <a:srgbClr val="000000"/>
                </a:solidFill>
                <a:latin typeface="RobotoRegular"/>
              </a:rPr>
              <a:t> (</a:t>
            </a:r>
            <a:r>
              <a:rPr lang="en-US" dirty="0">
                <a:solidFill>
                  <a:srgbClr val="3366FF"/>
                </a:solidFill>
                <a:latin typeface="RobotoRegular"/>
              </a:rPr>
              <a:t>org_section@nubip.edu.ua</a:t>
            </a:r>
            <a:r>
              <a:rPr lang="en-US" dirty="0">
                <a:solidFill>
                  <a:srgbClr val="000000"/>
                </a:solidFill>
                <a:latin typeface="RobotoRegular"/>
              </a:rPr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uk-UA" b="1" dirty="0">
                <a:solidFill>
                  <a:schemeClr val="tx2"/>
                </a:solidFill>
                <a:latin typeface="RobotoRegular"/>
              </a:rPr>
              <a:t>Планово-фінансовий відділ НДЧ </a:t>
            </a:r>
            <a:r>
              <a:rPr lang="uk-UA" b="1" dirty="0">
                <a:solidFill>
                  <a:srgbClr val="C00000"/>
                </a:solidFill>
                <a:latin typeface="RobotoRegular"/>
              </a:rPr>
              <a:t>527-87-39</a:t>
            </a:r>
            <a:r>
              <a:rPr lang="uk-UA" dirty="0">
                <a:solidFill>
                  <a:srgbClr val="000000"/>
                </a:solidFill>
                <a:latin typeface="RobotoRegular"/>
              </a:rPr>
              <a:t> (</a:t>
            </a:r>
            <a:r>
              <a:rPr lang="en-US" dirty="0">
                <a:solidFill>
                  <a:srgbClr val="3366FF"/>
                </a:solidFill>
                <a:latin typeface="RobotoRegular"/>
              </a:rPr>
              <a:t>planovijndch@ukr.net</a:t>
            </a:r>
            <a:r>
              <a:rPr lang="en-US" dirty="0">
                <a:solidFill>
                  <a:srgbClr val="000000"/>
                </a:solidFill>
                <a:latin typeface="RobotoRegular"/>
              </a:rPr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RobotoRegular"/>
              </a:rPr>
              <a:t>Відділ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RobotoRegular"/>
              </a:rPr>
              <a:t>патентно-</a:t>
            </a:r>
            <a:r>
              <a:rPr lang="uk-UA" b="1" dirty="0" err="1" smtClean="0">
                <a:solidFill>
                  <a:schemeClr val="accent4">
                    <a:lumMod val="50000"/>
                  </a:schemeClr>
                </a:solidFill>
                <a:latin typeface="RobotoRegular"/>
              </a:rPr>
              <a:t>ліценз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RobotoRegular"/>
              </a:rPr>
              <a:t>., ВР 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RobotoRegular"/>
              </a:rPr>
              <a:t>роботи </a:t>
            </a:r>
            <a:r>
              <a:rPr lang="uk-UA" b="1" dirty="0">
                <a:solidFill>
                  <a:srgbClr val="C00000"/>
                </a:solidFill>
                <a:latin typeface="RobotoRegular"/>
              </a:rPr>
              <a:t>527-81-59</a:t>
            </a:r>
            <a:r>
              <a:rPr lang="uk-UA" dirty="0">
                <a:solidFill>
                  <a:srgbClr val="000000"/>
                </a:solidFill>
                <a:latin typeface="RobotoRegular"/>
              </a:rPr>
              <a:t> (</a:t>
            </a:r>
            <a:r>
              <a:rPr lang="en-US" dirty="0">
                <a:solidFill>
                  <a:srgbClr val="3366FF"/>
                </a:solidFill>
                <a:latin typeface="RobotoRegular"/>
              </a:rPr>
              <a:t>patent_section@nubip.edu.ua</a:t>
            </a:r>
            <a:r>
              <a:rPr lang="en-US" dirty="0">
                <a:solidFill>
                  <a:srgbClr val="000000"/>
                </a:solidFill>
                <a:latin typeface="RobotoRegular"/>
              </a:rPr>
              <a:t>)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327085"/>
            <a:ext cx="9001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100" b="1" dirty="0" smtClean="0">
                <a:solidFill>
                  <a:srgbClr val="002060"/>
                </a:solidFill>
              </a:rPr>
              <a:t>Національний університет біоресурсів і природокористування України</a:t>
            </a:r>
          </a:p>
          <a:p>
            <a:pPr algn="r"/>
            <a:r>
              <a:rPr lang="uk-UA" sz="1100" b="1" dirty="0" smtClean="0">
                <a:solidFill>
                  <a:srgbClr val="002060"/>
                </a:solidFill>
              </a:rPr>
              <a:t>Київ, вул. Героїв Об</a:t>
            </a:r>
            <a:r>
              <a:rPr lang="uk-UA" sz="1100" b="1" dirty="0">
                <a:solidFill>
                  <a:srgbClr val="002060"/>
                </a:solidFill>
              </a:rPr>
              <a:t>о</a:t>
            </a:r>
            <a:r>
              <a:rPr lang="uk-UA" sz="1100" b="1" dirty="0" smtClean="0">
                <a:solidFill>
                  <a:srgbClr val="002060"/>
                </a:solidFill>
              </a:rPr>
              <a:t>рони, 15,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r>
              <a:rPr lang="en-US" sz="1100" b="1" dirty="0" smtClean="0">
                <a:solidFill>
                  <a:srgbClr val="002060"/>
                </a:solidFill>
                <a:hlinkClick r:id="rId2"/>
              </a:rPr>
              <a:t>https://nubip.edu.ua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endParaRPr lang="ru-RU" sz="1100" b="1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57190" y="6357958"/>
            <a:ext cx="857252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Рисунок 10" descr="NUBIP_LOGO_NEW_Poisk_20 copy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1000108"/>
            <a:ext cx="1358225" cy="1571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7744" y="2996952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Дякую за увагу !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941168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otchenashko@nubip.edu.ua</a:t>
            </a:r>
            <a:endParaRPr lang="en-US" dirty="0" smtClean="0"/>
          </a:p>
          <a:p>
            <a:r>
              <a:rPr lang="en-US" dirty="0" smtClean="0"/>
              <a:t>044 527-85-55</a:t>
            </a:r>
          </a:p>
          <a:p>
            <a:r>
              <a:rPr lang="en-US" dirty="0" smtClean="0"/>
              <a:t>067-934-99-33</a:t>
            </a:r>
            <a:endParaRPr lang="ru-RU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334" y="2695455"/>
            <a:ext cx="2334099" cy="329557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040" y="2669301"/>
            <a:ext cx="2218928" cy="327552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Рисунок 3" descr="NUBIP_LOGO_NEW_Poisk_20 copy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88868" y="142853"/>
            <a:ext cx="740850" cy="857256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190" y="6357958"/>
            <a:ext cx="857252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6327085"/>
            <a:ext cx="9001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100" b="1" dirty="0" smtClean="0">
                <a:solidFill>
                  <a:srgbClr val="002060"/>
                </a:solidFill>
              </a:rPr>
              <a:t>Національний університет біоресурсів і природокористування України</a:t>
            </a:r>
          </a:p>
          <a:p>
            <a:pPr algn="r"/>
            <a:r>
              <a:rPr lang="uk-UA" sz="1100" b="1" dirty="0" smtClean="0">
                <a:solidFill>
                  <a:srgbClr val="002060"/>
                </a:solidFill>
              </a:rPr>
              <a:t>Київ, вул. Героїв Об</a:t>
            </a:r>
            <a:r>
              <a:rPr lang="uk-UA" sz="1100" b="1" dirty="0">
                <a:solidFill>
                  <a:srgbClr val="002060"/>
                </a:solidFill>
              </a:rPr>
              <a:t>о</a:t>
            </a:r>
            <a:r>
              <a:rPr lang="uk-UA" sz="1100" b="1" dirty="0" smtClean="0">
                <a:solidFill>
                  <a:srgbClr val="002060"/>
                </a:solidFill>
              </a:rPr>
              <a:t>рони, 15,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r>
              <a:rPr lang="en-US" sz="1100" b="1" dirty="0" smtClean="0">
                <a:solidFill>
                  <a:srgbClr val="002060"/>
                </a:solidFill>
                <a:hlinkClick r:id="rId5"/>
              </a:rPr>
              <a:t>https://nubip.edu.ua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endParaRPr lang="ru-RU" sz="1100" b="1" dirty="0">
              <a:solidFill>
                <a:srgbClr val="002060"/>
              </a:solidFill>
            </a:endParaRPr>
          </a:p>
        </p:txBody>
      </p:sp>
      <p:pic>
        <p:nvPicPr>
          <p:cNvPr id="22" name="Рисунок 21" descr="лого МОН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5838" y="250941"/>
            <a:ext cx="1955922" cy="1028436"/>
          </a:xfrm>
          <a:prstGeom prst="rect">
            <a:avLst/>
          </a:prstGeom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FCC6C56-1319-478E-9896-FDCBD2FAC567}" type="slidenum">
              <a:rPr lang="ru-RU" b="1" smtClean="0"/>
              <a:pPr algn="l"/>
              <a:t>2</a:t>
            </a:fld>
            <a:endParaRPr lang="ru-RU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2186997"/>
            <a:ext cx="2224974" cy="319165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0040" y="2205609"/>
            <a:ext cx="2334208" cy="317304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2965140" y="260648"/>
            <a:ext cx="4775212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Підстави для виконання досліджень</a:t>
            </a:r>
          </a:p>
          <a:p>
            <a:pPr algn="ctr"/>
            <a:endParaRPr lang="uk-UA" dirty="0"/>
          </a:p>
          <a:p>
            <a:pPr algn="ctr"/>
            <a:r>
              <a:rPr lang="uk-UA" sz="2000" b="1" dirty="0" smtClean="0"/>
              <a:t>НАКАЗИ МОН України</a:t>
            </a:r>
            <a:endParaRPr lang="uk-UA" sz="2000" b="1" dirty="0"/>
          </a:p>
        </p:txBody>
      </p:sp>
      <p:sp>
        <p:nvSpPr>
          <p:cNvPr id="35" name="Прямокутник 34"/>
          <p:cNvSpPr/>
          <p:nvPr/>
        </p:nvSpPr>
        <p:spPr>
          <a:xfrm>
            <a:off x="6924392" y="1535419"/>
            <a:ext cx="163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0000"/>
                </a:solidFill>
                <a:latin typeface="RobotoRegular"/>
              </a:rPr>
              <a:t>№ 77 від 31.01.2022 </a:t>
            </a:r>
            <a:r>
              <a:rPr lang="uk-UA" dirty="0">
                <a:solidFill>
                  <a:srgbClr val="000000"/>
                </a:solidFill>
                <a:latin typeface="RobotoRegular"/>
              </a:rPr>
              <a:t>р</a:t>
            </a:r>
            <a:r>
              <a:rPr lang="uk-UA" dirty="0" smtClean="0">
                <a:solidFill>
                  <a:srgbClr val="000000"/>
                </a:solidFill>
                <a:latin typeface="RobotoRegular"/>
              </a:rPr>
              <a:t>.</a:t>
            </a:r>
            <a:endParaRPr lang="uk-UA" dirty="0"/>
          </a:p>
        </p:txBody>
      </p:sp>
      <p:sp>
        <p:nvSpPr>
          <p:cNvPr id="36" name="TextBox 35"/>
          <p:cNvSpPr txBox="1"/>
          <p:nvPr/>
        </p:nvSpPr>
        <p:spPr>
          <a:xfrm>
            <a:off x="251520" y="1540667"/>
            <a:ext cx="1942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0000"/>
                </a:solidFill>
                <a:latin typeface="RobotoRegular"/>
              </a:rPr>
              <a:t>№ 1461 від </a:t>
            </a:r>
            <a:r>
              <a:rPr lang="uk-UA" dirty="0">
                <a:solidFill>
                  <a:srgbClr val="000000"/>
                </a:solidFill>
                <a:latin typeface="RobotoRegular"/>
              </a:rPr>
              <a:t>29.12.2021 р</a:t>
            </a:r>
            <a:r>
              <a:rPr lang="uk-UA" dirty="0" smtClean="0">
                <a:solidFill>
                  <a:srgbClr val="000000"/>
                </a:solidFill>
                <a:latin typeface="RobotoRegular"/>
              </a:rPr>
              <a:t>.</a:t>
            </a:r>
            <a:r>
              <a:rPr lang="uk-UA" dirty="0">
                <a:solidFill>
                  <a:srgbClr val="000000"/>
                </a:solidFill>
                <a:latin typeface="RobotoRegular"/>
              </a:rPr>
              <a:t> </a:t>
            </a:r>
            <a:endParaRPr lang="uk-UA" dirty="0"/>
          </a:p>
        </p:txBody>
      </p:sp>
      <p:sp>
        <p:nvSpPr>
          <p:cNvPr id="37" name="Прямокутник 36"/>
          <p:cNvSpPr/>
          <p:nvPr/>
        </p:nvSpPr>
        <p:spPr>
          <a:xfrm>
            <a:off x="2476431" y="1562971"/>
            <a:ext cx="1741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0000"/>
                </a:solidFill>
                <a:latin typeface="RobotoRegular"/>
              </a:rPr>
              <a:t>№ 1489 від 30.12.2021 р.</a:t>
            </a:r>
            <a:endParaRPr lang="uk-UA" dirty="0"/>
          </a:p>
        </p:txBody>
      </p:sp>
      <p:sp>
        <p:nvSpPr>
          <p:cNvPr id="38" name="Прямокутник 37"/>
          <p:cNvSpPr/>
          <p:nvPr/>
        </p:nvSpPr>
        <p:spPr>
          <a:xfrm>
            <a:off x="4846476" y="1513814"/>
            <a:ext cx="1611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0000"/>
                </a:solidFill>
                <a:latin typeface="RobotoRegular"/>
              </a:rPr>
              <a:t>№ 50 від 21.01.2022 р.</a:t>
            </a:r>
            <a:endParaRPr lang="uk-UA" dirty="0"/>
          </a:p>
        </p:txBody>
      </p:sp>
      <p:sp>
        <p:nvSpPr>
          <p:cNvPr id="39" name="Округлений прямокутник 38"/>
          <p:cNvSpPr/>
          <p:nvPr/>
        </p:nvSpPr>
        <p:spPr>
          <a:xfrm rot="21107774">
            <a:off x="1407465" y="3792593"/>
            <a:ext cx="2171946" cy="7648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Результати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43" name="Округлений прямокутник 42"/>
          <p:cNvSpPr/>
          <p:nvPr/>
        </p:nvSpPr>
        <p:spPr>
          <a:xfrm rot="21107774">
            <a:off x="4773154" y="3552797"/>
            <a:ext cx="1592283" cy="6439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Обсяги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44" name="Округлений прямокутник 43"/>
          <p:cNvSpPr/>
          <p:nvPr/>
        </p:nvSpPr>
        <p:spPr>
          <a:xfrm rot="21107774">
            <a:off x="6976547" y="4187382"/>
            <a:ext cx="1592283" cy="6439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Умови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UBIP_LOGO_NEW_Poisk_20 copy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8868" y="142853"/>
            <a:ext cx="740850" cy="857256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190" y="6357958"/>
            <a:ext cx="857252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6327085"/>
            <a:ext cx="9001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100" b="1" dirty="0" smtClean="0">
                <a:solidFill>
                  <a:srgbClr val="002060"/>
                </a:solidFill>
              </a:rPr>
              <a:t>Національний університет біоресурсів і природокористування України</a:t>
            </a:r>
          </a:p>
          <a:p>
            <a:pPr algn="r"/>
            <a:r>
              <a:rPr lang="uk-UA" sz="1100" b="1" dirty="0" smtClean="0">
                <a:solidFill>
                  <a:srgbClr val="002060"/>
                </a:solidFill>
              </a:rPr>
              <a:t>Київ, вул. Героїв Об</a:t>
            </a:r>
            <a:r>
              <a:rPr lang="uk-UA" sz="1100" b="1" dirty="0">
                <a:solidFill>
                  <a:srgbClr val="002060"/>
                </a:solidFill>
              </a:rPr>
              <a:t>о</a:t>
            </a:r>
            <a:r>
              <a:rPr lang="uk-UA" sz="1100" b="1" dirty="0" smtClean="0">
                <a:solidFill>
                  <a:srgbClr val="002060"/>
                </a:solidFill>
              </a:rPr>
              <a:t>рони, 15,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r>
              <a:rPr lang="en-US" sz="1100" b="1" dirty="0" smtClean="0">
                <a:solidFill>
                  <a:srgbClr val="002060"/>
                </a:solidFill>
                <a:hlinkClick r:id="rId3"/>
              </a:rPr>
              <a:t>https://nubip.edu.ua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endParaRPr lang="ru-RU" sz="1100" b="1" dirty="0">
              <a:solidFill>
                <a:srgbClr val="002060"/>
              </a:solidFill>
            </a:endParaRPr>
          </a:p>
        </p:txBody>
      </p:sp>
      <p:pic>
        <p:nvPicPr>
          <p:cNvPr id="22" name="Рисунок 21" descr="лого МО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838" y="250941"/>
            <a:ext cx="1955922" cy="1028436"/>
          </a:xfrm>
          <a:prstGeom prst="rect">
            <a:avLst/>
          </a:prstGeom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236633" y="6409497"/>
            <a:ext cx="2133600" cy="365125"/>
          </a:xfrm>
        </p:spPr>
        <p:txBody>
          <a:bodyPr/>
          <a:lstStyle/>
          <a:p>
            <a:pPr algn="l"/>
            <a:fld id="{9FCC6C56-1319-478E-9896-FDCBD2FAC567}" type="slidenum">
              <a:rPr lang="ru-RU" b="1" smtClean="0"/>
              <a:pPr algn="l"/>
              <a:t>3</a:t>
            </a:fld>
            <a:endParaRPr lang="ru-RU" b="1" dirty="0"/>
          </a:p>
        </p:txBody>
      </p:sp>
      <p:sp>
        <p:nvSpPr>
          <p:cNvPr id="35" name="Прямокутник 34"/>
          <p:cNvSpPr/>
          <p:nvPr/>
        </p:nvSpPr>
        <p:spPr>
          <a:xfrm>
            <a:off x="449682" y="1957920"/>
            <a:ext cx="1955922" cy="258532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RobotoRegular"/>
              </a:rPr>
              <a:t>Наказ № 77 від 31.01.2022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RobotoRegular"/>
              </a:rPr>
              <a:t>р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RobotoRegular"/>
              </a:rPr>
              <a:t>.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RobotoRegular"/>
              </a:rPr>
              <a:t>Про формування тематичних планів досліджень і розробок ЗВО на 2022 рік</a:t>
            </a: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368849"/>
            <a:ext cx="5060501" cy="576346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Овал 2"/>
          <p:cNvSpPr/>
          <p:nvPr/>
        </p:nvSpPr>
        <p:spPr>
          <a:xfrm>
            <a:off x="6104109" y="377346"/>
            <a:ext cx="1872208" cy="540249"/>
          </a:xfrm>
          <a:prstGeom prst="ellipse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/>
          <p:cNvSpPr/>
          <p:nvPr/>
        </p:nvSpPr>
        <p:spPr>
          <a:xfrm>
            <a:off x="5940152" y="972511"/>
            <a:ext cx="1872208" cy="700699"/>
          </a:xfrm>
          <a:prstGeom prst="ellipse">
            <a:avLst/>
          </a:prstGeom>
          <a:solidFill>
            <a:schemeClr val="accent6">
              <a:lumMod val="60000"/>
              <a:lumOff val="4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>
            <a:off x="5076056" y="2276872"/>
            <a:ext cx="2304256" cy="864096"/>
          </a:xfrm>
          <a:prstGeom prst="ellipse">
            <a:avLst/>
          </a:prstGeom>
          <a:solidFill>
            <a:schemeClr val="accent3">
              <a:lumMod val="60000"/>
              <a:lumOff val="4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/>
          <p:cNvSpPr/>
          <p:nvPr/>
        </p:nvSpPr>
        <p:spPr>
          <a:xfrm>
            <a:off x="3275856" y="4341558"/>
            <a:ext cx="4536504" cy="700699"/>
          </a:xfrm>
          <a:prstGeom prst="ellipse">
            <a:avLst/>
          </a:prstGeom>
          <a:solidFill>
            <a:schemeClr val="accent2">
              <a:lumMod val="60000"/>
              <a:lumOff val="4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98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UBIP_LOGO_NEW_Poisk_20 copy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8868" y="142853"/>
            <a:ext cx="740850" cy="857256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190" y="6357958"/>
            <a:ext cx="857252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6327085"/>
            <a:ext cx="9001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100" b="1" dirty="0" smtClean="0">
                <a:solidFill>
                  <a:srgbClr val="002060"/>
                </a:solidFill>
              </a:rPr>
              <a:t>Національний університет біоресурсів і природокористування України</a:t>
            </a:r>
          </a:p>
          <a:p>
            <a:pPr algn="r"/>
            <a:r>
              <a:rPr lang="uk-UA" sz="1100" b="1" dirty="0" smtClean="0">
                <a:solidFill>
                  <a:srgbClr val="002060"/>
                </a:solidFill>
              </a:rPr>
              <a:t>Київ, вул. Героїв Об</a:t>
            </a:r>
            <a:r>
              <a:rPr lang="uk-UA" sz="1100" b="1" dirty="0">
                <a:solidFill>
                  <a:srgbClr val="002060"/>
                </a:solidFill>
              </a:rPr>
              <a:t>о</a:t>
            </a:r>
            <a:r>
              <a:rPr lang="uk-UA" sz="1100" b="1" dirty="0" smtClean="0">
                <a:solidFill>
                  <a:srgbClr val="002060"/>
                </a:solidFill>
              </a:rPr>
              <a:t>рони, 15,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r>
              <a:rPr lang="en-US" sz="1100" b="1" dirty="0" smtClean="0">
                <a:solidFill>
                  <a:srgbClr val="002060"/>
                </a:solidFill>
                <a:hlinkClick r:id="rId3"/>
              </a:rPr>
              <a:t>https://nubip.edu.ua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179512" y="6381328"/>
            <a:ext cx="2133600" cy="365125"/>
          </a:xfrm>
        </p:spPr>
        <p:txBody>
          <a:bodyPr/>
          <a:lstStyle/>
          <a:p>
            <a:pPr algn="l"/>
            <a:fld id="{9FCC6C56-1319-478E-9896-FDCBD2FAC567}" type="slidenum">
              <a:rPr lang="ru-RU" b="1" smtClean="0"/>
              <a:pPr algn="l"/>
              <a:t>4</a:t>
            </a:fld>
            <a:endParaRPr lang="ru-RU" b="1" dirty="0"/>
          </a:p>
        </p:txBody>
      </p:sp>
      <p:pic>
        <p:nvPicPr>
          <p:cNvPr id="33" name="Рисунок 32" descr="NUBIP_LOGO_NEW_Poisk_20 copy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609" y="246402"/>
            <a:ext cx="1584176" cy="1833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14" y="2477918"/>
            <a:ext cx="2418710" cy="368323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2480300"/>
            <a:ext cx="2567420" cy="368084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4722" y="2490616"/>
            <a:ext cx="2664799" cy="367053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8" name="Прямокутник 17"/>
          <p:cNvSpPr/>
          <p:nvPr/>
        </p:nvSpPr>
        <p:spPr>
          <a:xfrm>
            <a:off x="2313112" y="538444"/>
            <a:ext cx="5634486" cy="10156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RobotoRegular"/>
              </a:rPr>
              <a:t>Наказ НУБіП № 86 від 04.02.2022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RobotoRegular"/>
              </a:rPr>
              <a:t>р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RobotoRegular"/>
              </a:rPr>
              <a:t>.</a:t>
            </a:r>
          </a:p>
          <a:p>
            <a:pPr algn="ctr"/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RobotoRegular"/>
              </a:rPr>
              <a:t>Про відкриття тем та призначення наукових керівників</a:t>
            </a:r>
            <a:endParaRPr lang="uk-UA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UBIP_LOGO_NEW_Poisk_20 copy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8868" y="142853"/>
            <a:ext cx="740850" cy="857256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190" y="6357958"/>
            <a:ext cx="857252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6327085"/>
            <a:ext cx="9001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100" b="1" dirty="0" smtClean="0">
                <a:solidFill>
                  <a:srgbClr val="002060"/>
                </a:solidFill>
              </a:rPr>
              <a:t>Національний університет біоресурсів і природокористування України</a:t>
            </a:r>
          </a:p>
          <a:p>
            <a:pPr algn="r"/>
            <a:r>
              <a:rPr lang="uk-UA" sz="1100" b="1" dirty="0" smtClean="0">
                <a:solidFill>
                  <a:srgbClr val="002060"/>
                </a:solidFill>
              </a:rPr>
              <a:t>Київ, вул. Героїв Об</a:t>
            </a:r>
            <a:r>
              <a:rPr lang="uk-UA" sz="1100" b="1" dirty="0">
                <a:solidFill>
                  <a:srgbClr val="002060"/>
                </a:solidFill>
              </a:rPr>
              <a:t>о</a:t>
            </a:r>
            <a:r>
              <a:rPr lang="uk-UA" sz="1100" b="1" dirty="0" smtClean="0">
                <a:solidFill>
                  <a:srgbClr val="002060"/>
                </a:solidFill>
              </a:rPr>
              <a:t>рони, 15,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r>
              <a:rPr lang="en-US" sz="1100" b="1" dirty="0" smtClean="0">
                <a:solidFill>
                  <a:srgbClr val="002060"/>
                </a:solidFill>
                <a:hlinkClick r:id="rId3"/>
              </a:rPr>
              <a:t>https://nubip.edu.ua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32656"/>
            <a:ext cx="712879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Інформаційні ресурси   </a:t>
            </a:r>
            <a:endParaRPr lang="ru-RU" sz="36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/>
            <a:fld id="{9FCC6C56-1319-478E-9896-FDCBD2FAC567}" type="slidenum">
              <a:rPr lang="ru-RU" b="1" smtClean="0"/>
              <a:pPr algn="l"/>
              <a:t>5</a:t>
            </a:fld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0232" t="12201" r="11807" b="17101"/>
          <a:stretch/>
        </p:blipFill>
        <p:spPr>
          <a:xfrm>
            <a:off x="335293" y="1501006"/>
            <a:ext cx="8424936" cy="4297568"/>
          </a:xfrm>
          <a:prstGeom prst="rect">
            <a:avLst/>
          </a:prstGeom>
        </p:spPr>
      </p:pic>
      <p:sp>
        <p:nvSpPr>
          <p:cNvPr id="8" name="Стрілка вліво 7"/>
          <p:cNvSpPr/>
          <p:nvPr/>
        </p:nvSpPr>
        <p:spPr>
          <a:xfrm rot="16200000">
            <a:off x="814264" y="3717032"/>
            <a:ext cx="1584176" cy="432048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UBIP_LOGO_NEW_Poisk_20 copy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8868" y="142853"/>
            <a:ext cx="740850" cy="857256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190" y="6357958"/>
            <a:ext cx="857252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6327085"/>
            <a:ext cx="9001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100" b="1" dirty="0" smtClean="0">
                <a:solidFill>
                  <a:srgbClr val="002060"/>
                </a:solidFill>
              </a:rPr>
              <a:t>Національний університет біоресурсів і природокористування України</a:t>
            </a:r>
          </a:p>
          <a:p>
            <a:pPr algn="r"/>
            <a:r>
              <a:rPr lang="uk-UA" sz="1100" b="1" dirty="0" smtClean="0">
                <a:solidFill>
                  <a:srgbClr val="002060"/>
                </a:solidFill>
              </a:rPr>
              <a:t>Київ, вул. Героїв Об</a:t>
            </a:r>
            <a:r>
              <a:rPr lang="uk-UA" sz="1100" b="1" dirty="0">
                <a:solidFill>
                  <a:srgbClr val="002060"/>
                </a:solidFill>
              </a:rPr>
              <a:t>о</a:t>
            </a:r>
            <a:r>
              <a:rPr lang="uk-UA" sz="1100" b="1" dirty="0" smtClean="0">
                <a:solidFill>
                  <a:srgbClr val="002060"/>
                </a:solidFill>
              </a:rPr>
              <a:t>рони, 15,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r>
              <a:rPr lang="en-US" sz="1100" b="1" dirty="0" smtClean="0">
                <a:solidFill>
                  <a:srgbClr val="002060"/>
                </a:solidFill>
                <a:hlinkClick r:id="rId3"/>
              </a:rPr>
              <a:t>https://nubip.edu.ua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32656"/>
            <a:ext cx="712879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Інформаційні ресурси   </a:t>
            </a:r>
            <a:endParaRPr lang="ru-RU" sz="36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/>
            <a:fld id="{9FCC6C56-1319-478E-9896-FDCBD2FAC567}" type="slidenum">
              <a:rPr lang="ru-RU" b="1" smtClean="0"/>
              <a:pPr algn="l"/>
              <a:t>6</a:t>
            </a:fld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3069" t="33200" r="12200" b="8000"/>
          <a:stretch/>
        </p:blipFill>
        <p:spPr>
          <a:xfrm>
            <a:off x="611560" y="1268760"/>
            <a:ext cx="7992888" cy="4830234"/>
          </a:xfrm>
          <a:prstGeom prst="rect">
            <a:avLst/>
          </a:prstGeom>
        </p:spPr>
      </p:pic>
      <p:sp>
        <p:nvSpPr>
          <p:cNvPr id="9" name="Стрілка вліво 8"/>
          <p:cNvSpPr/>
          <p:nvPr/>
        </p:nvSpPr>
        <p:spPr>
          <a:xfrm>
            <a:off x="3491880" y="4365104"/>
            <a:ext cx="1512168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 вліво 10"/>
          <p:cNvSpPr/>
          <p:nvPr/>
        </p:nvSpPr>
        <p:spPr>
          <a:xfrm>
            <a:off x="4932040" y="4790085"/>
            <a:ext cx="1512168" cy="504056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ілка вліво 11"/>
          <p:cNvSpPr/>
          <p:nvPr/>
        </p:nvSpPr>
        <p:spPr>
          <a:xfrm>
            <a:off x="6444208" y="5209781"/>
            <a:ext cx="1512168" cy="504056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/>
          <p:cNvSpPr/>
          <p:nvPr/>
        </p:nvSpPr>
        <p:spPr>
          <a:xfrm>
            <a:off x="611560" y="5507711"/>
            <a:ext cx="4824536" cy="700699"/>
          </a:xfrm>
          <a:prstGeom prst="ellipse">
            <a:avLst/>
          </a:prstGeom>
          <a:solidFill>
            <a:schemeClr val="accent2">
              <a:lumMod val="20000"/>
              <a:lumOff val="8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33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UBIP_LOGO_NEW_Poisk_20 copy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8868" y="142853"/>
            <a:ext cx="740850" cy="857256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190" y="6357958"/>
            <a:ext cx="857252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6327085"/>
            <a:ext cx="9001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100" b="1" dirty="0" smtClean="0">
                <a:solidFill>
                  <a:srgbClr val="002060"/>
                </a:solidFill>
              </a:rPr>
              <a:t>Національний університет біоресурсів і природокористування України</a:t>
            </a:r>
          </a:p>
          <a:p>
            <a:pPr algn="r"/>
            <a:r>
              <a:rPr lang="uk-UA" sz="1100" b="1" dirty="0" smtClean="0">
                <a:solidFill>
                  <a:srgbClr val="002060"/>
                </a:solidFill>
              </a:rPr>
              <a:t>Київ, вул. Героїв Об</a:t>
            </a:r>
            <a:r>
              <a:rPr lang="uk-UA" sz="1100" b="1" dirty="0">
                <a:solidFill>
                  <a:srgbClr val="002060"/>
                </a:solidFill>
              </a:rPr>
              <a:t>о</a:t>
            </a:r>
            <a:r>
              <a:rPr lang="uk-UA" sz="1100" b="1" dirty="0" smtClean="0">
                <a:solidFill>
                  <a:srgbClr val="002060"/>
                </a:solidFill>
              </a:rPr>
              <a:t>рони, 15,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r>
              <a:rPr lang="en-US" sz="1100" b="1" dirty="0" smtClean="0">
                <a:solidFill>
                  <a:srgbClr val="002060"/>
                </a:solidFill>
                <a:hlinkClick r:id="rId3"/>
              </a:rPr>
              <a:t>https://nubip.edu.ua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32656"/>
            <a:ext cx="712879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Інформаційні ресурси   </a:t>
            </a:r>
            <a:endParaRPr lang="ru-RU" sz="36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/>
            <a:fld id="{9FCC6C56-1319-478E-9896-FDCBD2FAC567}" type="slidenum">
              <a:rPr lang="ru-RU" b="1" smtClean="0"/>
              <a:pPr algn="l"/>
              <a:t>7</a:t>
            </a:fld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3463" t="18500" r="40156" b="24800"/>
          <a:stretch/>
        </p:blipFill>
        <p:spPr>
          <a:xfrm>
            <a:off x="421138" y="1093451"/>
            <a:ext cx="4176464" cy="504915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33069" t="15001" r="40550" b="32500"/>
          <a:stretch/>
        </p:blipFill>
        <p:spPr>
          <a:xfrm>
            <a:off x="4692986" y="1093451"/>
            <a:ext cx="4210987" cy="504915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5" name="Пряма сполучна лінія 14"/>
          <p:cNvCxnSpPr/>
          <p:nvPr/>
        </p:nvCxnSpPr>
        <p:spPr>
          <a:xfrm>
            <a:off x="395536" y="2348880"/>
            <a:ext cx="288032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4860032" y="2420888"/>
            <a:ext cx="288032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 сполучна лінія 16"/>
          <p:cNvCxnSpPr/>
          <p:nvPr/>
        </p:nvCxnSpPr>
        <p:spPr>
          <a:xfrm>
            <a:off x="4860032" y="4581128"/>
            <a:ext cx="288032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4860032" y="5013176"/>
            <a:ext cx="288032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Прямокутник 18"/>
          <p:cNvSpPr/>
          <p:nvPr/>
        </p:nvSpPr>
        <p:spPr>
          <a:xfrm>
            <a:off x="7809478" y="4942280"/>
            <a:ext cx="1080121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200" b="1" i="1" dirty="0" smtClean="0">
                <a:solidFill>
                  <a:srgbClr val="FF0000"/>
                </a:solidFill>
              </a:rPr>
              <a:t>Технічне завдання та Реєстраційну картку </a:t>
            </a:r>
          </a:p>
          <a:p>
            <a:pPr algn="ctr"/>
            <a:r>
              <a:rPr lang="uk-UA" sz="1200" b="1" i="1" dirty="0" smtClean="0">
                <a:solidFill>
                  <a:srgbClr val="FF0000"/>
                </a:solidFill>
              </a:rPr>
              <a:t>до 17 лютого</a:t>
            </a:r>
            <a:endParaRPr lang="uk-UA" sz="1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UBIP_LOGO_NEW_Poisk_20 copy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8868" y="142853"/>
            <a:ext cx="740850" cy="857256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190" y="6357958"/>
            <a:ext cx="857252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6327085"/>
            <a:ext cx="9001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100" b="1" dirty="0" smtClean="0">
                <a:solidFill>
                  <a:srgbClr val="002060"/>
                </a:solidFill>
              </a:rPr>
              <a:t>Національний університет біоресурсів і природокористування України</a:t>
            </a:r>
          </a:p>
          <a:p>
            <a:pPr algn="r"/>
            <a:r>
              <a:rPr lang="uk-UA" sz="1100" b="1" dirty="0" smtClean="0">
                <a:solidFill>
                  <a:srgbClr val="002060"/>
                </a:solidFill>
              </a:rPr>
              <a:t>Київ, вул. Героїв Об</a:t>
            </a:r>
            <a:r>
              <a:rPr lang="uk-UA" sz="1100" b="1" dirty="0">
                <a:solidFill>
                  <a:srgbClr val="002060"/>
                </a:solidFill>
              </a:rPr>
              <a:t>о</a:t>
            </a:r>
            <a:r>
              <a:rPr lang="uk-UA" sz="1100" b="1" dirty="0" smtClean="0">
                <a:solidFill>
                  <a:srgbClr val="002060"/>
                </a:solidFill>
              </a:rPr>
              <a:t>рони, 15,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r>
              <a:rPr lang="en-US" sz="1100" b="1" dirty="0" smtClean="0">
                <a:solidFill>
                  <a:srgbClr val="002060"/>
                </a:solidFill>
                <a:hlinkClick r:id="rId3"/>
              </a:rPr>
              <a:t>https://nubip.edu.ua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32656"/>
            <a:ext cx="712879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Особливості виконання   </a:t>
            </a:r>
            <a:endParaRPr lang="ru-RU" sz="36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/>
            <a:fld id="{9FCC6C56-1319-478E-9896-FDCBD2FAC567}" type="slidenum">
              <a:rPr lang="ru-RU" b="1" smtClean="0"/>
              <a:pPr algn="l"/>
              <a:t>8</a:t>
            </a:fld>
            <a:endParaRPr lang="ru-RU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82131356"/>
              </p:ext>
            </p:extLst>
          </p:nvPr>
        </p:nvGraphicFramePr>
        <p:xfrm>
          <a:off x="395536" y="1396999"/>
          <a:ext cx="8352928" cy="4768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979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UBIP_LOGO_NEW_Poisk_20 copy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8868" y="142853"/>
            <a:ext cx="740850" cy="857256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190" y="6357958"/>
            <a:ext cx="857252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6327085"/>
            <a:ext cx="9001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100" b="1" dirty="0" smtClean="0">
                <a:solidFill>
                  <a:srgbClr val="002060"/>
                </a:solidFill>
              </a:rPr>
              <a:t>Національний університет біоресурсів і природокористування України</a:t>
            </a:r>
          </a:p>
          <a:p>
            <a:pPr algn="r"/>
            <a:r>
              <a:rPr lang="uk-UA" sz="1100" b="1" dirty="0" smtClean="0">
                <a:solidFill>
                  <a:srgbClr val="002060"/>
                </a:solidFill>
              </a:rPr>
              <a:t>Київ, вул. Героїв Об</a:t>
            </a:r>
            <a:r>
              <a:rPr lang="uk-UA" sz="1100" b="1" dirty="0">
                <a:solidFill>
                  <a:srgbClr val="002060"/>
                </a:solidFill>
              </a:rPr>
              <a:t>о</a:t>
            </a:r>
            <a:r>
              <a:rPr lang="uk-UA" sz="1100" b="1" dirty="0" smtClean="0">
                <a:solidFill>
                  <a:srgbClr val="002060"/>
                </a:solidFill>
              </a:rPr>
              <a:t>рони, 15,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r>
              <a:rPr lang="en-US" sz="1100" b="1" dirty="0" smtClean="0">
                <a:solidFill>
                  <a:srgbClr val="002060"/>
                </a:solidFill>
                <a:hlinkClick r:id="rId3"/>
              </a:rPr>
              <a:t>https://nubip.edu.ua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32656"/>
            <a:ext cx="712879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Фінансова складова   </a:t>
            </a:r>
            <a:endParaRPr lang="ru-RU" sz="36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/>
            <a:fld id="{9FCC6C56-1319-478E-9896-FDCBD2FAC567}" type="slidenum">
              <a:rPr lang="ru-RU" b="1" smtClean="0"/>
              <a:pPr algn="l"/>
              <a:t>9</a:t>
            </a:fld>
            <a:endParaRPr lang="ru-RU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08424362"/>
              </p:ext>
            </p:extLst>
          </p:nvPr>
        </p:nvGraphicFramePr>
        <p:xfrm>
          <a:off x="395536" y="1396999"/>
          <a:ext cx="8352928" cy="4768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кутна виноска 2"/>
          <p:cNvSpPr/>
          <p:nvPr/>
        </p:nvSpPr>
        <p:spPr>
          <a:xfrm rot="20760792">
            <a:off x="7618237" y="2096943"/>
            <a:ext cx="1512168" cy="504056"/>
          </a:xfrm>
          <a:prstGeom prst="wedgeRectCallout">
            <a:avLst>
              <a:gd name="adj1" fmla="val -124118"/>
              <a:gd name="adj2" fmla="val -21398"/>
            </a:avLst>
          </a:prstGeom>
          <a:solidFill>
            <a:schemeClr val="lt1">
              <a:alpha val="7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 24000 грн з ПДВ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798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486</Words>
  <Application>Microsoft Office PowerPoint</Application>
  <PresentationFormat>Екран (4:3)</PresentationFormat>
  <Paragraphs>89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9" baseType="lpstr">
      <vt:lpstr>RobotoRegular</vt:lpstr>
      <vt:lpstr>Arial</vt:lpstr>
      <vt:lpstr>Calibri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RUSSIA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2009</dc:creator>
  <cp:lastModifiedBy>Admin</cp:lastModifiedBy>
  <cp:revision>77</cp:revision>
  <cp:lastPrinted>2022-02-11T16:43:13Z</cp:lastPrinted>
  <dcterms:created xsi:type="dcterms:W3CDTF">2021-01-20T11:15:41Z</dcterms:created>
  <dcterms:modified xsi:type="dcterms:W3CDTF">2022-02-14T11:19:33Z</dcterms:modified>
</cp:coreProperties>
</file>