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  <Override PartName="/ppt/charts/style11.xml" ContentType="application/vnd.ms-office.chartstyle+xml"/>
  <Override PartName="/ppt/charts/colors11.xml" ContentType="application/vnd.ms-office.chartcolorstyle+xml"/>
  <Override PartName="/ppt/charts/style12.xml" ContentType="application/vnd.ms-office.chartstyle+xml"/>
  <Override PartName="/ppt/charts/colors12.xml" ContentType="application/vnd.ms-office.chartcolorstyle+xml"/>
  <Override PartName="/ppt/charts/style13.xml" ContentType="application/vnd.ms-office.chartstyle+xml"/>
  <Override PartName="/ppt/charts/colors13.xml" ContentType="application/vnd.ms-office.chartcolorstyle+xml"/>
  <Override PartName="/ppt/charts/style14.xml" ContentType="application/vnd.ms-office.chartstyle+xml"/>
  <Override PartName="/ppt/charts/colors14.xml" ContentType="application/vnd.ms-office.chartcolorstyle+xml"/>
  <Override PartName="/ppt/charts/style15.xml" ContentType="application/vnd.ms-office.chartstyle+xml"/>
  <Override PartName="/ppt/charts/colors15.xml" ContentType="application/vnd.ms-office.chartcolorstyle+xml"/>
  <Override PartName="/ppt/charts/style16.xml" ContentType="application/vnd.ms-office.chartstyle+xml"/>
  <Override PartName="/ppt/charts/colors16.xml" ContentType="application/vnd.ms-office.chartcolorstyle+xml"/>
  <Override PartName="/ppt/charts/style17.xml" ContentType="application/vnd.ms-office.chartstyle+xml"/>
  <Override PartName="/ppt/charts/colors17.xml" ContentType="application/vnd.ms-office.chartcolorstyle+xml"/>
  <Override PartName="/ppt/charts/style18.xml" ContentType="application/vnd.ms-office.chartstyle+xml"/>
  <Override PartName="/ppt/charts/colors1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58" r:id="rId5"/>
    <p:sldId id="27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5" r:id="rId15"/>
    <p:sldId id="267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43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задовольняє Вас якість підготовки за обраною освітньою програмою в університеті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911-47A7-B3E0-4009DAFB62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911-47A7-B3E0-4009DAFB62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911-47A7-B3E0-4009DAFB62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911-47A7-B3E0-4009DAFB62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в повній мірі</c:v>
                </c:pt>
                <c:pt idx="1">
                  <c:v>Більше задовольняє, ніж не задовільняє</c:v>
                </c:pt>
                <c:pt idx="2">
                  <c:v>Задовільняє частково</c:v>
                </c:pt>
                <c:pt idx="3">
                  <c:v>Ні, не задовільняє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</c:v>
                </c:pt>
                <c:pt idx="1">
                  <c:v>14.1</c:v>
                </c:pt>
                <c:pt idx="2">
                  <c:v>2.9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08-4135-BFF6-8A837116814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достатньо часу відведено для самостійної роботи з кожної дисципліни?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F8D-4E80-B595-E163B9461D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F8D-4E80-B595-E163B9461D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F8D-4E80-B595-E163B9461D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F8D-4E80-B595-E163B9461D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часу достатньо по всіх дисциплінах</c:v>
                </c:pt>
                <c:pt idx="1">
                  <c:v>Часу достатньо по більшості дисциплін</c:v>
                </c:pt>
                <c:pt idx="2">
                  <c:v>Часу достатньо лиш по окремих дисциплінах</c:v>
                </c:pt>
                <c:pt idx="3">
                  <c:v>Ні, часу недостатньо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58.3</c:v>
                </c:pt>
                <c:pt idx="1">
                  <c:v>30.6</c:v>
                </c:pt>
                <c:pt idx="2">
                  <c:v>11.1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F7-4686-96A1-F16B20F047C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задовольняє Вас якість дистанційного навчання?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16-4C8D-805C-072F43BB23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216-4C8D-805C-072F43BB23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216-4C8D-805C-072F43BB23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216-4C8D-805C-072F43BB23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в повній мірі</c:v>
                </c:pt>
                <c:pt idx="1">
                  <c:v>Більше задовольняє, ніж не задовільняє</c:v>
                </c:pt>
                <c:pt idx="2">
                  <c:v>Задовольняє чатково</c:v>
                </c:pt>
                <c:pt idx="3">
                  <c:v>Ні, не задовольняє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66.7</c:v>
                </c:pt>
                <c:pt idx="1">
                  <c:v>28.2</c:v>
                </c:pt>
                <c:pt idx="2">
                  <c:v>5.0999999999999996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1B-4FCA-8372-7ED0023E7F1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раціонально складено розклад занять?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3E4-43F7-B0E8-0CF9CCD518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3E4-43F7-B0E8-0CF9CCD518C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97.2</c:v>
                </c:pt>
                <c:pt idx="1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88-4C0D-A678-ED770255C5E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працює на Вашій програмі система академічної доброчесності (недопущення списування, запозичення чужих робіт, фальсифікації результатів досліджень, об'єктивне оцінювання результатів навчання студентів викладачами тощо)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в повній мірі</c:v>
                </c:pt>
                <c:pt idx="1">
                  <c:v>Так, працюють окремі елементи академічної доброчесності</c:v>
                </c:pt>
                <c:pt idx="2">
                  <c:v>Ні, академічна доброчесність відсутня</c:v>
                </c:pt>
                <c:pt idx="3">
                  <c:v>Інше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98-425F-BDBF-200509F8094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Вкажіть прізвища викладачів, у яких Ви б не хотіли навчатись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36-4575-BAC0-048A4D1A0A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36-4575-BAC0-048A4D1A0A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36-4575-BAC0-048A4D1A0A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36-4575-BAC0-048A4D1A0A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2"/>
                <c:pt idx="0">
                  <c:v>Антрапцева Н.М.</c:v>
                </c:pt>
                <c:pt idx="1">
                  <c:v>Таких викладачів немає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5.6</c:v>
                </c:pt>
                <c:pt idx="1">
                  <c:v>94.4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7D-4D7C-BE50-EA18A8AB562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Яких викладачів (якість викладання, доброзичливість, тактовне відношення до студентів) Ви оцінили б на "відмінно"?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309-4595-AD2F-F82C59BDED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309-4595-AD2F-F82C59BDEDB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309-4595-AD2F-F82C59BDEDB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309-4595-AD2F-F82C59BDEDB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309-4595-AD2F-F82C59BDEDB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309-4595-AD2F-F82C59BDEDB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309-4595-AD2F-F82C59BDEDB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309-4595-AD2F-F82C59BDEDB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0309-4595-AD2F-F82C59BDEDB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0309-4595-AD2F-F82C59BDEDB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0309-4595-AD2F-F82C59BDEDB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0309-4595-AD2F-F82C59BDED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Лист1!$A$2:$A$11</c:f>
              <c:strCache>
                <c:ptCount val="10"/>
                <c:pt idx="0">
                  <c:v>Антонюк Т.А.</c:v>
                </c:pt>
                <c:pt idx="1">
                  <c:v>Бочков В.М.</c:v>
                </c:pt>
                <c:pt idx="2">
                  <c:v>Сичов М.Ю.</c:v>
                </c:pt>
                <c:pt idx="3">
                  <c:v>Якубець Т.В.</c:v>
                </c:pt>
                <c:pt idx="4">
                  <c:v>Голубєва Т.А.</c:v>
                </c:pt>
                <c:pt idx="5">
                  <c:v>Чепіль Л.В.</c:v>
                </c:pt>
                <c:pt idx="6">
                  <c:v>Афанасенко В.Ю.</c:v>
                </c:pt>
                <c:pt idx="7">
                  <c:v>Трокоз В.О.</c:v>
                </c:pt>
                <c:pt idx="8">
                  <c:v>Прохніч В.М.</c:v>
                </c:pt>
                <c:pt idx="9">
                  <c:v>Таких викладачів немає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8.3000000000000007</c:v>
                </c:pt>
                <c:pt idx="1">
                  <c:v>52.8</c:v>
                </c:pt>
                <c:pt idx="2">
                  <c:v>8.3000000000000007</c:v>
                </c:pt>
                <c:pt idx="3">
                  <c:v>22.2</c:v>
                </c:pt>
                <c:pt idx="4">
                  <c:v>13.9</c:v>
                </c:pt>
                <c:pt idx="5">
                  <c:v>8.3000000000000007</c:v>
                </c:pt>
                <c:pt idx="6">
                  <c:v>2.8</c:v>
                </c:pt>
                <c:pt idx="7">
                  <c:v>2.8</c:v>
                </c:pt>
                <c:pt idx="8">
                  <c:v>2.8</c:v>
                </c:pt>
                <c:pt idx="9">
                  <c:v>8.3000000000000007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1C-4132-B244-5D8CF050667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знаєте Ви про існування в університеті Уповноваженої особи з питань запобігання та виявлення корупції, куди можна повідомляти про всі випадки нестатутних відносин: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44-4F94-82BB-6761BF45A8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44-4F94-82BB-6761BF45A8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12-4CA2-8A0C-D840D138108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Що потрібно робити, на Ваш, погляд, для покращення якості освітнього процесу в Університеті?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84D-4D69-B3EE-AE727FDE55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84D-4D69-B3EE-AE727FDE55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84D-4D69-B3EE-AE727FDE55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84D-4D69-B3EE-AE727FDE55D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84D-4D69-B3EE-AE727FDE55D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84D-4D69-B3EE-AE727FDE55D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84D-4D69-B3EE-AE727FDE55D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84D-4D69-B3EE-AE727FDE55D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Лист1!$A$2:$A$11</c:f>
              <c:strCache>
                <c:ptCount val="10"/>
                <c:pt idx="0">
                  <c:v>Мене все влаштовує</c:v>
                </c:pt>
                <c:pt idx="1">
                  <c:v>Зменшити кількість нефахових та збільшити кількість фахових дисциплін</c:v>
                </c:pt>
                <c:pt idx="2">
                  <c:v>Збільшити кількість тренінгів, курсі</c:v>
                </c:pt>
                <c:pt idx="3">
                  <c:v>Проводити більше майсте-класів відомими фахівцями</c:v>
                </c:pt>
                <c:pt idx="4">
                  <c:v>Справедливо оцінювати знання</c:v>
                </c:pt>
                <c:pt idx="5">
                  <c:v>Покращити функціонал дистанційних курсів</c:v>
                </c:pt>
                <c:pt idx="6">
                  <c:v>Збільшити контроль за якістю проведення занять викладачами</c:v>
                </c:pt>
                <c:pt idx="7">
                  <c:v>Збільшити кількість практичних та лаюораторних занять</c:v>
                </c:pt>
                <c:pt idx="8">
                  <c:v>Збільшити кількість новітньої інформації згідно з вимогами роботодавців, яку можливо було б застосовувати під час роботи</c:v>
                </c:pt>
                <c:pt idx="9">
                  <c:v>Інше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38.9</c:v>
                </c:pt>
                <c:pt idx="1">
                  <c:v>41.7</c:v>
                </c:pt>
                <c:pt idx="2">
                  <c:v>16.7</c:v>
                </c:pt>
                <c:pt idx="3">
                  <c:v>11.2</c:v>
                </c:pt>
                <c:pt idx="4">
                  <c:v>2.8</c:v>
                </c:pt>
                <c:pt idx="5">
                  <c:v>19.399999999999999</c:v>
                </c:pt>
                <c:pt idx="6">
                  <c:v>2.8</c:v>
                </c:pt>
                <c:pt idx="7">
                  <c:v>8.4</c:v>
                </c:pt>
                <c:pt idx="8">
                  <c:v>2.8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73-4849-98C1-9EFCC5AEE48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Якщо хочете щось додати або повідомити про порушення або зловживання, просимо написати тут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7B-464A-901A-EB0B78F13E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7B-464A-901A-EB0B78F13E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Нічого не хочу додати і додатково повідомити</c:v>
                </c:pt>
                <c:pt idx="1">
                  <c:v>Інше: Кінологія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97.2</c:v>
                </c:pt>
                <c:pt idx="1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02-41CB-A0DA-30002BDBF2B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збігаються Ваші очікування щодо обраної освітньої програми з реаліями підготовки?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09-48C7-BFB0-D11F4316DF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09-48C7-BFB0-D11F4316DF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09-48C7-BFB0-D11F4316DF5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A09-48C7-BFB0-D11F4316DF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збігаються повністю</c:v>
                </c:pt>
                <c:pt idx="1">
                  <c:v>Так, здебільшого збігаються</c:v>
                </c:pt>
                <c:pt idx="2">
                  <c:v>Збігаються частково</c:v>
                </c:pt>
                <c:pt idx="3">
                  <c:v>Ні, не збігаються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83.4</c:v>
                </c:pt>
                <c:pt idx="1">
                  <c:v>13.9</c:v>
                </c:pt>
                <c:pt idx="2">
                  <c:v>2.7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A1-4F13-A876-65617F6D8B6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 вивченні яких дисциплін виникають найбільші труднощі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1D-4BC0-A391-B98F1D926E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1D-4BC0-A391-B98F1D926E1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31D-4BC0-A391-B98F1D926E1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31D-4BC0-A391-B98F1D926E1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31D-4BC0-A391-B98F1D926E1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31D-4BC0-A391-B98F1D926E1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31D-4BC0-A391-B98F1D926E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Таких дисциплін немає</c:v>
                </c:pt>
                <c:pt idx="1">
                  <c:v>Англійська мова</c:v>
                </c:pt>
                <c:pt idx="2">
                  <c:v>Генетика</c:v>
                </c:pt>
                <c:pt idx="3">
                  <c:v>Філософія</c:v>
                </c:pt>
                <c:pt idx="4">
                  <c:v>Математичні методи в біології</c:v>
                </c:pt>
                <c:pt idx="5">
                  <c:v>Розведення тварин</c:v>
                </c:pt>
                <c:pt idx="6">
                  <c:v>Німецька мова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66.7</c:v>
                </c:pt>
                <c:pt idx="1">
                  <c:v>16.7</c:v>
                </c:pt>
                <c:pt idx="2">
                  <c:v>5.6</c:v>
                </c:pt>
                <c:pt idx="3">
                  <c:v>2.8</c:v>
                </c:pt>
                <c:pt idx="4">
                  <c:v>2.8</c:v>
                </c:pt>
                <c:pt idx="5">
                  <c:v>2.8</c:v>
                </c:pt>
                <c:pt idx="6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C4-438E-852A-623E45565B8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реалізовується ваше право на вільний вибір навчальних дисциплін з Каталогу вибіркових дисциплін?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08-4DB3-8703-A54F8FDE6FF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Які дисципліни, на Вашу думку, необхідно додати до освітньої програми?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E84-4BBA-B551-1090A52DC7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E84-4BBA-B551-1090A52DC7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E84-4BBA-B551-1090A52DC7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E84-4BBA-B551-1090A52DC7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E84-4BBA-B551-1090A52DC77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E84-4BBA-B551-1090A52DC77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E84-4BBA-B551-1090A52DC77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E84-4BBA-B551-1090A52DC77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E84-4BBA-B551-1090A52DC7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Психологія</c:v>
                </c:pt>
                <c:pt idx="1">
                  <c:v>Кінологія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5.5</c:v>
                </c:pt>
                <c:pt idx="1">
                  <c:v>11.1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1C-4782-9DAB-FF69F96D6FF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Які дисципліни, на Вашу думку, необхідно вилучити з освітньої програми?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FA6-401B-BAA9-061A159609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FA6-401B-BAA9-061A159609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FA6-401B-BAA9-061A1596090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FA6-401B-BAA9-061A1596090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FA6-401B-BAA9-061A1596090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Етнокультурологія</c:v>
                </c:pt>
                <c:pt idx="1">
                  <c:v>Філософія</c:v>
                </c:pt>
                <c:pt idx="2">
                  <c:v>Фізика</c:v>
                </c:pt>
                <c:pt idx="3">
                  <c:v>Фізкультура</c:v>
                </c:pt>
                <c:pt idx="4">
                  <c:v>Методика дослідної справи</c:v>
                </c:pt>
                <c:pt idx="5">
                  <c:v>Безпеки праці</c:v>
                </c:pt>
                <c:pt idx="6">
                  <c:v>Англійська мова</c:v>
                </c:pt>
                <c:pt idx="7">
                  <c:v>Історія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8.3000000000000007</c:v>
                </c:pt>
                <c:pt idx="1">
                  <c:v>13.9</c:v>
                </c:pt>
                <c:pt idx="2">
                  <c:v>2.8</c:v>
                </c:pt>
                <c:pt idx="3">
                  <c:v>11.1</c:v>
                </c:pt>
                <c:pt idx="4">
                  <c:v>2.8</c:v>
                </c:pt>
                <c:pt idx="5">
                  <c:v>8.3000000000000007</c:v>
                </c:pt>
                <c:pt idx="6">
                  <c:v>2.8</c:v>
                </c:pt>
                <c:pt idx="7">
                  <c:v>11.1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B-40BC-B3B1-FD53816237E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Як </a:t>
            </a:r>
            <a:r>
              <a:rPr lang="ru-RU" dirty="0" smtClean="0"/>
              <a:t>Ви </a:t>
            </a:r>
            <a:r>
              <a:rPr lang="ru-RU" dirty="0" err="1"/>
              <a:t>вважаєте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оптимальна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дисциплін</a:t>
            </a:r>
            <a:r>
              <a:rPr lang="ru-RU" dirty="0"/>
              <a:t> </a:t>
            </a:r>
            <a:r>
              <a:rPr lang="ru-RU" dirty="0" err="1"/>
              <a:t>викладається</a:t>
            </a:r>
            <a:r>
              <a:rPr lang="ru-RU" dirty="0"/>
              <a:t> в одному </a:t>
            </a:r>
            <a:r>
              <a:rPr lang="ru-RU" dirty="0" err="1"/>
              <a:t>семестрі</a:t>
            </a:r>
            <a:r>
              <a:rPr lang="ru-RU" dirty="0"/>
              <a:t>?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 Ви вважаєте, чи оптимальна кількість дисциплін викладається в одному семестрі?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A0-4235-B2A4-3C8DDEC9C7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A0-4235-B2A4-3C8DDEC9C7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8A0-4235-B2A4-3C8DDEC9C7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8A0-4235-B2A4-3C8DDEC9C7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Оптимальна кількість</c:v>
                </c:pt>
                <c:pt idx="1">
                  <c:v>Близька до оптимальної</c:v>
                </c:pt>
                <c:pt idx="2">
                  <c:v>Забагато дисциплін</c:v>
                </c:pt>
                <c:pt idx="3">
                  <c:v>Не вистачає дисциплін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66.7</c:v>
                </c:pt>
                <c:pt idx="1">
                  <c:v>30.6</c:v>
                </c:pt>
                <c:pt idx="2">
                  <c:v>2.8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91-42F3-9F3A-FDB8E14C88A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достатньо часу відведено на вивчення теоретичного матеріалу під час лекційних занять?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67C-470A-BB77-4505213025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67C-470A-BB77-4505213025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67C-470A-BB77-4505213025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67C-470A-BB77-4505213025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часу достатньо по всіх дисциплінах</c:v>
                </c:pt>
                <c:pt idx="1">
                  <c:v>Часу достатньо по більшості дисциплін</c:v>
                </c:pt>
                <c:pt idx="2">
                  <c:v>Часу достатньо лиш по окремих дисциплінах</c:v>
                </c:pt>
                <c:pt idx="3">
                  <c:v>Ні, часу недостатньо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57</c:v>
                </c:pt>
                <c:pt idx="1">
                  <c:v>38.9</c:v>
                </c:pt>
                <c:pt idx="2">
                  <c:v>4.0999999999999996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BC-422C-BE52-A052A00A134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достатньо часу відведено для набуття практичних навичок під час практичних чи лабораторних занять?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ECB-40AF-AE29-5507F36AE0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ECB-40AF-AE29-5507F36AE0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ECB-40AF-AE29-5507F36AE0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ECB-40AF-AE29-5507F36AE0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часу достатньо по всіх дисциплінах</c:v>
                </c:pt>
                <c:pt idx="1">
                  <c:v>Часу достатньо по більшості дисциплін</c:v>
                </c:pt>
                <c:pt idx="2">
                  <c:v>Часу достатньо лиш по окремих дисциплінах</c:v>
                </c:pt>
                <c:pt idx="3">
                  <c:v>Ні, часу недостатньо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66.3</c:v>
                </c:pt>
                <c:pt idx="1">
                  <c:v>27.8</c:v>
                </c:pt>
                <c:pt idx="2">
                  <c:v>5.9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2F-4300-87F8-339F25C4093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D4AE477-56C1-4B7E-89D0-E818668B6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2FD8474-F2E4-4774-8F0F-76603E00E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6E14380-06E6-4E54-8EFC-270EB282C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3A31B15-8355-4AE4-90B4-61736989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4D1415C-578D-4F40-A12C-73FD10F5D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9979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498310-CA27-4291-AA18-4ECB1C064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0A46532-094D-4E2F-A6D3-CE413817E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773DF28-426F-4690-8973-CE977ABD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42574AE-EE89-4327-B1DE-D73BF7EC7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463A0AD-3642-4C6A-9080-3868520C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221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61C9E871-45FC-4FB2-9B25-9666A2885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2274997-80F8-4EC4-A358-BAF288D69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CEAFF99-4CA6-43A6-84B9-7DD1E6A7A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157ED49-BCCF-4470-A00D-73501B10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5A24000-AF2C-437F-8D76-E4767C2D9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7910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A3E371-80A3-495C-B8EE-439A1D675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4737E2-6704-4073-AF4F-46754AE8A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324372A-683F-4D0E-BD93-5699E180D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9F1D34-42F9-4031-BF7C-670A45409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D17C7F8-CDAA-47A8-8D0D-211E9702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53500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6B8C065-B6EF-411A-BE91-EA63C74C6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D9BA661-57B7-41EA-BF69-9C8113550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475D660-322E-4F2A-B752-5D07EA813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01992D1-7869-4DC2-A5EE-3A9839CEA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71B7FBC-630B-4AB2-81D7-D1AE8DE3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7605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398FD21-DF8D-4576-B64F-A6297DB9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707C9BE-AA2A-4D70-9A57-606AC536B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1F893EA-BC57-40F5-9449-AAC539563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A9BAB83-786C-4A1A-A1F8-4A0222C23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DB443DD-9927-499C-A0BC-F31D7A2C6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360E89E-7990-43A0-BC93-166F5E75F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8689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8F7C4D5-3FF1-4AE0-9BF9-E968EF36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58B36E2-3F9F-4553-AEC3-76FE15A0F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2FD32B1-972B-4825-A685-A5E09BDC7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4FC117D7-252D-4096-AE39-AB0384CA6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1A4B9B6-85D0-4377-91D2-2DA5E7D43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1260240-04B1-45CA-BFFA-F7925A763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EB9A226-DEA7-40B3-944F-240587F46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9F151A5C-4393-4B91-A439-86FAF3AA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7821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02582E-EACB-4457-808D-01FE6BC5A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E28B7482-CBA1-49B1-B072-CE1BF28A9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4DF029E-8B07-4235-A74A-836697BCC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3CB8C31-CBE8-41AE-AAE4-A39E1269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2825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B6B401F-F633-4413-B354-62A590315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02977AA-C6D7-4971-9D30-7B0478B3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A85B8B8-144A-4B8E-859E-6FBAF4A55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2763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819EC0-F66D-456F-A085-1CBBAEA8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C878650-1ACE-42C3-86AF-45DC76598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22247F6-D92F-41C0-BA0E-0FC0C2DB4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57882A9-EB6F-4398-A980-7EAEB71C0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783B7E7-5046-4DE3-A67C-43EAF3F49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022BC2B-2D53-4A54-A0DC-28981C872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291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A1E340-E85C-4B1A-A68E-2B99A16FB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B1D96AF-3910-4F30-88C9-F80FDCD91D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B1803D1-F0A9-45B2-B5FD-128C8A2C5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D9590FB-B183-4150-9636-ABF94474D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8E895D9-8BE3-43B4-8D96-452547010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60C09CA-984B-47BB-BDFC-15021A17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1530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73C4A3-13C9-4588-9F30-98DCF6CAB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83CEEA3-42CC-48C4-9A86-E274CE758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14920D6-A4E7-4C3D-A968-E9A0599D3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9BDD7CD-1A1C-4954-8234-A8FF7793C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AE9FAB0-54D4-4DED-9AFA-75A61F851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5294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7838"/>
            <a:ext cx="10515600" cy="555912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анкетування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вищої освіти щодо якості освітньої програми (опитування студентів 2-4 курсів </a:t>
            </a:r>
            <a:r>
              <a:rPr lang="uk-UA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бакалаврату</a:t>
            </a: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року навчання в магістратурі)</a:t>
            </a:r>
            <a:endParaRPr lang="uk-UA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429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776494"/>
              </p:ext>
            </p:extLst>
          </p:nvPr>
        </p:nvGraphicFramePr>
        <p:xfrm>
          <a:off x="471055" y="554182"/>
          <a:ext cx="10882745" cy="5622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7466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436145"/>
              </p:ext>
            </p:extLst>
          </p:nvPr>
        </p:nvGraphicFramePr>
        <p:xfrm>
          <a:off x="720436" y="720436"/>
          <a:ext cx="10633364" cy="5456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6008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473776"/>
              </p:ext>
            </p:extLst>
          </p:nvPr>
        </p:nvGraphicFramePr>
        <p:xfrm>
          <a:off x="665018" y="471055"/>
          <a:ext cx="10688782" cy="5705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8091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0866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5721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132306"/>
              </p:ext>
            </p:extLst>
          </p:nvPr>
        </p:nvGraphicFramePr>
        <p:xfrm>
          <a:off x="471055" y="623455"/>
          <a:ext cx="10882745" cy="5553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1323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517079"/>
              </p:ext>
            </p:extLst>
          </p:nvPr>
        </p:nvGraphicFramePr>
        <p:xfrm>
          <a:off x="387927" y="595745"/>
          <a:ext cx="10965873" cy="5581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6185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828357"/>
              </p:ext>
            </p:extLst>
          </p:nvPr>
        </p:nvGraphicFramePr>
        <p:xfrm>
          <a:off x="277091" y="263236"/>
          <a:ext cx="11159837" cy="5886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832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601400"/>
              </p:ext>
            </p:extLst>
          </p:nvPr>
        </p:nvGraphicFramePr>
        <p:xfrm>
          <a:off x="512618" y="609600"/>
          <a:ext cx="10841182" cy="556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6048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469174"/>
              </p:ext>
            </p:extLst>
          </p:nvPr>
        </p:nvGraphicFramePr>
        <p:xfrm>
          <a:off x="193965" y="166256"/>
          <a:ext cx="11665526" cy="6414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9548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C620937-50EA-4F2B-9102-42513211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716705"/>
              </p:ext>
            </p:extLst>
          </p:nvPr>
        </p:nvGraphicFramePr>
        <p:xfrm>
          <a:off x="443345" y="365125"/>
          <a:ext cx="10910455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837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17E2B04B-7BCA-4B4B-855F-1377F8DBC1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347069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10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03B1B5CC-F52F-43E4-B531-5D02E5B2C7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097344"/>
              </p:ext>
            </p:extLst>
          </p:nvPr>
        </p:nvGraphicFramePr>
        <p:xfrm>
          <a:off x="838200" y="84349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3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BE5EA1A8-05AB-482B-8D17-8C6B7CA69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300513"/>
              </p:ext>
            </p:extLst>
          </p:nvPr>
        </p:nvGraphicFramePr>
        <p:xfrm>
          <a:off x="110836" y="928255"/>
          <a:ext cx="11242964" cy="524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421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9980"/>
              </p:ext>
            </p:extLst>
          </p:nvPr>
        </p:nvGraphicFramePr>
        <p:xfrm>
          <a:off x="554182" y="457200"/>
          <a:ext cx="10799618" cy="571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517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68142"/>
              </p:ext>
            </p:extLst>
          </p:nvPr>
        </p:nvGraphicFramePr>
        <p:xfrm>
          <a:off x="775855" y="665018"/>
          <a:ext cx="10577945" cy="551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830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210601"/>
              </p:ext>
            </p:extLst>
          </p:nvPr>
        </p:nvGraphicFramePr>
        <p:xfrm>
          <a:off x="346364" y="415636"/>
          <a:ext cx="11007436" cy="5761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8409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154088"/>
              </p:ext>
            </p:extLst>
          </p:nvPr>
        </p:nvGraphicFramePr>
        <p:xfrm>
          <a:off x="290945" y="512618"/>
          <a:ext cx="11062855" cy="566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6925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023039"/>
              </p:ext>
            </p:extLst>
          </p:nvPr>
        </p:nvGraphicFramePr>
        <p:xfrm>
          <a:off x="443345" y="734291"/>
          <a:ext cx="10910455" cy="5442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81737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272</Words>
  <Application>Microsoft Office PowerPoint</Application>
  <PresentationFormat>Произвольный</PresentationFormat>
  <Paragraphs>22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Vasiliy Bochkov</cp:lastModifiedBy>
  <cp:revision>37</cp:revision>
  <dcterms:created xsi:type="dcterms:W3CDTF">2022-02-09T12:14:08Z</dcterms:created>
  <dcterms:modified xsi:type="dcterms:W3CDTF">2022-02-21T11:06:41Z</dcterms:modified>
</cp:coreProperties>
</file>