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0" r:id="rId4"/>
    <p:sldId id="257" r:id="rId5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 snapToGrid="0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442BF-2163-1E69-39A1-A1537892C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6436BC-9248-0815-B633-5C8C8151B6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9ECD3-286D-14D9-3949-09425B72F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B5683-04CC-AC4F-92F5-C03400589A8A}" type="datetimeFigureOut">
              <a:rPr lang="en-UA" smtClean="0"/>
              <a:t>03.11.2026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8D563-F4D4-6E2A-192A-3C82DF937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5D6C5F-5963-C1C2-BD99-C78E9B77B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DCBA-0622-5247-A99E-577DB03B44B4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046289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49ACE-BC4E-3A8D-8B58-16BAA6A9F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DABFB-4EEB-8CD7-F020-FFF066C4E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5A082-0CBC-15E5-905A-033E9CF93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B5683-04CC-AC4F-92F5-C03400589A8A}" type="datetimeFigureOut">
              <a:rPr lang="en-UA" smtClean="0"/>
              <a:t>03.11.2026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79AF9-3510-9676-440C-BA529E603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1F631-98DA-0139-A801-5642F2B43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DCBA-0622-5247-A99E-577DB03B44B4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543646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6582B-0AC2-5F51-497D-2FFEC7BB1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277F2-0863-9A21-5A6D-2BE4A746C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B190F5-0F73-11D7-0652-45F0F351D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B5683-04CC-AC4F-92F5-C03400589A8A}" type="datetimeFigureOut">
              <a:rPr lang="en-UA" smtClean="0"/>
              <a:t>03.11.2026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B3229-9375-BC96-4FBC-B7E4C853B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5785D-BF01-6304-C4A6-7726F5F0F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DCBA-0622-5247-A99E-577DB03B44B4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360091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80A06-C574-9A70-F786-F431114BB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83DB0-9741-1CED-7570-47798002C0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0EC1C6-7E8B-B3E6-D747-9F9A536A7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E3C417-35BB-DB68-CB3F-7B741B875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B5683-04CC-AC4F-92F5-C03400589A8A}" type="datetimeFigureOut">
              <a:rPr lang="en-UA" smtClean="0"/>
              <a:t>03.11.2026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9509C8-6B5D-F2F8-1227-39559C38E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AE97B7-DCF1-EF8E-CF64-EC84C5D03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DCBA-0622-5247-A99E-577DB03B44B4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024513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6FC23-20E9-DAB5-A3EB-21B37F668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2F850-322B-7876-F3B6-D2F799165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E1EBFD-CB63-A7AC-79F6-43D1F3643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A1CDB1-C73D-F66A-E3B2-2C343F08D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DA30D1-16B4-A933-0C6A-6D059B3AF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64BAD3-0054-E4EB-EE69-90F578A4F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B5683-04CC-AC4F-92F5-C03400589A8A}" type="datetimeFigureOut">
              <a:rPr lang="en-UA" smtClean="0"/>
              <a:t>03.11.2026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6D5D00-463B-C1CC-EEE1-C44578FFC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E253D-1243-5C09-8C23-8FE1BB0BA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DCBA-0622-5247-A99E-577DB03B44B4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022046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17E77-E0D1-4986-1C9A-2E536E0C6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8BB0AF-2159-448E-0FAE-123CE107B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B5683-04CC-AC4F-92F5-C03400589A8A}" type="datetimeFigureOut">
              <a:rPr lang="en-UA" smtClean="0"/>
              <a:t>03.11.2026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D4C859-AC71-92E5-EE8D-8160EC448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55348A-31D7-B795-0B33-F6CC8F82B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DCBA-0622-5247-A99E-577DB03B44B4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252477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926251-8D05-5ED6-07EE-40784A72B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B5683-04CC-AC4F-92F5-C03400589A8A}" type="datetimeFigureOut">
              <a:rPr lang="en-UA" smtClean="0"/>
              <a:t>03.11.2026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B510FE-F4E9-3B66-FBCA-81E2730F4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178E90-E875-04CB-7502-5254B05C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DCBA-0622-5247-A99E-577DB03B44B4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688912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22BAC-C71E-407D-9309-B70A15F6A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5559A-5926-36F3-4127-135AB8B3F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369D4-912B-4F3E-9A76-B9C29F5AB0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CC0985-858A-1B64-7AF5-CAB911FB5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B5683-04CC-AC4F-92F5-C03400589A8A}" type="datetimeFigureOut">
              <a:rPr lang="en-UA" smtClean="0"/>
              <a:t>03.11.2026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BE480F-5E11-DA3A-6D82-31C0CD24A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A5AED7-4B38-7C56-0F84-3D88B547F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DCBA-0622-5247-A99E-577DB03B44B4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192553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91ED6-8881-7AA6-30B8-E5D2F4EF8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161126-EF74-4CC8-7E66-CA75E334BC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FA8B6-E42D-0D56-7B40-17B3A5314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E7A74A-D2AF-D71E-9274-62482747E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B5683-04CC-AC4F-92F5-C03400589A8A}" type="datetimeFigureOut">
              <a:rPr lang="en-UA" smtClean="0"/>
              <a:t>03.11.2026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CC276-EDD8-EF5E-6536-C6FC416DB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522A33-650D-156E-9D65-50CDE754C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DCBA-0622-5247-A99E-577DB03B44B4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071004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6762A-EF1A-7AC0-EB16-F03421045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20804E-1328-A656-154A-4FFF4C8D48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54253-0D0F-F380-1A5F-935BB62B0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B5683-04CC-AC4F-92F5-C03400589A8A}" type="datetimeFigureOut">
              <a:rPr lang="en-UA" smtClean="0"/>
              <a:t>03.11.2026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572F1-E489-C44F-733B-55F35CAB3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1027F-A572-78CA-0567-E77D93CFD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DCBA-0622-5247-A99E-577DB03B44B4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977454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69EEE0-7FFA-4F92-1C16-CDC622A0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072E05-C6FC-E4EA-224C-E659CE868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BD45E-1CEE-DFBF-E56D-358EEEDD7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B5683-04CC-AC4F-92F5-C03400589A8A}" type="datetimeFigureOut">
              <a:rPr lang="en-UA" smtClean="0"/>
              <a:t>03.11.2026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370A4-AEAB-A083-DEC3-A4266FACB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9D3ED-F07A-D202-E732-50ABEC447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DDCBA-0622-5247-A99E-577DB03B44B4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884939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1E0B7-3F19-0B59-CBCB-A09A7A1B5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97F69-B6A2-E03E-34F6-B3AB782DC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8E83B-134E-F9B9-5B24-01D8859871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B5683-04CC-AC4F-92F5-C03400589A8A}" type="datetimeFigureOut">
              <a:rPr lang="en-UA" smtClean="0"/>
              <a:t>03.11.2026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AD272-80CF-33A8-0099-1081EB9714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54F2B-7490-A770-FCBE-B98D68C55E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DDCBA-0622-5247-A99E-577DB03B44B4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90460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32F61-36D2-5E2B-E4F1-C73559028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746199"/>
          </a:xfrm>
        </p:spPr>
        <p:txBody>
          <a:bodyPr>
            <a:normAutofit fontScale="90000"/>
          </a:bodyPr>
          <a:lstStyle/>
          <a:p>
            <a:pPr indent="540385"/>
            <a:r>
              <a:rPr lang="uk-UA" sz="4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Науковий гурток </a:t>
            </a:r>
            <a:br>
              <a:rPr lang="uk-UA" sz="4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</a:br>
            <a:br>
              <a:rPr lang="uk-UA" sz="4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</a:br>
            <a:r>
              <a:rPr lang="uk-UA" sz="4400" b="1" i="1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«КІНО ЯК ВИД МИСТЕЦТВА»</a:t>
            </a:r>
            <a:br>
              <a:rPr lang="en-UA" sz="4400" b="1" i="1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</a:b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en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en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A" dirty="0"/>
          </a:p>
        </p:txBody>
      </p:sp>
    </p:spTree>
    <p:extLst>
      <p:ext uri="{BB962C8B-B14F-4D97-AF65-F5344CB8AC3E}">
        <p14:creationId xmlns:p14="http://schemas.microsoft.com/office/powerpoint/2010/main" val="3447573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F27A1-9C71-0B17-84AF-86B286597F33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>
            <a:normAutofit fontScale="90000"/>
          </a:bodyPr>
          <a:lstStyle/>
          <a:p>
            <a:pPr algn="ctr"/>
            <a:br>
              <a:rPr lang="uk-UA" b="1" dirty="0">
                <a:latin typeface="Georgia" panose="02040502050405020303" pitchFamily="18" charset="0"/>
                <a:ea typeface="Times New Roman" panose="02020603050405020304" pitchFamily="18" charset="0"/>
              </a:rPr>
            </a:br>
            <a:br>
              <a:rPr lang="uk-UA" b="1" dirty="0">
                <a:latin typeface="Georgia" panose="02040502050405020303" pitchFamily="18" charset="0"/>
                <a:ea typeface="Times New Roman" panose="02020603050405020304" pitchFamily="18" charset="0"/>
              </a:rPr>
            </a:br>
            <a:r>
              <a:rPr lang="uk-UA" b="1" dirty="0">
                <a:latin typeface="Georgia" panose="02040502050405020303" pitchFamily="18" charset="0"/>
                <a:ea typeface="Times New Roman" panose="02020603050405020304" pitchFamily="18" charset="0"/>
              </a:rPr>
              <a:t>Наукова спрямованість гуртка</a:t>
            </a:r>
            <a:br>
              <a:rPr lang="uk-UA" b="1" dirty="0">
                <a:latin typeface="Georgia" panose="02040502050405020303" pitchFamily="18" charset="0"/>
                <a:ea typeface="Times New Roman" panose="02020603050405020304" pitchFamily="18" charset="0"/>
              </a:rPr>
            </a:br>
            <a:br>
              <a:rPr lang="en-UA" i="1" dirty="0">
                <a:latin typeface="Georgia" panose="02040502050405020303" pitchFamily="18" charset="0"/>
              </a:rPr>
            </a:br>
            <a:endParaRPr lang="en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D0410-EA47-CE0E-F635-C1E020B5217C}"/>
              </a:ext>
            </a:extLst>
          </p:cNvPr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r>
              <a:rPr lang="uk-UA" i="1" dirty="0" err="1">
                <a:latin typeface="Georgia" panose="02040502050405020303" pitchFamily="18" charset="0"/>
                <a:ea typeface="Times New Roman" panose="02020603050405020304" pitchFamily="18" charset="0"/>
              </a:rPr>
              <a:t>філософсько</a:t>
            </a:r>
            <a:r>
              <a:rPr lang="uk-UA" i="1" dirty="0">
                <a:latin typeface="Georgia" panose="02040502050405020303" pitchFamily="18" charset="0"/>
                <a:ea typeface="Times New Roman" panose="02020603050405020304" pitchFamily="18" charset="0"/>
              </a:rPr>
              <a:t>-культурологічний аналіз творів кіномистецтва;</a:t>
            </a:r>
          </a:p>
          <a:p>
            <a:r>
              <a:rPr lang="uk-UA" i="1" dirty="0">
                <a:latin typeface="Georgia" panose="02040502050405020303" pitchFamily="18" charset="0"/>
              </a:rPr>
              <a:t>дослідження моральних, культурних і соціальних проблем у кінематографі;</a:t>
            </a:r>
          </a:p>
          <a:p>
            <a:r>
              <a:rPr lang="uk-UA" i="1" dirty="0">
                <a:latin typeface="Georgia" panose="02040502050405020303" pitchFamily="18" charset="0"/>
              </a:rPr>
              <a:t>дослідження людини та комунікації у кінематографі.</a:t>
            </a:r>
          </a:p>
          <a:p>
            <a:endParaRPr lang="uk-UA" i="1" dirty="0">
              <a:latin typeface="Georgia" panose="02040502050405020303" pitchFamily="18" charset="0"/>
            </a:endParaRPr>
          </a:p>
          <a:p>
            <a:endParaRPr lang="en-UA" dirty="0"/>
          </a:p>
        </p:txBody>
      </p:sp>
    </p:spTree>
    <p:extLst>
      <p:ext uri="{BB962C8B-B14F-4D97-AF65-F5344CB8AC3E}">
        <p14:creationId xmlns:p14="http://schemas.microsoft.com/office/powerpoint/2010/main" val="2559268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B9F0A-AE9D-87D8-D368-DFC96A54656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  <a:alpha val="67000"/>
            </a:schemeClr>
          </a:solidFill>
        </p:spPr>
        <p:txBody>
          <a:bodyPr/>
          <a:lstStyle/>
          <a:p>
            <a:pPr algn="ctr"/>
            <a:r>
              <a:rPr lang="uk-UA" b="1" i="1" dirty="0">
                <a:latin typeface="Georgia" panose="02040502050405020303" pitchFamily="18" charset="0"/>
              </a:rPr>
              <a:t>Основне завдання роботи гуртка</a:t>
            </a:r>
            <a:endParaRPr lang="en-UA" b="1" i="1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A9008-3979-643C-0E50-26B997CD381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  <a:alpha val="66000"/>
            </a:schemeClr>
          </a:solidFill>
        </p:spPr>
        <p:txBody>
          <a:bodyPr/>
          <a:lstStyle/>
          <a:p>
            <a:pPr marL="0" indent="0" algn="ctr">
              <a:buNone/>
            </a:pPr>
            <a:endParaRPr lang="uk-UA" dirty="0"/>
          </a:p>
          <a:p>
            <a:pPr marL="0" indent="0" algn="ctr">
              <a:buNone/>
            </a:pPr>
            <a:endParaRPr lang="uk-UA" dirty="0"/>
          </a:p>
          <a:p>
            <a:pPr marL="0" indent="0" algn="ctr">
              <a:buNone/>
            </a:pPr>
            <a:r>
              <a:rPr lang="uk-UA" sz="3600" dirty="0">
                <a:latin typeface="Georgia" panose="02040502050405020303" pitchFamily="18" charset="0"/>
              </a:rPr>
              <a:t>через кіномистецтво осмислювати людину, суспільство та моральні виклики нашого часу</a:t>
            </a:r>
            <a:endParaRPr lang="en-UA" sz="36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907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A6F61-C3F2-8372-192B-D397FACF0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i="1" dirty="0">
                <a:latin typeface="Georgia" panose="02040502050405020303" pitchFamily="18" charset="0"/>
              </a:rPr>
              <a:t>Види роботи</a:t>
            </a:r>
            <a:endParaRPr lang="en-UA" i="1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1CDF4-726D-8860-756D-4CB474F33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uk-UA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Самостійні </a:t>
            </a:r>
            <a:r>
              <a:rPr lang="uk-UA" dirty="0">
                <a:latin typeface="Georgia" panose="02040502050405020303" pitchFamily="18" charset="0"/>
                <a:ea typeface="Times New Roman" panose="02020603050405020304" pitchFamily="18" charset="0"/>
              </a:rPr>
              <a:t>перегляди кінематографічних творів з подальшим їх обговоренням.</a:t>
            </a:r>
            <a:endParaRPr lang="uk-UA" dirty="0">
              <a:effectLst/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r>
              <a:rPr lang="uk-UA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Семінари-колоквіуми – представлення та обговорення доповідей. </a:t>
            </a:r>
          </a:p>
          <a:p>
            <a:r>
              <a:rPr lang="uk-UA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Наукові розвідки, представлені у вигляді тез та наукових рефератів.</a:t>
            </a:r>
            <a:r>
              <a:rPr lang="en-UA" dirty="0">
                <a:effectLst/>
                <a:latin typeface="Georgia" panose="02040502050405020303" pitchFamily="18" charset="0"/>
              </a:rPr>
              <a:t> </a:t>
            </a:r>
            <a:endParaRPr lang="uk-UA" dirty="0">
              <a:effectLst/>
              <a:latin typeface="Georgia" panose="02040502050405020303" pitchFamily="18" charset="0"/>
            </a:endParaRPr>
          </a:p>
          <a:p>
            <a:r>
              <a:rPr lang="uk-UA" dirty="0">
                <a:latin typeface="Georgia" panose="02040502050405020303" pitchFamily="18" charset="0"/>
              </a:rPr>
              <a:t>Участь в наукових конкурсах, олімпіадах та конференціях</a:t>
            </a:r>
          </a:p>
          <a:p>
            <a:endParaRPr lang="uk-UA" dirty="0"/>
          </a:p>
          <a:p>
            <a:endParaRPr lang="en-UA" dirty="0"/>
          </a:p>
        </p:txBody>
      </p:sp>
    </p:spTree>
    <p:extLst>
      <p:ext uri="{BB962C8B-B14F-4D97-AF65-F5344CB8AC3E}">
        <p14:creationId xmlns:p14="http://schemas.microsoft.com/office/powerpoint/2010/main" val="1941489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95</Words>
  <Application>Microsoft Macintosh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Georgia</vt:lpstr>
      <vt:lpstr>Times New Roman</vt:lpstr>
      <vt:lpstr>Office Theme</vt:lpstr>
      <vt:lpstr>Науковий гурток   «КІНО ЯК ВИД МИСТЕЦТВА»    </vt:lpstr>
      <vt:lpstr>  Наукова спрямованість гуртка  </vt:lpstr>
      <vt:lpstr>Основне завдання роботи гуртка</vt:lpstr>
      <vt:lpstr>Види роботи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Науковий гурток   «КІНО ЯК ВИД МИСТЕЦТВА»    </dc:title>
  <dc:creator>Microsoft Office User</dc:creator>
  <cp:lastModifiedBy>Microsoft Office User</cp:lastModifiedBy>
  <cp:revision>2</cp:revision>
  <dcterms:created xsi:type="dcterms:W3CDTF">2026-04-28T17:20:15Z</dcterms:created>
  <dcterms:modified xsi:type="dcterms:W3CDTF">2026-11-03T09:34:55Z</dcterms:modified>
</cp:coreProperties>
</file>