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57" r:id="rId3"/>
    <p:sldId id="279" r:id="rId4"/>
    <p:sldId id="280" r:id="rId5"/>
    <p:sldId id="286" r:id="rId6"/>
    <p:sldId id="283" r:id="rId7"/>
    <p:sldId id="284" r:id="rId8"/>
    <p:sldId id="298" r:id="rId9"/>
    <p:sldId id="287" r:id="rId10"/>
    <p:sldId id="289" r:id="rId11"/>
    <p:sldId id="290" r:id="rId12"/>
    <p:sldId id="296" r:id="rId13"/>
    <p:sldId id="292" r:id="rId14"/>
    <p:sldId id="291" r:id="rId15"/>
    <p:sldId id="293" r:id="rId16"/>
    <p:sldId id="297" r:id="rId17"/>
    <p:sldId id="295" r:id="rId18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84CC"/>
    <a:srgbClr val="03136A"/>
    <a:srgbClr val="35759D"/>
    <a:srgbClr val="35B19D"/>
    <a:srgbClr val="000000"/>
    <a:srgbClr val="FFFF00"/>
    <a:srgbClr val="B3D3EA"/>
    <a:srgbClr val="78AD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5596" autoAdjust="0"/>
  </p:normalViewPr>
  <p:slideViewPr>
    <p:cSldViewPr>
      <p:cViewPr varScale="1">
        <p:scale>
          <a:sx n="74" d="100"/>
          <a:sy n="74" d="100"/>
        </p:scale>
        <p:origin x="1084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BCC9736-8345-84AA-A282-D042E1DA146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E2223B9-44F3-91E9-9F50-532FB86832E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CFE3A1-193D-405D-A9FA-5521845DDB51}" type="datetimeFigureOut">
              <a:rPr lang="en-US" smtClean="0"/>
              <a:t>4/26/2026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44C77D4-46C4-37FB-77FD-0C795B741B1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48C59E-FEA8-5148-1613-9A1BFD2EF2C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2AE303-4175-4343-8D95-E8A3D973CD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070372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>
            <a:extLst>
              <a:ext uri="{FF2B5EF4-FFF2-40B4-BE49-F238E27FC236}">
                <a16:creationId xmlns:a16="http://schemas.microsoft.com/office/drawing/2014/main" id="{3297516A-DA52-7EF2-3457-A4CA03F6DFF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altLang="en-US"/>
          </a:p>
        </p:txBody>
      </p:sp>
      <p:sp>
        <p:nvSpPr>
          <p:cNvPr id="81923" name="Rectangle 3">
            <a:extLst>
              <a:ext uri="{FF2B5EF4-FFF2-40B4-BE49-F238E27FC236}">
                <a16:creationId xmlns:a16="http://schemas.microsoft.com/office/drawing/2014/main" id="{FD7796DB-1F38-12BB-ED6C-4BEEE09DCCB8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81924" name="Rectangle 4">
            <a:extLst>
              <a:ext uri="{FF2B5EF4-FFF2-40B4-BE49-F238E27FC236}">
                <a16:creationId xmlns:a16="http://schemas.microsoft.com/office/drawing/2014/main" id="{24244A7A-770C-F201-3D12-D2263C2C2737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25" name="Rectangle 5">
            <a:extLst>
              <a:ext uri="{FF2B5EF4-FFF2-40B4-BE49-F238E27FC236}">
                <a16:creationId xmlns:a16="http://schemas.microsoft.com/office/drawing/2014/main" id="{3EBC39DF-2717-E1F5-879D-0E17DAE49E41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81926" name="Rectangle 6">
            <a:extLst>
              <a:ext uri="{FF2B5EF4-FFF2-40B4-BE49-F238E27FC236}">
                <a16:creationId xmlns:a16="http://schemas.microsoft.com/office/drawing/2014/main" id="{27A64C2D-F204-1EA5-A4C6-9CA7AF2606F8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altLang="en-US"/>
          </a:p>
        </p:txBody>
      </p:sp>
      <p:sp>
        <p:nvSpPr>
          <p:cNvPr id="81927" name="Rectangle 7">
            <a:extLst>
              <a:ext uri="{FF2B5EF4-FFF2-40B4-BE49-F238E27FC236}">
                <a16:creationId xmlns:a16="http://schemas.microsoft.com/office/drawing/2014/main" id="{497466E0-172D-C953-31AB-9471E472EAF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AD63A2B-C160-44BF-8BFC-D72CD918744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4230138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57AD7F11-D1E1-CA72-1D24-C26FC9052F2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22AAC85-7EC3-421F-A83E-71F863F20EBE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107522" name="Rectangle 2">
            <a:extLst>
              <a:ext uri="{FF2B5EF4-FFF2-40B4-BE49-F238E27FC236}">
                <a16:creationId xmlns:a16="http://schemas.microsoft.com/office/drawing/2014/main" id="{C18279E2-8203-15A7-8451-D1A163C9726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>
            <a:extLst>
              <a:ext uri="{FF2B5EF4-FFF2-40B4-BE49-F238E27FC236}">
                <a16:creationId xmlns:a16="http://schemas.microsoft.com/office/drawing/2014/main" id="{97C496A1-0619-5807-215E-9D934BC8C60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99435E5-1D17-FBFC-ADBA-6286334A34F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770B5FF6-1FBD-A39A-E7E3-2D10048C7F0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983AF5F-A743-49E1-ADE9-7916B2FC5330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112642" name="Rectangle 2">
            <a:extLst>
              <a:ext uri="{FF2B5EF4-FFF2-40B4-BE49-F238E27FC236}">
                <a16:creationId xmlns:a16="http://schemas.microsoft.com/office/drawing/2014/main" id="{2533BAA8-34CD-B4D1-6FF8-80622CC5477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>
            <a:extLst>
              <a:ext uri="{FF2B5EF4-FFF2-40B4-BE49-F238E27FC236}">
                <a16:creationId xmlns:a16="http://schemas.microsoft.com/office/drawing/2014/main" id="{814F2D29-9C17-D070-0CDE-6CD273DCA01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F243FA6-2412-3482-6CB1-1B139115129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9FC9A73C-5A9C-1625-0BCE-CA14CFBA697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AE084D6-DD9A-42A0-BAF3-88DAF4FCC5B0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110594" name="Rectangle 2">
            <a:extLst>
              <a:ext uri="{FF2B5EF4-FFF2-40B4-BE49-F238E27FC236}">
                <a16:creationId xmlns:a16="http://schemas.microsoft.com/office/drawing/2014/main" id="{BF04F1C6-0B1F-8037-35AC-112CDE28CEE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>
            <a:extLst>
              <a:ext uri="{FF2B5EF4-FFF2-40B4-BE49-F238E27FC236}">
                <a16:creationId xmlns:a16="http://schemas.microsoft.com/office/drawing/2014/main" id="{CB5DB9B5-F3EF-0B4B-3881-CF89353521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4ECC94C-FBCD-98A6-A01E-0DCA7720BA3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9FC9A73C-5A9C-1625-0BCE-CA14CFBA697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AE084D6-DD9A-42A0-BAF3-88DAF4FCC5B0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0594" name="Rectangle 2">
            <a:extLst>
              <a:ext uri="{FF2B5EF4-FFF2-40B4-BE49-F238E27FC236}">
                <a16:creationId xmlns:a16="http://schemas.microsoft.com/office/drawing/2014/main" id="{BF04F1C6-0B1F-8037-35AC-112CDE28CEE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>
            <a:extLst>
              <a:ext uri="{FF2B5EF4-FFF2-40B4-BE49-F238E27FC236}">
                <a16:creationId xmlns:a16="http://schemas.microsoft.com/office/drawing/2014/main" id="{CB5DB9B5-F3EF-0B4B-3881-CF89353521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5850FF4-97EA-7F04-FEF3-48CB2D3068E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5814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9FC9A73C-5A9C-1625-0BCE-CA14CFBA697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AE084D6-DD9A-42A0-BAF3-88DAF4FCC5B0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0594" name="Rectangle 2">
            <a:extLst>
              <a:ext uri="{FF2B5EF4-FFF2-40B4-BE49-F238E27FC236}">
                <a16:creationId xmlns:a16="http://schemas.microsoft.com/office/drawing/2014/main" id="{BF04F1C6-0B1F-8037-35AC-112CDE28CEE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>
            <a:extLst>
              <a:ext uri="{FF2B5EF4-FFF2-40B4-BE49-F238E27FC236}">
                <a16:creationId xmlns:a16="http://schemas.microsoft.com/office/drawing/2014/main" id="{CB5DB9B5-F3EF-0B4B-3881-CF89353521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F3659D4-01ED-BE00-95E4-8BAFC50A90D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6436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9FC9A73C-5A9C-1625-0BCE-CA14CFBA697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AE084D6-DD9A-42A0-BAF3-88DAF4FCC5B0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0594" name="Rectangle 2">
            <a:extLst>
              <a:ext uri="{FF2B5EF4-FFF2-40B4-BE49-F238E27FC236}">
                <a16:creationId xmlns:a16="http://schemas.microsoft.com/office/drawing/2014/main" id="{BF04F1C6-0B1F-8037-35AC-112CDE28CEE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>
            <a:extLst>
              <a:ext uri="{FF2B5EF4-FFF2-40B4-BE49-F238E27FC236}">
                <a16:creationId xmlns:a16="http://schemas.microsoft.com/office/drawing/2014/main" id="{CB5DB9B5-F3EF-0B4B-3881-CF89353521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7F3CF01-5095-36E1-AF4C-C3F75FEE971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87189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9FC9A73C-5A9C-1625-0BCE-CA14CFBA697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AE084D6-DD9A-42A0-BAF3-88DAF4FCC5B0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0594" name="Rectangle 2">
            <a:extLst>
              <a:ext uri="{FF2B5EF4-FFF2-40B4-BE49-F238E27FC236}">
                <a16:creationId xmlns:a16="http://schemas.microsoft.com/office/drawing/2014/main" id="{BF04F1C6-0B1F-8037-35AC-112CDE28CEE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>
            <a:extLst>
              <a:ext uri="{FF2B5EF4-FFF2-40B4-BE49-F238E27FC236}">
                <a16:creationId xmlns:a16="http://schemas.microsoft.com/office/drawing/2014/main" id="{CB5DB9B5-F3EF-0B4B-3881-CF89353521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D8F359B-FAC2-3BDA-CBB1-8D47552C41F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59510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9FC9A73C-5A9C-1625-0BCE-CA14CFBA697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AE084D6-DD9A-42A0-BAF3-88DAF4FCC5B0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0594" name="Rectangle 2">
            <a:extLst>
              <a:ext uri="{FF2B5EF4-FFF2-40B4-BE49-F238E27FC236}">
                <a16:creationId xmlns:a16="http://schemas.microsoft.com/office/drawing/2014/main" id="{BF04F1C6-0B1F-8037-35AC-112CDE28CEE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>
            <a:extLst>
              <a:ext uri="{FF2B5EF4-FFF2-40B4-BE49-F238E27FC236}">
                <a16:creationId xmlns:a16="http://schemas.microsoft.com/office/drawing/2014/main" id="{CB5DB9B5-F3EF-0B4B-3881-CF89353521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D8F359B-FAC2-3BDA-CBB1-8D47552C41F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59510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9FC9A73C-5A9C-1625-0BCE-CA14CFBA697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AE084D6-DD9A-42A0-BAF3-88DAF4FCC5B0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0594" name="Rectangle 2">
            <a:extLst>
              <a:ext uri="{FF2B5EF4-FFF2-40B4-BE49-F238E27FC236}">
                <a16:creationId xmlns:a16="http://schemas.microsoft.com/office/drawing/2014/main" id="{BF04F1C6-0B1F-8037-35AC-112CDE28CEE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>
            <a:extLst>
              <a:ext uri="{FF2B5EF4-FFF2-40B4-BE49-F238E27FC236}">
                <a16:creationId xmlns:a16="http://schemas.microsoft.com/office/drawing/2014/main" id="{CB5DB9B5-F3EF-0B4B-3881-CF89353521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EB407A5-DC07-BFC1-2994-B126566DC2F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73915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E3144226-9106-2CB9-78EA-BB3611E17EC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28600" y="5029200"/>
            <a:ext cx="8382000" cy="70485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/>
          <a:lstStyle>
            <a:lvl1pPr algn="r">
              <a:defRPr sz="3600"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DF931649-5383-05FF-FE73-FBFE5FAF4266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28600" y="5715000"/>
            <a:ext cx="8382000" cy="68580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/>
          <a:lstStyle>
            <a:lvl1pPr marL="0" indent="0" algn="r">
              <a:buFontTx/>
              <a:buNone/>
              <a:defRPr sz="2500"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6DACA9-80FE-8074-E2D9-5AB5E27CDA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1B09A6-4DD9-AE74-32CC-87871C9CBA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25351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E62D575-DAAF-AC3A-5DB7-DCF5373361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705600" y="457200"/>
            <a:ext cx="2057400" cy="5181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8899990-6A19-19A9-8699-CFD71D861D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33400" y="457200"/>
            <a:ext cx="6019800" cy="5181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699148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188EB-B1FD-0127-BC83-B37E9876B3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2E62A2-E779-AD51-82C7-AE59459F31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546111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06A656-4EB4-7C01-0461-C20796394E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844912-D6C0-C83A-8315-4F18CCF4C2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833950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73561B-BADB-3CC6-A449-FB089D1632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BC6D6C-3181-14C7-FE00-78767DCB00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43000" y="1447800"/>
            <a:ext cx="3581400" cy="4191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AFD780-FDE5-AE69-3FEB-CEE9ED13E9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76800" y="1447800"/>
            <a:ext cx="3581400" cy="4191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63752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75FF15-6660-41B1-5E26-58D56E85F5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C152C5-BCB9-46CB-6DA6-560DBA4DCD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EC5049-264F-9D62-FA1A-0F370553C6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776034A-19D3-86B5-0DDB-ADD901F217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1AF6E5E-A3C4-490C-255F-1098584797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63390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3B89A-773E-B89B-CCC9-52408A684D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099248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84139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8A3534-DC86-D23B-0C9F-6CDFC048D9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FD5EA5-561C-367C-0312-5D3A792D29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C079AB-77DD-35AC-DFF3-5F60499BB7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563948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430AA3-8BC5-27D9-7027-7D81189197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A222FAA-DE21-A395-9566-46E42EE20B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F513A1-44BD-2A2E-CDD3-A3A5B7FA11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292230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20846AB5-3ACC-84DB-28AA-B8C72DB2259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457200"/>
            <a:ext cx="8229600" cy="71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54EC498C-7565-1051-5515-1E99DB2FEC7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143000" y="1447800"/>
            <a:ext cx="73152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anose="020B0604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anose="020B0604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anose="020B0604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>
            <a:extLst>
              <a:ext uri="{FF2B5EF4-FFF2-40B4-BE49-F238E27FC236}">
                <a16:creationId xmlns:a16="http://schemas.microsoft.com/office/drawing/2014/main" id="{D7DB3DB8-C660-1943-9642-DBF4FDD832B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717408" y="5013176"/>
            <a:ext cx="6414864" cy="70485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ru-RU" sz="2800" b="1" dirty="0"/>
              <a:t>РЕЄСТРАЦІЯ МЕТЕОРНИХ ЯВИЩ МЕРЕЖЕЮ ПРИЙОМУ СИГНАЛІВ</a:t>
            </a:r>
            <a:br>
              <a:rPr lang="ru-RU" sz="2800" b="1" dirty="0"/>
            </a:br>
            <a:r>
              <a:rPr lang="ru-RU" sz="2800" b="1" dirty="0"/>
              <a:t>ЗАГОРИЗОНТНИХ </a:t>
            </a:r>
            <a:r>
              <a:rPr lang="en-US" sz="2800" b="1" dirty="0"/>
              <a:t>FM-</a:t>
            </a:r>
            <a:r>
              <a:rPr lang="ru-RU" sz="2800" b="1" dirty="0"/>
              <a:t>РАДІОСТАНЦІЙ</a:t>
            </a:r>
            <a:r>
              <a:rPr lang="ru-RU" sz="2800" dirty="0"/>
              <a:t> </a:t>
            </a:r>
            <a:br>
              <a:rPr lang="ru-RU" sz="2800" dirty="0"/>
            </a:br>
            <a:endParaRPr lang="en-US" altLang="en-US" sz="2800" dirty="0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317C4612-2C8E-855E-EF9B-BE7B2B9B6949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4355976" y="116632"/>
            <a:ext cx="4598104" cy="5370924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uk-UA" sz="1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Доповідач:</a:t>
            </a:r>
            <a:endParaRPr lang="en-US" sz="16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uk-UA" sz="1600" b="1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Печеконов</a:t>
            </a:r>
            <a:r>
              <a:rPr lang="uk-UA" sz="16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Андрій</a:t>
            </a:r>
            <a:endParaRPr lang="en-US" sz="1600" b="1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uk-UA" sz="1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Науковий керівник:</a:t>
            </a:r>
            <a:r>
              <a:rPr lang="en-US" sz="1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6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Грудинін</a:t>
            </a:r>
            <a:r>
              <a:rPr lang="uk-UA" sz="16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Борис</a:t>
            </a:r>
            <a:r>
              <a:rPr lang="uk-UA" sz="1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endParaRPr lang="en-US" sz="16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uk-UA" sz="16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</a:t>
            </a:r>
            <a:r>
              <a:rPr lang="uk-UA" sz="1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октор педагогічних наук, доц.</a:t>
            </a:r>
            <a:endParaRPr lang="en-US" sz="16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uk-UA" sz="1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Навчально-наукового інституту енергетики, автоматики і енергозбереження 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uk-UA" sz="1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Національного університету біоресурсів і природокористування України</a:t>
            </a:r>
            <a:endParaRPr lang="en-US" sz="16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alt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B7EF661-B404-F34B-E35E-6A8A3D3722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7703" y="1268760"/>
            <a:ext cx="7135235" cy="468052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2A15B1F-3BBF-728D-2281-85C58AFE74E6}"/>
              </a:ext>
            </a:extLst>
          </p:cNvPr>
          <p:cNvSpPr txBox="1"/>
          <p:nvPr/>
        </p:nvSpPr>
        <p:spPr>
          <a:xfrm>
            <a:off x="1043608" y="332656"/>
            <a:ext cx="820891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 err="1">
                <a:latin typeface="Verdana" panose="020B0604030504040204" pitchFamily="34" charset="0"/>
                <a:ea typeface="Verdana" panose="020B0604030504040204" pitchFamily="34" charset="0"/>
              </a:rPr>
              <a:t>Інтерфейс</a:t>
            </a:r>
            <a:r>
              <a:rPr lang="ru-RU" sz="2000" b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2000" b="1" dirty="0" err="1">
                <a:latin typeface="Verdana" panose="020B0604030504040204" pitchFamily="34" charset="0"/>
                <a:ea typeface="Verdana" panose="020B0604030504040204" pitchFamily="34" charset="0"/>
              </a:rPr>
              <a:t>програми</a:t>
            </a:r>
            <a:r>
              <a:rPr lang="ru-RU" sz="2000" b="1" dirty="0">
                <a:latin typeface="Verdana" panose="020B0604030504040204" pitchFamily="34" charset="0"/>
                <a:ea typeface="Verdana" panose="020B0604030504040204" pitchFamily="34" charset="0"/>
              </a:rPr>
              <a:t> HDSDR МАПК (</a:t>
            </a:r>
            <a:r>
              <a:rPr lang="ru-RU" sz="2000" b="1" dirty="0" err="1">
                <a:latin typeface="Verdana" panose="020B0604030504040204" pitchFamily="34" charset="0"/>
                <a:ea typeface="Verdana" panose="020B0604030504040204" pitchFamily="34" charset="0"/>
              </a:rPr>
              <a:t>Глухів</a:t>
            </a:r>
            <a:r>
              <a:rPr lang="ru-RU" sz="2000" b="1" dirty="0">
                <a:latin typeface="Verdana" panose="020B0604030504040204" pitchFamily="34" charset="0"/>
                <a:ea typeface="Verdana" panose="020B0604030504040204" pitchFamily="34" charset="0"/>
              </a:rPr>
              <a:t>)</a:t>
            </a:r>
          </a:p>
          <a:p>
            <a:r>
              <a:rPr lang="ru-RU" sz="2000" b="1" dirty="0">
                <a:latin typeface="Verdana" panose="020B0604030504040204" pitchFamily="34" charset="0"/>
                <a:ea typeface="Verdana" panose="020B0604030504040204" pitchFamily="34" charset="0"/>
              </a:rPr>
              <a:t>з моментом </a:t>
            </a:r>
            <a:r>
              <a:rPr lang="ru-RU" sz="2000" b="1" dirty="0" err="1">
                <a:latin typeface="Verdana" panose="020B0604030504040204" pitchFamily="34" charset="0"/>
                <a:ea typeface="Verdana" panose="020B0604030504040204" pitchFamily="34" charset="0"/>
              </a:rPr>
              <a:t>реєстрації</a:t>
            </a:r>
            <a:r>
              <a:rPr lang="ru-RU" sz="2000" b="1" dirty="0">
                <a:latin typeface="Verdana" panose="020B0604030504040204" pitchFamily="34" charset="0"/>
                <a:ea typeface="Verdana" panose="020B0604030504040204" pitchFamily="34" charset="0"/>
              </a:rPr>
              <a:t> метеора </a:t>
            </a:r>
          </a:p>
        </p:txBody>
      </p:sp>
    </p:spTree>
    <p:extLst>
      <p:ext uri="{BB962C8B-B14F-4D97-AF65-F5344CB8AC3E}">
        <p14:creationId xmlns:p14="http://schemas.microsoft.com/office/powerpoint/2010/main" val="1080272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1F4ED3-2606-461D-5040-ED8C2A91BD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457200"/>
            <a:ext cx="8610600" cy="715963"/>
          </a:xfrm>
        </p:spPr>
        <p:txBody>
          <a:bodyPr/>
          <a:lstStyle/>
          <a:p>
            <a:r>
              <a:rPr lang="uk-UA" sz="3600" dirty="0"/>
              <a:t>Дослідження та статистика вторгнень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187E52-FC4C-85EE-A295-0CF54FDAAC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711" y="1196752"/>
            <a:ext cx="7677472" cy="2808312"/>
          </a:xfrm>
        </p:spPr>
        <p:txBody>
          <a:bodyPr/>
          <a:lstStyle/>
          <a:p>
            <a:pPr marL="0" indent="0" algn="just">
              <a:buNone/>
            </a:pPr>
            <a:r>
              <a:rPr lang="uk-UA" sz="1800" dirty="0">
                <a:latin typeface="Verdana" panose="020B0604030504040204" pitchFamily="34" charset="0"/>
                <a:ea typeface="Verdana" panose="020B0604030504040204" pitchFamily="34" charset="0"/>
              </a:rPr>
              <a:t>Для реєстрації радіосигналів використовується програма 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</a:rPr>
              <a:t>HDSDR, </a:t>
            </a:r>
            <a:r>
              <a:rPr lang="uk-UA" sz="1800" dirty="0">
                <a:latin typeface="Verdana" panose="020B0604030504040204" pitchFamily="34" charset="0"/>
                <a:ea typeface="Verdana" panose="020B0604030504040204" pitchFamily="34" charset="0"/>
              </a:rPr>
              <a:t>інтерфейс якої показано на рисунку. Програма формує записи амплітуд квадратурних каналів приймача у вигляді 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</a:rPr>
              <a:t>wav-</a:t>
            </a:r>
            <a:r>
              <a:rPr lang="uk-UA" sz="1800" dirty="0">
                <a:latin typeface="Verdana" panose="020B0604030504040204" pitchFamily="34" charset="0"/>
                <a:ea typeface="Verdana" panose="020B0604030504040204" pitchFamily="34" charset="0"/>
              </a:rPr>
              <a:t>файлів та файли зображень амплітудно-</a:t>
            </a:r>
            <a:r>
              <a:rPr lang="uk-UA" sz="1800" dirty="0" err="1">
                <a:latin typeface="Verdana" panose="020B0604030504040204" pitchFamily="34" charset="0"/>
                <a:ea typeface="Verdana" panose="020B0604030504040204" pitchFamily="34" charset="0"/>
              </a:rPr>
              <a:t>частотно</a:t>
            </a:r>
            <a:r>
              <a:rPr lang="uk-UA" sz="1800" dirty="0">
                <a:latin typeface="Verdana" panose="020B0604030504040204" pitchFamily="34" charset="0"/>
                <a:ea typeface="Verdana" panose="020B0604030504040204" pitchFamily="34" charset="0"/>
              </a:rPr>
              <a:t>-часової розгортки для цілодобового моніторингу метеорної активності (спектр аналізу становить 250 кГц–3.2 МГц, що значно більше за ширину спектру 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</a:rPr>
              <a:t>FM-</a:t>
            </a:r>
            <a:r>
              <a:rPr lang="uk-UA" sz="1800" dirty="0">
                <a:latin typeface="Verdana" panose="020B0604030504040204" pitchFamily="34" charset="0"/>
                <a:ea typeface="Verdana" panose="020B0604030504040204" pitchFamily="34" charset="0"/>
              </a:rPr>
              <a:t>сигналу, яка не перевищує 75 </a:t>
            </a:r>
            <a:r>
              <a:rPr lang="uk-UA" sz="1800" dirty="0" err="1">
                <a:latin typeface="Verdana" panose="020B0604030504040204" pitchFamily="34" charset="0"/>
                <a:ea typeface="Verdana" panose="020B0604030504040204" pitchFamily="34" charset="0"/>
              </a:rPr>
              <a:t>кГц</a:t>
            </a:r>
            <a:r>
              <a:rPr lang="uk-UA" sz="1800" dirty="0">
                <a:latin typeface="Verdana" panose="020B0604030504040204" pitchFamily="34" charset="0"/>
                <a:ea typeface="Verdana" panose="020B0604030504040204" pitchFamily="34" charset="0"/>
              </a:rPr>
              <a:t>). </a:t>
            </a:r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BB7EF661-B404-F34B-E35E-6A8A3D3722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3888" y="3356992"/>
            <a:ext cx="5094359" cy="3341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5400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1F4ED3-2606-461D-5040-ED8C2A91BD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260648"/>
            <a:ext cx="8610600" cy="715963"/>
          </a:xfrm>
        </p:spPr>
        <p:txBody>
          <a:bodyPr/>
          <a:lstStyle/>
          <a:p>
            <a:r>
              <a:rPr lang="uk-UA" sz="3600" dirty="0"/>
              <a:t>Дослідження та статистика вторгнень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187E52-FC4C-85EE-A295-0CF54FDAAC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9592" y="980728"/>
            <a:ext cx="7677472" cy="4191000"/>
          </a:xfrm>
        </p:spPr>
        <p:txBody>
          <a:bodyPr/>
          <a:lstStyle/>
          <a:p>
            <a:pPr marL="0" indent="0" algn="just">
              <a:buNone/>
            </a:pPr>
            <a:r>
              <a:rPr lang="uk-UA" sz="1800" dirty="0">
                <a:latin typeface="Verdana" panose="020B0604030504040204" pitchFamily="34" charset="0"/>
                <a:ea typeface="Verdana" panose="020B0604030504040204" pitchFamily="34" charset="0"/>
              </a:rPr>
              <a:t>На кожній станції проводиться цілодобова автоматична обробка даних спостережень та автоматична розсилка по 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</a:rPr>
              <a:t>e-mail </a:t>
            </a:r>
            <a:r>
              <a:rPr lang="uk-UA" sz="1800" dirty="0">
                <a:latin typeface="Verdana" panose="020B0604030504040204" pitchFamily="34" charset="0"/>
                <a:ea typeface="Verdana" panose="020B0604030504040204" pitchFamily="34" charset="0"/>
              </a:rPr>
              <a:t>зацікавленим споживачам щодобових даних про зареєстровані метеорні явища. Методика обробки та виділення метеорних явищ описана в роботах. Щомісячні звіти також викладаються на сайті 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</a:rPr>
              <a:t>RMOB.  </a:t>
            </a:r>
            <a:r>
              <a:rPr lang="uk-UA" sz="1800" dirty="0">
                <a:latin typeface="Verdana" panose="020B0604030504040204" pitchFamily="34" charset="0"/>
                <a:ea typeface="Verdana" panose="020B0604030504040204" pitchFamily="34" charset="0"/>
              </a:rPr>
              <a:t>Добовий обсяг оброблюваної інформації по одній станції становить близько 80 Гбайт.</a:t>
            </a:r>
            <a:endParaRPr lang="en-US" sz="18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4" name="Рисунок 3" descr="ri_nao_122018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98"/>
          <a:stretch/>
        </p:blipFill>
        <p:spPr bwMode="auto">
          <a:xfrm>
            <a:off x="1331640" y="3257480"/>
            <a:ext cx="2160240" cy="172819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ri_nao-amc_122018.pn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25"/>
          <a:stretch/>
        </p:blipFill>
        <p:spPr bwMode="auto">
          <a:xfrm>
            <a:off x="3413890" y="3861048"/>
            <a:ext cx="2238229" cy="18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ua-rivne-man-space_122018.pn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87"/>
          <a:stretch/>
        </p:blipFill>
        <p:spPr bwMode="auto">
          <a:xfrm>
            <a:off x="5436096" y="4835312"/>
            <a:ext cx="2232248" cy="16518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548456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>
            <a:extLst>
              <a:ext uri="{FF2B5EF4-FFF2-40B4-BE49-F238E27FC236}">
                <a16:creationId xmlns:a16="http://schemas.microsoft.com/office/drawing/2014/main" id="{BA19458A-64C8-79C7-9234-BC23186C9DE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762000"/>
            <a:ext cx="6934200" cy="715963"/>
          </a:xfrm>
        </p:spPr>
        <p:txBody>
          <a:bodyPr/>
          <a:lstStyle/>
          <a:p>
            <a:r>
              <a:rPr lang="uk-UA" altLang="en-US" sz="4000" dirty="0">
                <a:solidFill>
                  <a:schemeClr val="tx1"/>
                </a:solidFill>
              </a:rPr>
              <a:t>Результати роботи МАПК</a:t>
            </a:r>
            <a:endParaRPr lang="en-US" altLang="en-US" sz="4000" dirty="0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28C8788-2843-B27C-A487-86ED50CADD9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23189"/>
          <a:stretch/>
        </p:blipFill>
        <p:spPr>
          <a:xfrm>
            <a:off x="1147156" y="1628800"/>
            <a:ext cx="5945124" cy="210177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AF3BF5A-838E-E6F1-BC92-F097FEF0AD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9592" y="4296156"/>
            <a:ext cx="6708648" cy="256184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A1C307E-1C58-57FC-523E-F92C219B8CD4}"/>
              </a:ext>
            </a:extLst>
          </p:cNvPr>
          <p:cNvSpPr txBox="1"/>
          <p:nvPr/>
        </p:nvSpPr>
        <p:spPr>
          <a:xfrm>
            <a:off x="1907704" y="3558254"/>
            <a:ext cx="492108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b="1" dirty="0"/>
              <a:t>Рис. 4. </a:t>
            </a:r>
            <a:r>
              <a:rPr lang="ru-RU" sz="1200" b="1" dirty="0" err="1"/>
              <a:t>Діаграма</a:t>
            </a:r>
            <a:r>
              <a:rPr lang="ru-RU" sz="1200" b="1" dirty="0"/>
              <a:t> </a:t>
            </a:r>
            <a:r>
              <a:rPr lang="ru-RU" sz="1200" b="1" dirty="0" err="1"/>
              <a:t>розподілу</a:t>
            </a:r>
            <a:r>
              <a:rPr lang="ru-RU" sz="1200" b="1" dirty="0"/>
              <a:t> </a:t>
            </a:r>
            <a:r>
              <a:rPr lang="ru-RU" sz="1200" b="1" dirty="0" err="1"/>
              <a:t>кількості</a:t>
            </a:r>
            <a:r>
              <a:rPr lang="ru-RU" sz="1200" b="1" dirty="0"/>
              <a:t> </a:t>
            </a:r>
            <a:r>
              <a:rPr lang="ru-RU" sz="1200" b="1" dirty="0" err="1"/>
              <a:t>вторгнень</a:t>
            </a:r>
            <a:r>
              <a:rPr lang="ru-RU" sz="1200" b="1" dirty="0"/>
              <a:t> за годиною </a:t>
            </a:r>
            <a:r>
              <a:rPr lang="ru-RU" sz="1200" b="1" dirty="0" err="1"/>
              <a:t>доби</a:t>
            </a:r>
            <a:r>
              <a:rPr lang="ru-RU" sz="1200" b="1" dirty="0"/>
              <a:t>. </a:t>
            </a:r>
          </a:p>
          <a:p>
            <a:r>
              <a:rPr lang="ru-RU" sz="1200" b="1" dirty="0"/>
              <a:t>08.2019 р. – 02. 2020 р.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A56D2FF-EE71-8BC3-8434-A75875E5C095}"/>
              </a:ext>
            </a:extLst>
          </p:cNvPr>
          <p:cNvSpPr txBox="1"/>
          <p:nvPr/>
        </p:nvSpPr>
        <p:spPr>
          <a:xfrm>
            <a:off x="6660232" y="2526985"/>
            <a:ext cx="2399184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800" dirty="0">
                <a:latin typeface="Verdana" panose="020B0604030504040204" pitchFamily="34" charset="0"/>
                <a:ea typeface="Verdana" panose="020B0604030504040204" pitchFamily="34" charset="0"/>
              </a:rPr>
              <a:t>Як видно на рис. 4 та рис. 5, за </a:t>
            </a:r>
            <a:r>
              <a:rPr lang="ru-RU" sz="1800" dirty="0" err="1">
                <a:latin typeface="Verdana" panose="020B0604030504040204" pitchFamily="34" charset="0"/>
                <a:ea typeface="Verdana" panose="020B0604030504040204" pitchFamily="34" charset="0"/>
              </a:rPr>
              <a:t>допомогою</a:t>
            </a:r>
            <a:r>
              <a:rPr lang="ru-RU" sz="1800" dirty="0">
                <a:latin typeface="Verdana" panose="020B0604030504040204" pitchFamily="34" charset="0"/>
                <a:ea typeface="Verdana" panose="020B0604030504040204" pitchFamily="34" charset="0"/>
              </a:rPr>
              <a:t> метеорного </a:t>
            </a:r>
            <a:r>
              <a:rPr lang="ru-RU" sz="1800" dirty="0" err="1">
                <a:latin typeface="Verdana" panose="020B0604030504040204" pitchFamily="34" charset="0"/>
                <a:ea typeface="Verdana" panose="020B0604030504040204" pitchFamily="34" charset="0"/>
              </a:rPr>
              <a:t>автоматизованого</a:t>
            </a:r>
            <a:r>
              <a:rPr lang="ru-RU" sz="18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1800" dirty="0" err="1">
                <a:latin typeface="Verdana" panose="020B0604030504040204" pitchFamily="34" charset="0"/>
                <a:ea typeface="Verdana" panose="020B0604030504040204" pitchFamily="34" charset="0"/>
              </a:rPr>
              <a:t>програмного</a:t>
            </a:r>
            <a:r>
              <a:rPr lang="ru-RU" sz="18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1800" dirty="0">
                <a:latin typeface="Verdana" panose="020B0604030504040204" pitchFamily="34" charset="0"/>
                <a:ea typeface="Verdana" panose="020B0604030504040204" pitchFamily="34" charset="0"/>
              </a:rPr>
              <a:t>комплексу </a:t>
            </a:r>
            <a:r>
              <a:rPr lang="ru-RU" sz="1800" dirty="0" err="1">
                <a:latin typeface="Verdana" panose="020B0604030504040204" pitchFamily="34" charset="0"/>
                <a:ea typeface="Verdana" panose="020B0604030504040204" pitchFamily="34" charset="0"/>
              </a:rPr>
              <a:t>можна</a:t>
            </a:r>
            <a:r>
              <a:rPr lang="ru-RU" sz="18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1800" dirty="0" err="1">
                <a:latin typeface="Verdana" panose="020B0604030504040204" pitchFamily="34" charset="0"/>
                <a:ea typeface="Verdana" panose="020B0604030504040204" pitchFamily="34" charset="0"/>
              </a:rPr>
              <a:t>дізнатися</a:t>
            </a:r>
            <a:r>
              <a:rPr lang="ru-RU" sz="18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1800" dirty="0" err="1">
                <a:latin typeface="Verdana" panose="020B0604030504040204" pitchFamily="34" charset="0"/>
                <a:ea typeface="Verdana" panose="020B0604030504040204" pitchFamily="34" charset="0"/>
              </a:rPr>
              <a:t>кількість</a:t>
            </a:r>
            <a:r>
              <a:rPr lang="ru-RU" sz="18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1800" dirty="0" err="1">
                <a:latin typeface="Verdana" panose="020B0604030504040204" pitchFamily="34" charset="0"/>
                <a:ea typeface="Verdana" panose="020B0604030504040204" pitchFamily="34" charset="0"/>
              </a:rPr>
              <a:t>подій</a:t>
            </a:r>
            <a:r>
              <a:rPr lang="ru-RU" sz="1800" dirty="0">
                <a:latin typeface="Verdana" panose="020B0604030504040204" pitchFamily="34" charset="0"/>
                <a:ea typeface="Verdana" panose="020B0604030504040204" pitchFamily="34" charset="0"/>
              </a:rPr>
              <a:t> у </a:t>
            </a:r>
            <a:r>
              <a:rPr lang="ru-RU" sz="1800" dirty="0" err="1">
                <a:latin typeface="Verdana" panose="020B0604030504040204" pitchFamily="34" charset="0"/>
                <a:ea typeface="Verdana" panose="020B0604030504040204" pitchFamily="34" charset="0"/>
              </a:rPr>
              <a:t>різний</a:t>
            </a:r>
            <a:r>
              <a:rPr lang="ru-RU" sz="18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1800" dirty="0" err="1">
                <a:latin typeface="Verdana" panose="020B0604030504040204" pitchFamily="34" charset="0"/>
                <a:ea typeface="Verdana" panose="020B0604030504040204" pitchFamily="34" charset="0"/>
              </a:rPr>
              <a:t>період</a:t>
            </a:r>
            <a:r>
              <a:rPr lang="ru-RU" sz="1800" dirty="0"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  <a:endParaRPr lang="en-US" sz="18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endParaRPr lang="en-US" sz="18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538373A-CB1B-F27C-AF3D-C9099F3CCF63}"/>
              </a:ext>
            </a:extLst>
          </p:cNvPr>
          <p:cNvSpPr txBox="1"/>
          <p:nvPr/>
        </p:nvSpPr>
        <p:spPr>
          <a:xfrm>
            <a:off x="1494200" y="6461720"/>
            <a:ext cx="611052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b="1" dirty="0"/>
              <a:t>Рис. 5. </a:t>
            </a:r>
            <a:r>
              <a:rPr lang="ru-RU" sz="1200" b="1" dirty="0" err="1"/>
              <a:t>Діаграма</a:t>
            </a:r>
            <a:r>
              <a:rPr lang="ru-RU" sz="1200" b="1" dirty="0"/>
              <a:t> </a:t>
            </a:r>
            <a:r>
              <a:rPr lang="ru-RU" sz="1200" b="1" dirty="0" err="1"/>
              <a:t>розподілу</a:t>
            </a:r>
            <a:r>
              <a:rPr lang="ru-RU" sz="1200" b="1" dirty="0"/>
              <a:t> </a:t>
            </a:r>
            <a:r>
              <a:rPr lang="ru-RU" sz="1200" b="1" dirty="0" err="1"/>
              <a:t>кількості</a:t>
            </a:r>
            <a:r>
              <a:rPr lang="ru-RU" sz="1200" b="1" dirty="0"/>
              <a:t> </a:t>
            </a:r>
            <a:r>
              <a:rPr lang="ru-RU" sz="1200" b="1" dirty="0" err="1"/>
              <a:t>вторгнень</a:t>
            </a:r>
            <a:r>
              <a:rPr lang="ru-RU" sz="1200" b="1" dirty="0"/>
              <a:t> за днем </a:t>
            </a:r>
            <a:r>
              <a:rPr lang="ru-RU" sz="1200" b="1" dirty="0" err="1"/>
              <a:t>місяця</a:t>
            </a:r>
            <a:r>
              <a:rPr lang="ru-RU" sz="1200" b="1" dirty="0"/>
              <a:t>. </a:t>
            </a:r>
          </a:p>
          <a:p>
            <a:r>
              <a:rPr lang="ru-RU" sz="1200" b="1" dirty="0"/>
              <a:t>08.2019 р. – 02.2020 р.</a:t>
            </a:r>
          </a:p>
        </p:txBody>
      </p:sp>
    </p:spTree>
    <p:extLst>
      <p:ext uri="{BB962C8B-B14F-4D97-AF65-F5344CB8AC3E}">
        <p14:creationId xmlns:p14="http://schemas.microsoft.com/office/powerpoint/2010/main" val="1300650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097901-BDD0-408A-8B32-D82ED3072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Результати роботи МАПК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D7A8D4-AF62-6040-D7B5-FC0C2BA474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1944" y="5176197"/>
            <a:ext cx="7749480" cy="1474812"/>
          </a:xfrm>
        </p:spPr>
        <p:txBody>
          <a:bodyPr/>
          <a:lstStyle/>
          <a:p>
            <a:r>
              <a:rPr lang="ru-RU" sz="1800" dirty="0" err="1"/>
              <a:t>Вказані</a:t>
            </a:r>
            <a:r>
              <a:rPr lang="ru-RU" sz="1800" dirty="0"/>
              <a:t> </a:t>
            </a:r>
            <a:r>
              <a:rPr lang="ru-RU" sz="1800" dirty="0" err="1"/>
              <a:t>особливості</a:t>
            </a:r>
            <a:r>
              <a:rPr lang="ru-RU" sz="1800" dirty="0"/>
              <a:t> </a:t>
            </a:r>
            <a:r>
              <a:rPr lang="ru-RU" sz="1800" dirty="0" err="1"/>
              <a:t>можуть</a:t>
            </a:r>
            <a:r>
              <a:rPr lang="ru-RU" sz="1800" dirty="0"/>
              <a:t> бути </a:t>
            </a:r>
            <a:r>
              <a:rPr lang="ru-RU" sz="1800" dirty="0" err="1"/>
              <a:t>обумовлені</a:t>
            </a:r>
            <a:r>
              <a:rPr lang="ru-RU" sz="1800" dirty="0"/>
              <a:t> </a:t>
            </a:r>
            <a:r>
              <a:rPr lang="ru-RU" sz="1800" dirty="0" err="1"/>
              <a:t>появою</a:t>
            </a:r>
            <a:r>
              <a:rPr lang="ru-RU" sz="1800" dirty="0"/>
              <a:t> на </a:t>
            </a:r>
            <a:r>
              <a:rPr lang="ru-RU" sz="1800" dirty="0" err="1"/>
              <a:t>станціях</a:t>
            </a:r>
            <a:r>
              <a:rPr lang="ru-RU" sz="1800" dirty="0"/>
              <a:t> </a:t>
            </a:r>
            <a:r>
              <a:rPr lang="ru-RU" sz="1800" dirty="0" err="1"/>
              <a:t>значних</a:t>
            </a:r>
            <a:r>
              <a:rPr lang="ru-RU" sz="1800" dirty="0"/>
              <a:t> </a:t>
            </a:r>
            <a:r>
              <a:rPr lang="ru-RU" sz="1800" dirty="0" err="1"/>
              <a:t>радіоперешкод</a:t>
            </a:r>
            <a:r>
              <a:rPr lang="ru-RU" sz="1800" dirty="0"/>
              <a:t> в </a:t>
            </a:r>
            <a:r>
              <a:rPr lang="ru-RU" sz="1800" dirty="0" err="1"/>
              <a:t>окремі</a:t>
            </a:r>
            <a:r>
              <a:rPr lang="ru-RU" sz="1800" dirty="0"/>
              <a:t> </a:t>
            </a:r>
            <a:r>
              <a:rPr lang="ru-RU" sz="1800" dirty="0" err="1"/>
              <a:t>періоди</a:t>
            </a:r>
            <a:r>
              <a:rPr lang="ru-RU" sz="1800" dirty="0"/>
              <a:t> </a:t>
            </a:r>
            <a:r>
              <a:rPr lang="ru-RU" sz="1800" dirty="0" err="1"/>
              <a:t>протягом</a:t>
            </a:r>
            <a:r>
              <a:rPr lang="ru-RU" sz="1800" dirty="0"/>
              <a:t> року. </a:t>
            </a:r>
            <a:endParaRPr lang="en-US" sz="1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1C7013D-4CA9-77AF-A481-57A2812DD03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4773"/>
          <a:stretch/>
        </p:blipFill>
        <p:spPr>
          <a:xfrm>
            <a:off x="552166" y="1340768"/>
            <a:ext cx="8187170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603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>
            <a:extLst>
              <a:ext uri="{FF2B5EF4-FFF2-40B4-BE49-F238E27FC236}">
                <a16:creationId xmlns:a16="http://schemas.microsoft.com/office/drawing/2014/main" id="{BA19458A-64C8-79C7-9234-BC23186C9DE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762000"/>
            <a:ext cx="6934200" cy="715963"/>
          </a:xfrm>
        </p:spPr>
        <p:txBody>
          <a:bodyPr/>
          <a:lstStyle/>
          <a:p>
            <a:r>
              <a:rPr lang="uk-UA" altLang="en-US" sz="4000" dirty="0">
                <a:solidFill>
                  <a:schemeClr val="tx1"/>
                </a:solidFill>
              </a:rPr>
              <a:t>Висновки наукових розвідок</a:t>
            </a:r>
            <a:endParaRPr lang="en-US" altLang="en-US" sz="4000" dirty="0">
              <a:solidFill>
                <a:schemeClr val="tx1"/>
              </a:solidFill>
            </a:endParaRPr>
          </a:p>
        </p:txBody>
      </p:sp>
      <p:sp>
        <p:nvSpPr>
          <p:cNvPr id="60419" name="Rectangle 3">
            <a:extLst>
              <a:ext uri="{FF2B5EF4-FFF2-40B4-BE49-F238E27FC236}">
                <a16:creationId xmlns:a16="http://schemas.microsoft.com/office/drawing/2014/main" id="{39283ACD-52B9-1FFF-92CF-F26F52A1A1B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981200" y="1862976"/>
            <a:ext cx="6934200" cy="4267200"/>
          </a:xfrm>
        </p:spPr>
        <p:txBody>
          <a:bodyPr/>
          <a:lstStyle/>
          <a:p>
            <a:pPr marL="0" indent="630238" algn="just">
              <a:lnSpc>
                <a:spcPct val="80000"/>
              </a:lnSpc>
              <a:buNone/>
            </a:pPr>
            <a:r>
              <a:rPr lang="uk-UA" altLang="en-US" sz="1800" b="1" dirty="0">
                <a:solidFill>
                  <a:schemeClr val="tx1"/>
                </a:solidFill>
              </a:rPr>
              <a:t>Дослідження метеорних тіл та їхньої взаємодії з атмосферою Землі для сучасної науки має велике значення при вирішенні цілого ряду астрономічних, геофізичних і прикладних задач. На сьогодні проблема фіксування входжень метеорів у земну атмосферу розв’язується декількома методами, серед яких на особливу увагу заслуговують візуальні спостереження і спостереження в радіо діапазоні.</a:t>
            </a:r>
          </a:p>
          <a:p>
            <a:pPr marL="0" indent="630238" algn="just">
              <a:lnSpc>
                <a:spcPct val="80000"/>
              </a:lnSpc>
              <a:buNone/>
            </a:pPr>
            <a:endParaRPr lang="uk-UA" altLang="en-US" sz="1800" b="1" dirty="0">
              <a:solidFill>
                <a:schemeClr val="tx1"/>
              </a:solidFill>
            </a:endParaRPr>
          </a:p>
          <a:p>
            <a:pPr marL="0" indent="630238" algn="just">
              <a:lnSpc>
                <a:spcPct val="80000"/>
              </a:lnSpc>
              <a:buNone/>
            </a:pPr>
            <a:r>
              <a:rPr lang="uk-UA" altLang="en-US" sz="1800" b="1" dirty="0">
                <a:solidFill>
                  <a:schemeClr val="tx1"/>
                </a:solidFill>
              </a:rPr>
              <a:t>Принцип роботи МАПК полягає в безперервному, цілодобовому прийомі сигналів радіомовної </a:t>
            </a:r>
            <a:r>
              <a:rPr lang="en-US" altLang="en-US" sz="1800" b="1" dirty="0">
                <a:solidFill>
                  <a:schemeClr val="tx1"/>
                </a:solidFill>
              </a:rPr>
              <a:t>FM </a:t>
            </a:r>
            <a:r>
              <a:rPr lang="uk-UA" altLang="en-US" sz="1800" b="1" dirty="0">
                <a:solidFill>
                  <a:schemeClr val="tx1"/>
                </a:solidFill>
              </a:rPr>
              <a:t>станції, відбитих від іонізованих </a:t>
            </a:r>
            <a:r>
              <a:rPr lang="uk-UA" altLang="en-US" sz="1800" b="1" dirty="0" err="1">
                <a:solidFill>
                  <a:schemeClr val="tx1"/>
                </a:solidFill>
              </a:rPr>
              <a:t>метеороїдних</a:t>
            </a:r>
            <a:r>
              <a:rPr lang="uk-UA" altLang="en-US" sz="1800" b="1" dirty="0">
                <a:solidFill>
                  <a:schemeClr val="tx1"/>
                </a:solidFill>
              </a:rPr>
              <a:t> слідів, що виникають в атмосфері Землі на висотах 80–100 км. </a:t>
            </a:r>
            <a:r>
              <a:rPr lang="en-US" altLang="en-US" sz="1800" b="1" dirty="0">
                <a:solidFill>
                  <a:schemeClr val="tx1"/>
                </a:solidFill>
              </a:rPr>
              <a:t>FM </a:t>
            </a:r>
            <a:r>
              <a:rPr lang="uk-UA" altLang="en-US" sz="1800" b="1" dirty="0">
                <a:solidFill>
                  <a:schemeClr val="tx1"/>
                </a:solidFill>
              </a:rPr>
              <a:t>станцію вибирають із урахуванням як азимутально-частотного розподілу шумів в місці розміщення комплексу, так і місць дислокацій, </a:t>
            </a:r>
            <a:r>
              <a:rPr lang="uk-UA" altLang="en-US" sz="1800" b="1" dirty="0" err="1">
                <a:solidFill>
                  <a:schemeClr val="tx1"/>
                </a:solidFill>
              </a:rPr>
              <a:t>потужностей</a:t>
            </a:r>
            <a:r>
              <a:rPr lang="uk-UA" altLang="en-US" sz="1800" b="1" dirty="0">
                <a:solidFill>
                  <a:schemeClr val="tx1"/>
                </a:solidFill>
              </a:rPr>
              <a:t> та частот випромінювання станцій передавачів і радіочастот. </a:t>
            </a:r>
            <a:endParaRPr lang="en-US" altLang="en-US" sz="1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01353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>
            <a:extLst>
              <a:ext uri="{FF2B5EF4-FFF2-40B4-BE49-F238E27FC236}">
                <a16:creationId xmlns:a16="http://schemas.microsoft.com/office/drawing/2014/main" id="{BA19458A-64C8-79C7-9234-BC23186C9DE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79712" y="260648"/>
            <a:ext cx="6934200" cy="715963"/>
          </a:xfrm>
        </p:spPr>
        <p:txBody>
          <a:bodyPr/>
          <a:lstStyle/>
          <a:p>
            <a:r>
              <a:rPr lang="uk-UA" altLang="en-US" sz="4000" dirty="0">
                <a:solidFill>
                  <a:schemeClr val="tx1"/>
                </a:solidFill>
              </a:rPr>
              <a:t>Висновки наукових розвідок (продовження)</a:t>
            </a:r>
            <a:endParaRPr lang="en-US" altLang="en-US" sz="4000" dirty="0">
              <a:solidFill>
                <a:schemeClr val="tx1"/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835696" y="1556792"/>
            <a:ext cx="7027168" cy="4191000"/>
          </a:xfrm>
        </p:spPr>
        <p:txBody>
          <a:bodyPr/>
          <a:lstStyle/>
          <a:p>
            <a:pPr algn="just"/>
            <a:r>
              <a:rPr lang="uk-UA" sz="1800" b="1" dirty="0">
                <a:solidFill>
                  <a:schemeClr val="tx1"/>
                </a:solidFill>
              </a:rPr>
              <a:t>Українська метеорна спостережна мережа є сукупністю декількох постійно діючих спостережних станцій, розташованих на території України, які об’єднують зусилля організацій-учасників у галузі проведення регулярних базисних та односторонніх спостережень метеорів в різних діапазонах довжин хвиль, а також обмін результатами спостережень, їх обробка та аналіз </a:t>
            </a:r>
            <a:r>
              <a:rPr lang="uk-UA" sz="1800" b="1" dirty="0" err="1">
                <a:solidFill>
                  <a:schemeClr val="tx1"/>
                </a:solidFill>
              </a:rPr>
              <a:t>спостережн</a:t>
            </a:r>
            <a:r>
              <a:rPr lang="uk-UA" sz="1800" b="1" dirty="0">
                <a:solidFill>
                  <a:schemeClr val="tx1"/>
                </a:solidFill>
              </a:rPr>
              <a:t> </a:t>
            </a:r>
            <a:r>
              <a:rPr lang="uk-UA" sz="1800" b="1" dirty="0" err="1">
                <a:solidFill>
                  <a:schemeClr val="tx1"/>
                </a:solidFill>
              </a:rPr>
              <a:t>их</a:t>
            </a:r>
            <a:r>
              <a:rPr lang="uk-UA" sz="1800" b="1" dirty="0">
                <a:solidFill>
                  <a:schemeClr val="tx1"/>
                </a:solidFill>
              </a:rPr>
              <a:t> даних. </a:t>
            </a:r>
          </a:p>
          <a:p>
            <a:pPr algn="just"/>
            <a:endParaRPr lang="uk-UA" sz="1800" b="1" dirty="0">
              <a:solidFill>
                <a:schemeClr val="tx1"/>
              </a:solidFill>
            </a:endParaRPr>
          </a:p>
          <a:p>
            <a:pPr algn="just"/>
            <a:r>
              <a:rPr lang="uk-UA" sz="1800" b="1" dirty="0">
                <a:solidFill>
                  <a:schemeClr val="tx1"/>
                </a:solidFill>
              </a:rPr>
              <a:t>Наведено дані щодо кількості метеорів, зареєстрованих мережею прийому сигналів </a:t>
            </a:r>
            <a:r>
              <a:rPr lang="uk-UA" sz="1800" b="1" dirty="0" err="1">
                <a:solidFill>
                  <a:schemeClr val="tx1"/>
                </a:solidFill>
              </a:rPr>
              <a:t>загоризонтних</a:t>
            </a:r>
            <a:r>
              <a:rPr lang="uk-UA" sz="1800" b="1" dirty="0">
                <a:solidFill>
                  <a:schemeClr val="tx1"/>
                </a:solidFill>
              </a:rPr>
              <a:t> </a:t>
            </a:r>
            <a:r>
              <a:rPr lang="en-US" sz="1800" b="1" dirty="0">
                <a:solidFill>
                  <a:schemeClr val="tx1"/>
                </a:solidFill>
              </a:rPr>
              <a:t>FM-</a:t>
            </a:r>
            <a:r>
              <a:rPr lang="uk-UA" sz="1800" b="1" dirty="0">
                <a:solidFill>
                  <a:schemeClr val="tx1"/>
                </a:solidFill>
              </a:rPr>
              <a:t>радіостанцій в 2017-2019 рр.; оброблено дані й представлено у вигляді діаграм розподілу кількості вторгнень, зафіксованих МАПК на радіотрасі Глухів (Україна) – </a:t>
            </a:r>
            <a:r>
              <a:rPr lang="uk-UA" sz="1800" b="1" dirty="0" err="1">
                <a:solidFill>
                  <a:schemeClr val="tx1"/>
                </a:solidFill>
              </a:rPr>
              <a:t>Кельце</a:t>
            </a:r>
            <a:r>
              <a:rPr lang="uk-UA" sz="1800" b="1" dirty="0">
                <a:solidFill>
                  <a:schemeClr val="tx1"/>
                </a:solidFill>
              </a:rPr>
              <a:t> (Польща).</a:t>
            </a:r>
            <a:endParaRPr lang="en-US" sz="1800" b="1" dirty="0">
              <a:solidFill>
                <a:schemeClr val="tx1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58794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>
            <a:extLst>
              <a:ext uri="{FF2B5EF4-FFF2-40B4-BE49-F238E27FC236}">
                <a16:creationId xmlns:a16="http://schemas.microsoft.com/office/drawing/2014/main" id="{BA19458A-64C8-79C7-9234-BC23186C9DE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42552" y="2564904"/>
            <a:ext cx="6934200" cy="715963"/>
          </a:xfrm>
        </p:spPr>
        <p:txBody>
          <a:bodyPr/>
          <a:lstStyle/>
          <a:p>
            <a:r>
              <a:rPr lang="uk-UA" altLang="en-US" sz="6600" dirty="0">
                <a:solidFill>
                  <a:schemeClr val="tx1"/>
                </a:solidFill>
              </a:rPr>
              <a:t>Дякую за увагу!</a:t>
            </a:r>
            <a:endParaRPr lang="en-US" altLang="en-US" sz="6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97851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5">
            <a:extLst>
              <a:ext uri="{FF2B5EF4-FFF2-40B4-BE49-F238E27FC236}">
                <a16:creationId xmlns:a16="http://schemas.microsoft.com/office/drawing/2014/main" id="{120C698E-C285-E07C-F6B7-16A6E4BBB5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altLang="en-US" sz="4000" dirty="0"/>
              <a:t>Актуальність проблеми</a:t>
            </a:r>
            <a:endParaRPr lang="ru-RU" altLang="en-US" sz="4000" dirty="0"/>
          </a:p>
        </p:txBody>
      </p:sp>
      <p:sp>
        <p:nvSpPr>
          <p:cNvPr id="17415" name="Rectangle 7">
            <a:extLst>
              <a:ext uri="{FF2B5EF4-FFF2-40B4-BE49-F238E27FC236}">
                <a16:creationId xmlns:a16="http://schemas.microsoft.com/office/drawing/2014/main" id="{7646DCE9-8227-E51A-DF1C-1F0E4CB191F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115616" y="1196752"/>
            <a:ext cx="7821488" cy="4191000"/>
          </a:xfrm>
        </p:spPr>
        <p:txBody>
          <a:bodyPr/>
          <a:lstStyle/>
          <a:p>
            <a:pPr marL="182563" indent="355600" algn="just">
              <a:lnSpc>
                <a:spcPct val="80000"/>
              </a:lnSpc>
            </a:pPr>
            <a:r>
              <a:rPr lang="uk-UA" altLang="ko-KR" sz="1800" dirty="0">
                <a:latin typeface="Verdana" panose="020B0604030504040204" pitchFamily="34" charset="0"/>
                <a:ea typeface="굴림" panose="020B0600000101010101" pitchFamily="34" charset="-127"/>
              </a:rPr>
              <a:t>Фіксація метеорів є складним завданням з технічної точки зору, що потребує високочутливих камер, якісних дисперсійних елементів (для отримання спектрів метеорів) та тривалого часу спостережень за якомога більшими ділянками неба. Першими масовими систематичними спостереженнями метеорів були спостереження з використанням фотографічної техніки (перші </a:t>
            </a:r>
            <a:r>
              <a:rPr lang="uk-UA" altLang="ko-KR" sz="1800" dirty="0" err="1">
                <a:latin typeface="Verdana" panose="020B0604030504040204" pitchFamily="34" charset="0"/>
                <a:ea typeface="굴림" panose="020B0600000101010101" pitchFamily="34" charset="-127"/>
              </a:rPr>
              <a:t>болідні</a:t>
            </a:r>
            <a:r>
              <a:rPr lang="uk-UA" altLang="ko-KR" sz="1800" dirty="0">
                <a:latin typeface="Verdana" panose="020B0604030504040204" pitchFamily="34" charset="0"/>
                <a:ea typeface="굴림" panose="020B0600000101010101" pitchFamily="34" charset="-127"/>
              </a:rPr>
              <a:t> мережі Європи, США тощо). Результати цих і радарних спостережень започаткували першу метеорну базу даних (що містить близько 100 000 метеорних орбіт). </a:t>
            </a:r>
          </a:p>
          <a:p>
            <a:pPr marL="182563" indent="355600" algn="just">
              <a:lnSpc>
                <a:spcPct val="80000"/>
              </a:lnSpc>
            </a:pPr>
            <a:r>
              <a:rPr lang="uk-UA" altLang="ko-KR" sz="1800" dirty="0">
                <a:latin typeface="Verdana" panose="020B0604030504040204" pitchFamily="34" charset="0"/>
                <a:ea typeface="굴림" panose="020B0600000101010101" pitchFamily="34" charset="-127"/>
              </a:rPr>
              <a:t>Сьогодні спостереження метеорів вийшли з видимого діапазону довжин електромагнітних хвиль і проводяться в новій ділянці спектру – радіо діапазоні. За двадцятирічний період досліджень було розроблено апаратне і програмне забезпечення для спостереження, виділення і обчислення параметрів метеорних явищ; налагоджена робота зі спостережень метеорних явищ і автоматичної обробки їх результатів уможливила розширення кількості станцій і створення мережі радіоспостережень метеорів в Україні. Усе це об’єднала в собі Українська Метеорна Спостережна Мережа (далі – УМСМ), роботу якої організовано сьогодні в Україні.</a:t>
            </a:r>
          </a:p>
          <a:p>
            <a:pPr>
              <a:lnSpc>
                <a:spcPct val="80000"/>
              </a:lnSpc>
            </a:pPr>
            <a:endParaRPr lang="ru-RU" altLang="en-US" sz="1800" dirty="0"/>
          </a:p>
          <a:p>
            <a:pPr>
              <a:lnSpc>
                <a:spcPct val="80000"/>
              </a:lnSpc>
            </a:pPr>
            <a:endParaRPr lang="ru-RU" altLang="en-US" sz="1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>
            <a:extLst>
              <a:ext uri="{FF2B5EF4-FFF2-40B4-BE49-F238E27FC236}">
                <a16:creationId xmlns:a16="http://schemas.microsoft.com/office/drawing/2014/main" id="{BA19458A-64C8-79C7-9234-BC23186C9DE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07704" y="23299"/>
            <a:ext cx="6934200" cy="715963"/>
          </a:xfrm>
        </p:spPr>
        <p:txBody>
          <a:bodyPr/>
          <a:lstStyle/>
          <a:p>
            <a:r>
              <a:rPr lang="uk-UA" altLang="en-US" sz="4000" dirty="0">
                <a:solidFill>
                  <a:schemeClr val="tx1"/>
                </a:solidFill>
              </a:rPr>
              <a:t>Науковий апарат</a:t>
            </a:r>
            <a:endParaRPr lang="en-US" altLang="en-US" sz="4000" dirty="0">
              <a:solidFill>
                <a:schemeClr val="tx1"/>
              </a:solidFill>
            </a:endParaRPr>
          </a:p>
        </p:txBody>
      </p:sp>
      <p:sp>
        <p:nvSpPr>
          <p:cNvPr id="60419" name="Rectangle 3">
            <a:extLst>
              <a:ext uri="{FF2B5EF4-FFF2-40B4-BE49-F238E27FC236}">
                <a16:creationId xmlns:a16="http://schemas.microsoft.com/office/drawing/2014/main" id="{39283ACD-52B9-1FFF-92CF-F26F52A1A1B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979712" y="908720"/>
            <a:ext cx="6934200" cy="4267200"/>
          </a:xfrm>
        </p:spPr>
        <p:txBody>
          <a:bodyPr/>
          <a:lstStyle/>
          <a:p>
            <a:pPr marL="0" indent="358775" algn="just">
              <a:lnSpc>
                <a:spcPct val="150000"/>
              </a:lnSpc>
              <a:buNone/>
            </a:pPr>
            <a:r>
              <a:rPr lang="ru-RU" altLang="ko-KR" sz="1800" b="1" dirty="0" err="1">
                <a:solidFill>
                  <a:schemeClr val="tx1"/>
                </a:solidFill>
                <a:latin typeface="Verdana" panose="020B0604030504040204" pitchFamily="34" charset="0"/>
                <a:ea typeface="굴림" panose="020B0600000101010101" pitchFamily="34" charset="-127"/>
              </a:rPr>
              <a:t>Об’єкт</a:t>
            </a:r>
            <a:r>
              <a:rPr lang="ru-RU" altLang="ko-KR" sz="1800" b="1" dirty="0">
                <a:solidFill>
                  <a:schemeClr val="tx1"/>
                </a:solidFill>
                <a:latin typeface="Verdana" panose="020B0604030504040204" pitchFamily="34" charset="0"/>
                <a:ea typeface="굴림" panose="020B0600000101010101" pitchFamily="34" charset="-127"/>
              </a:rPr>
              <a:t> </a:t>
            </a:r>
            <a:r>
              <a:rPr lang="ru-RU" altLang="ko-KR" sz="1800" b="1" dirty="0" err="1">
                <a:solidFill>
                  <a:schemeClr val="tx1"/>
                </a:solidFill>
                <a:latin typeface="Verdana" panose="020B0604030504040204" pitchFamily="34" charset="0"/>
                <a:ea typeface="굴림" panose="020B0600000101010101" pitchFamily="34" charset="-127"/>
              </a:rPr>
              <a:t>дослідження</a:t>
            </a:r>
            <a:r>
              <a:rPr lang="ru-RU" altLang="ko-KR" sz="1800" b="1" dirty="0">
                <a:solidFill>
                  <a:schemeClr val="tx1"/>
                </a:solidFill>
                <a:latin typeface="Verdana" panose="020B0604030504040204" pitchFamily="34" charset="0"/>
                <a:ea typeface="굴림" panose="020B0600000101010101" pitchFamily="34" charset="-127"/>
              </a:rPr>
              <a:t> </a:t>
            </a:r>
            <a:r>
              <a:rPr lang="ru-RU" altLang="ko-KR" sz="1800" dirty="0">
                <a:solidFill>
                  <a:schemeClr val="tx1"/>
                </a:solidFill>
                <a:latin typeface="Verdana" panose="020B0604030504040204" pitchFamily="34" charset="0"/>
                <a:ea typeface="굴림" panose="020B0600000101010101" pitchFamily="34" charset="-127"/>
              </a:rPr>
              <a:t>– </a:t>
            </a:r>
            <a:r>
              <a:rPr lang="ru-RU" altLang="ko-KR" sz="1800" dirty="0" err="1">
                <a:solidFill>
                  <a:schemeClr val="tx1"/>
                </a:solidFill>
                <a:latin typeface="Verdana" panose="020B0604030504040204" pitchFamily="34" charset="0"/>
                <a:ea typeface="굴림" panose="020B0600000101010101" pitchFamily="34" charset="-127"/>
              </a:rPr>
              <a:t>метеорні</a:t>
            </a:r>
            <a:r>
              <a:rPr lang="ru-RU" altLang="ko-KR" sz="1800" dirty="0">
                <a:solidFill>
                  <a:schemeClr val="tx1"/>
                </a:solidFill>
                <a:latin typeface="Verdana" panose="020B0604030504040204" pitchFamily="34" charset="0"/>
                <a:ea typeface="굴림" panose="020B0600000101010101" pitchFamily="34" charset="-127"/>
              </a:rPr>
              <a:t> </a:t>
            </a:r>
            <a:r>
              <a:rPr lang="ru-RU" altLang="ko-KR" sz="1800" dirty="0" err="1">
                <a:solidFill>
                  <a:schemeClr val="tx1"/>
                </a:solidFill>
                <a:latin typeface="Verdana" panose="020B0604030504040204" pitchFamily="34" charset="0"/>
                <a:ea typeface="굴림" panose="020B0600000101010101" pitchFamily="34" charset="-127"/>
              </a:rPr>
              <a:t>вторгнення</a:t>
            </a:r>
            <a:r>
              <a:rPr lang="ru-RU" altLang="ko-KR" sz="1800" dirty="0">
                <a:solidFill>
                  <a:schemeClr val="tx1"/>
                </a:solidFill>
                <a:latin typeface="Verdana" panose="020B0604030504040204" pitchFamily="34" charset="0"/>
                <a:ea typeface="굴림" panose="020B0600000101010101" pitchFamily="34" charset="-127"/>
              </a:rPr>
              <a:t>.</a:t>
            </a:r>
          </a:p>
          <a:p>
            <a:pPr marL="0" indent="358775" algn="just">
              <a:lnSpc>
                <a:spcPct val="150000"/>
              </a:lnSpc>
              <a:buNone/>
            </a:pPr>
            <a:endParaRPr lang="ru-RU" altLang="ko-KR" sz="1800" b="1" dirty="0">
              <a:solidFill>
                <a:schemeClr val="tx1"/>
              </a:solidFill>
              <a:latin typeface="Verdana" panose="020B0604030504040204" pitchFamily="34" charset="0"/>
              <a:ea typeface="굴림" panose="020B0600000101010101" pitchFamily="34" charset="-127"/>
            </a:endParaRPr>
          </a:p>
          <a:p>
            <a:pPr marL="0" indent="358775" algn="just">
              <a:lnSpc>
                <a:spcPct val="150000"/>
              </a:lnSpc>
              <a:buNone/>
            </a:pPr>
            <a:r>
              <a:rPr lang="ru-RU" altLang="ko-KR" sz="1800" b="1" dirty="0">
                <a:solidFill>
                  <a:schemeClr val="tx1"/>
                </a:solidFill>
                <a:latin typeface="Verdana" panose="020B0604030504040204" pitchFamily="34" charset="0"/>
                <a:ea typeface="굴림" panose="020B0600000101010101" pitchFamily="34" charset="-127"/>
              </a:rPr>
              <a:t>Предмет </a:t>
            </a:r>
            <a:r>
              <a:rPr lang="ru-RU" altLang="ko-KR" sz="1800" b="1" dirty="0" err="1">
                <a:solidFill>
                  <a:schemeClr val="tx1"/>
                </a:solidFill>
                <a:latin typeface="Verdana" panose="020B0604030504040204" pitchFamily="34" charset="0"/>
                <a:ea typeface="굴림" panose="020B0600000101010101" pitchFamily="34" charset="-127"/>
              </a:rPr>
              <a:t>дослідження</a:t>
            </a:r>
            <a:r>
              <a:rPr lang="ru-RU" altLang="ko-KR" sz="1800" b="1" dirty="0">
                <a:solidFill>
                  <a:schemeClr val="tx1"/>
                </a:solidFill>
                <a:latin typeface="Verdana" panose="020B0604030504040204" pitchFamily="34" charset="0"/>
                <a:ea typeface="굴림" panose="020B0600000101010101" pitchFamily="34" charset="-127"/>
              </a:rPr>
              <a:t> </a:t>
            </a:r>
            <a:r>
              <a:rPr lang="ru-RU" altLang="ko-KR" sz="1800" dirty="0">
                <a:solidFill>
                  <a:schemeClr val="tx1"/>
                </a:solidFill>
                <a:latin typeface="Verdana" panose="020B0604030504040204" pitchFamily="34" charset="0"/>
                <a:ea typeface="굴림" panose="020B0600000101010101" pitchFamily="34" charset="-127"/>
              </a:rPr>
              <a:t>– </a:t>
            </a:r>
            <a:r>
              <a:rPr lang="ru-RU" altLang="ko-KR" sz="1800" dirty="0" err="1">
                <a:solidFill>
                  <a:schemeClr val="tx1"/>
                </a:solidFill>
                <a:latin typeface="Verdana" panose="020B0604030504040204" pitchFamily="34" charset="0"/>
                <a:ea typeface="굴림" panose="020B0600000101010101" pitchFamily="34" charset="-127"/>
              </a:rPr>
              <a:t>функціонування</a:t>
            </a:r>
            <a:r>
              <a:rPr lang="ru-RU" altLang="ko-KR" sz="1800" dirty="0">
                <a:solidFill>
                  <a:schemeClr val="tx1"/>
                </a:solidFill>
                <a:latin typeface="Verdana" panose="020B0604030504040204" pitchFamily="34" charset="0"/>
                <a:ea typeface="굴림" panose="020B0600000101010101" pitchFamily="34" charset="-127"/>
              </a:rPr>
              <a:t> та </a:t>
            </a:r>
            <a:r>
              <a:rPr lang="ru-RU" altLang="ko-KR" sz="1800" dirty="0" err="1">
                <a:solidFill>
                  <a:schemeClr val="tx1"/>
                </a:solidFill>
                <a:latin typeface="Verdana" panose="020B0604030504040204" pitchFamily="34" charset="0"/>
                <a:ea typeface="굴림" panose="020B0600000101010101" pitchFamily="34" charset="-127"/>
              </a:rPr>
              <a:t>результати</a:t>
            </a:r>
            <a:r>
              <a:rPr lang="ru-RU" altLang="ko-KR" sz="1800" dirty="0">
                <a:solidFill>
                  <a:schemeClr val="tx1"/>
                </a:solidFill>
                <a:latin typeface="Verdana" panose="020B0604030504040204" pitchFamily="34" charset="0"/>
                <a:ea typeface="굴림" panose="020B0600000101010101" pitchFamily="34" charset="-127"/>
              </a:rPr>
              <a:t> </a:t>
            </a:r>
            <a:r>
              <a:rPr lang="ru-RU" altLang="ko-KR" sz="1800" dirty="0" err="1">
                <a:solidFill>
                  <a:schemeClr val="tx1"/>
                </a:solidFill>
                <a:latin typeface="Verdana" panose="020B0604030504040204" pitchFamily="34" charset="0"/>
                <a:ea typeface="굴림" panose="020B0600000101010101" pitchFamily="34" charset="-127"/>
              </a:rPr>
              <a:t>роботи</a:t>
            </a:r>
            <a:r>
              <a:rPr lang="ru-RU" altLang="ko-KR" sz="1800" dirty="0">
                <a:solidFill>
                  <a:schemeClr val="tx1"/>
                </a:solidFill>
                <a:latin typeface="Verdana" panose="020B0604030504040204" pitchFamily="34" charset="0"/>
                <a:ea typeface="굴림" panose="020B0600000101010101" pitchFamily="34" charset="-127"/>
              </a:rPr>
              <a:t> </a:t>
            </a:r>
            <a:r>
              <a:rPr lang="ru-RU" altLang="ko-KR" sz="1800" dirty="0" err="1">
                <a:solidFill>
                  <a:schemeClr val="tx1"/>
                </a:solidFill>
                <a:latin typeface="Verdana" panose="020B0604030504040204" pitchFamily="34" charset="0"/>
                <a:ea typeface="굴림" panose="020B0600000101010101" pitchFamily="34" charset="-127"/>
              </a:rPr>
              <a:t>окремого</a:t>
            </a:r>
            <a:r>
              <a:rPr lang="ru-RU" altLang="ko-KR" sz="1800" dirty="0">
                <a:solidFill>
                  <a:schemeClr val="tx1"/>
                </a:solidFill>
                <a:latin typeface="Verdana" panose="020B0604030504040204" pitchFamily="34" charset="0"/>
                <a:ea typeface="굴림" panose="020B0600000101010101" pitchFamily="34" charset="-127"/>
              </a:rPr>
              <a:t> метеорного </a:t>
            </a:r>
            <a:r>
              <a:rPr lang="ru-RU" altLang="ko-KR" sz="1800" dirty="0" err="1">
                <a:solidFill>
                  <a:schemeClr val="tx1"/>
                </a:solidFill>
                <a:latin typeface="Verdana" panose="020B0604030504040204" pitchFamily="34" charset="0"/>
                <a:ea typeface="굴림" panose="020B0600000101010101" pitchFamily="34" charset="-127"/>
              </a:rPr>
              <a:t>автоматизованого</a:t>
            </a:r>
            <a:r>
              <a:rPr lang="ru-RU" altLang="ko-KR" sz="1800" dirty="0">
                <a:solidFill>
                  <a:schemeClr val="tx1"/>
                </a:solidFill>
                <a:latin typeface="Verdana" panose="020B0604030504040204" pitchFamily="34" charset="0"/>
                <a:ea typeface="굴림" panose="020B0600000101010101" pitchFamily="34" charset="-127"/>
              </a:rPr>
              <a:t> </a:t>
            </a:r>
            <a:r>
              <a:rPr lang="ru-RU" altLang="ko-KR" sz="1800" dirty="0" err="1">
                <a:solidFill>
                  <a:schemeClr val="tx1"/>
                </a:solidFill>
                <a:latin typeface="Verdana" panose="020B0604030504040204" pitchFamily="34" charset="0"/>
                <a:ea typeface="굴림" panose="020B0600000101010101" pitchFamily="34" charset="-127"/>
              </a:rPr>
              <a:t>програмного</a:t>
            </a:r>
            <a:r>
              <a:rPr lang="ru-RU" altLang="ko-KR" sz="1800" dirty="0">
                <a:solidFill>
                  <a:schemeClr val="tx1"/>
                </a:solidFill>
                <a:latin typeface="Verdana" panose="020B0604030504040204" pitchFamily="34" charset="0"/>
                <a:ea typeface="굴림" panose="020B0600000101010101" pitchFamily="34" charset="-127"/>
              </a:rPr>
              <a:t> комплексу як </a:t>
            </a:r>
            <a:r>
              <a:rPr lang="ru-RU" altLang="ko-KR" sz="1800" dirty="0" err="1">
                <a:solidFill>
                  <a:schemeClr val="tx1"/>
                </a:solidFill>
                <a:latin typeface="Verdana" panose="020B0604030504040204" pitchFamily="34" charset="0"/>
                <a:ea typeface="굴림" panose="020B0600000101010101" pitchFamily="34" charset="-127"/>
              </a:rPr>
              <a:t>складника</a:t>
            </a:r>
            <a:r>
              <a:rPr lang="ru-RU" altLang="ko-KR" sz="1800" dirty="0">
                <a:solidFill>
                  <a:schemeClr val="tx1"/>
                </a:solidFill>
                <a:latin typeface="Verdana" panose="020B0604030504040204" pitchFamily="34" charset="0"/>
                <a:ea typeface="굴림" panose="020B0600000101010101" pitchFamily="34" charset="-127"/>
              </a:rPr>
              <a:t> </a:t>
            </a:r>
            <a:r>
              <a:rPr lang="ru-RU" altLang="ko-KR" sz="1800" dirty="0" err="1">
                <a:solidFill>
                  <a:schemeClr val="tx1"/>
                </a:solidFill>
                <a:latin typeface="Verdana" panose="020B0604030504040204" pitchFamily="34" charset="0"/>
                <a:ea typeface="굴림" panose="020B0600000101010101" pitchFamily="34" charset="-127"/>
              </a:rPr>
              <a:t>Української</a:t>
            </a:r>
            <a:r>
              <a:rPr lang="ru-RU" altLang="ko-KR" sz="1800" dirty="0">
                <a:solidFill>
                  <a:schemeClr val="tx1"/>
                </a:solidFill>
                <a:latin typeface="Verdana" panose="020B0604030504040204" pitchFamily="34" charset="0"/>
                <a:ea typeface="굴림" panose="020B0600000101010101" pitchFamily="34" charset="-127"/>
              </a:rPr>
              <a:t> </a:t>
            </a:r>
            <a:r>
              <a:rPr lang="ru-RU" altLang="ko-KR" sz="1800" dirty="0" err="1">
                <a:solidFill>
                  <a:schemeClr val="tx1"/>
                </a:solidFill>
                <a:latin typeface="Verdana" panose="020B0604030504040204" pitchFamily="34" charset="0"/>
                <a:ea typeface="굴림" panose="020B0600000101010101" pitchFamily="34" charset="-127"/>
              </a:rPr>
              <a:t>метеорної</a:t>
            </a:r>
            <a:r>
              <a:rPr lang="ru-RU" altLang="ko-KR" sz="1800" dirty="0">
                <a:solidFill>
                  <a:schemeClr val="tx1"/>
                </a:solidFill>
                <a:latin typeface="Verdana" panose="020B0604030504040204" pitchFamily="34" charset="0"/>
                <a:ea typeface="굴림" panose="020B0600000101010101" pitchFamily="34" charset="-127"/>
              </a:rPr>
              <a:t> </a:t>
            </a:r>
            <a:r>
              <a:rPr lang="ru-RU" altLang="ko-KR" sz="1800" dirty="0" err="1">
                <a:solidFill>
                  <a:schemeClr val="tx1"/>
                </a:solidFill>
                <a:latin typeface="Verdana" panose="020B0604030504040204" pitchFamily="34" charset="0"/>
                <a:ea typeface="굴림" panose="020B0600000101010101" pitchFamily="34" charset="-127"/>
              </a:rPr>
              <a:t>спостережної</a:t>
            </a:r>
            <a:r>
              <a:rPr lang="ru-RU" altLang="ko-KR" sz="1800" dirty="0">
                <a:solidFill>
                  <a:schemeClr val="tx1"/>
                </a:solidFill>
                <a:latin typeface="Verdana" panose="020B0604030504040204" pitchFamily="34" charset="0"/>
                <a:ea typeface="굴림" panose="020B0600000101010101" pitchFamily="34" charset="-127"/>
              </a:rPr>
              <a:t> </a:t>
            </a:r>
            <a:r>
              <a:rPr lang="ru-RU" altLang="ko-KR" sz="1800" dirty="0" err="1">
                <a:solidFill>
                  <a:schemeClr val="tx1"/>
                </a:solidFill>
                <a:latin typeface="Verdana" panose="020B0604030504040204" pitchFamily="34" charset="0"/>
                <a:ea typeface="굴림" panose="020B0600000101010101" pitchFamily="34" charset="-127"/>
              </a:rPr>
              <a:t>мережі</a:t>
            </a:r>
            <a:r>
              <a:rPr lang="ru-RU" altLang="ko-KR" sz="1800" dirty="0">
                <a:solidFill>
                  <a:schemeClr val="tx1"/>
                </a:solidFill>
                <a:latin typeface="Verdana" panose="020B0604030504040204" pitchFamily="34" charset="0"/>
                <a:ea typeface="굴림" panose="020B0600000101010101" pitchFamily="34" charset="-127"/>
              </a:rPr>
              <a:t>.</a:t>
            </a:r>
          </a:p>
          <a:p>
            <a:pPr marL="0" indent="358775" algn="just">
              <a:lnSpc>
                <a:spcPct val="150000"/>
              </a:lnSpc>
              <a:buNone/>
            </a:pPr>
            <a:endParaRPr lang="ru-RU" altLang="ko-KR" sz="1800" b="1" dirty="0">
              <a:solidFill>
                <a:schemeClr val="tx1"/>
              </a:solidFill>
              <a:latin typeface="Verdana" panose="020B0604030504040204" pitchFamily="34" charset="0"/>
              <a:ea typeface="굴림" panose="020B0600000101010101" pitchFamily="34" charset="-127"/>
            </a:endParaRPr>
          </a:p>
          <a:p>
            <a:pPr marL="0" indent="358775" algn="just">
              <a:lnSpc>
                <a:spcPct val="150000"/>
              </a:lnSpc>
              <a:buNone/>
            </a:pPr>
            <a:r>
              <a:rPr lang="ru-RU" altLang="ko-KR" sz="1800" b="1" dirty="0">
                <a:solidFill>
                  <a:schemeClr val="tx1"/>
                </a:solidFill>
                <a:latin typeface="Verdana" panose="020B0604030504040204" pitchFamily="34" charset="0"/>
                <a:ea typeface="굴림" panose="020B0600000101010101" pitchFamily="34" charset="-127"/>
              </a:rPr>
              <a:t>Мета </a:t>
            </a:r>
            <a:r>
              <a:rPr lang="ru-RU" altLang="ko-KR" sz="1800" b="1" dirty="0" err="1">
                <a:solidFill>
                  <a:schemeClr val="tx1"/>
                </a:solidFill>
                <a:latin typeface="Verdana" panose="020B0604030504040204" pitchFamily="34" charset="0"/>
                <a:ea typeface="굴림" panose="020B0600000101010101" pitchFamily="34" charset="-127"/>
              </a:rPr>
              <a:t>дослідження</a:t>
            </a:r>
            <a:r>
              <a:rPr lang="ru-RU" altLang="ko-KR" sz="1800" b="1" dirty="0">
                <a:solidFill>
                  <a:schemeClr val="tx1"/>
                </a:solidFill>
                <a:latin typeface="Verdana" panose="020B0604030504040204" pitchFamily="34" charset="0"/>
                <a:ea typeface="굴림" panose="020B0600000101010101" pitchFamily="34" charset="-127"/>
              </a:rPr>
              <a:t> </a:t>
            </a:r>
            <a:r>
              <a:rPr lang="ru-RU" altLang="ko-KR" sz="1800" dirty="0">
                <a:solidFill>
                  <a:schemeClr val="tx1"/>
                </a:solidFill>
                <a:latin typeface="Verdana" panose="020B0604030504040204" pitchFamily="34" charset="0"/>
                <a:ea typeface="굴림" panose="020B0600000101010101" pitchFamily="34" charset="-127"/>
              </a:rPr>
              <a:t>– </a:t>
            </a:r>
            <a:r>
              <a:rPr lang="ru-RU" altLang="ko-KR" sz="1800" dirty="0" err="1">
                <a:solidFill>
                  <a:schemeClr val="tx1"/>
                </a:solidFill>
                <a:latin typeface="Verdana" panose="020B0604030504040204" pitchFamily="34" charset="0"/>
                <a:ea typeface="굴림" panose="020B0600000101010101" pitchFamily="34" charset="-127"/>
              </a:rPr>
              <a:t>надати</a:t>
            </a:r>
            <a:r>
              <a:rPr lang="ru-RU" altLang="ko-KR" sz="1800" dirty="0">
                <a:solidFill>
                  <a:schemeClr val="tx1"/>
                </a:solidFill>
                <a:latin typeface="Verdana" panose="020B0604030504040204" pitchFamily="34" charset="0"/>
                <a:ea typeface="굴림" panose="020B0600000101010101" pitchFamily="34" charset="-127"/>
              </a:rPr>
              <a:t> короткий </a:t>
            </a:r>
            <a:r>
              <a:rPr lang="ru-RU" altLang="ko-KR" sz="1800" dirty="0" err="1">
                <a:solidFill>
                  <a:schemeClr val="tx1"/>
                </a:solidFill>
                <a:latin typeface="Verdana" panose="020B0604030504040204" pitchFamily="34" charset="0"/>
                <a:ea typeface="굴림" panose="020B0600000101010101" pitchFamily="34" charset="-127"/>
              </a:rPr>
              <a:t>огляд</a:t>
            </a:r>
            <a:r>
              <a:rPr lang="ru-RU" altLang="ko-KR" sz="1800" dirty="0">
                <a:solidFill>
                  <a:schemeClr val="tx1"/>
                </a:solidFill>
                <a:latin typeface="Verdana" panose="020B0604030504040204" pitchFamily="34" charset="0"/>
                <a:ea typeface="굴림" panose="020B0600000101010101" pitchFamily="34" charset="-127"/>
              </a:rPr>
              <a:t> </a:t>
            </a:r>
            <a:r>
              <a:rPr lang="ru-RU" altLang="ko-KR" sz="1800" dirty="0" err="1">
                <a:solidFill>
                  <a:schemeClr val="tx1"/>
                </a:solidFill>
                <a:latin typeface="Verdana" panose="020B0604030504040204" pitchFamily="34" charset="0"/>
                <a:ea typeface="굴림" panose="020B0600000101010101" pitchFamily="34" charset="-127"/>
              </a:rPr>
              <a:t>створеної</a:t>
            </a:r>
            <a:r>
              <a:rPr lang="ru-RU" altLang="ko-KR" sz="1800" dirty="0">
                <a:solidFill>
                  <a:schemeClr val="tx1"/>
                </a:solidFill>
                <a:latin typeface="Verdana" panose="020B0604030504040204" pitchFamily="34" charset="0"/>
                <a:ea typeface="굴림" panose="020B0600000101010101" pitchFamily="34" charset="-127"/>
              </a:rPr>
              <a:t> </a:t>
            </a:r>
            <a:r>
              <a:rPr lang="ru-RU" altLang="ko-KR" sz="1800" dirty="0" err="1">
                <a:solidFill>
                  <a:schemeClr val="tx1"/>
                </a:solidFill>
                <a:latin typeface="Verdana" panose="020B0604030504040204" pitchFamily="34" charset="0"/>
                <a:ea typeface="굴림" panose="020B0600000101010101" pitchFamily="34" charset="-127"/>
              </a:rPr>
              <a:t>Української</a:t>
            </a:r>
            <a:r>
              <a:rPr lang="ru-RU" altLang="ko-KR" sz="1800" dirty="0">
                <a:solidFill>
                  <a:schemeClr val="tx1"/>
                </a:solidFill>
                <a:latin typeface="Verdana" panose="020B0604030504040204" pitchFamily="34" charset="0"/>
                <a:ea typeface="굴림" panose="020B0600000101010101" pitchFamily="34" charset="-127"/>
              </a:rPr>
              <a:t> </a:t>
            </a:r>
            <a:r>
              <a:rPr lang="ru-RU" altLang="ko-KR" sz="1800" dirty="0" err="1">
                <a:solidFill>
                  <a:schemeClr val="tx1"/>
                </a:solidFill>
                <a:latin typeface="Verdana" panose="020B0604030504040204" pitchFamily="34" charset="0"/>
                <a:ea typeface="굴림" panose="020B0600000101010101" pitchFamily="34" charset="-127"/>
              </a:rPr>
              <a:t>метеорної</a:t>
            </a:r>
            <a:r>
              <a:rPr lang="ru-RU" altLang="ko-KR" sz="1800" dirty="0">
                <a:solidFill>
                  <a:schemeClr val="tx1"/>
                </a:solidFill>
                <a:latin typeface="Verdana" panose="020B0604030504040204" pitchFamily="34" charset="0"/>
                <a:ea typeface="굴림" panose="020B0600000101010101" pitchFamily="34" charset="-127"/>
              </a:rPr>
              <a:t> </a:t>
            </a:r>
            <a:r>
              <a:rPr lang="ru-RU" altLang="ko-KR" sz="1800" dirty="0" err="1">
                <a:solidFill>
                  <a:schemeClr val="tx1"/>
                </a:solidFill>
                <a:latin typeface="Verdana" panose="020B0604030504040204" pitchFamily="34" charset="0"/>
                <a:ea typeface="굴림" panose="020B0600000101010101" pitchFamily="34" charset="-127"/>
              </a:rPr>
              <a:t>спостережної</a:t>
            </a:r>
            <a:r>
              <a:rPr lang="ru-RU" altLang="ko-KR" sz="1800" dirty="0">
                <a:solidFill>
                  <a:schemeClr val="tx1"/>
                </a:solidFill>
                <a:latin typeface="Verdana" panose="020B0604030504040204" pitchFamily="34" charset="0"/>
                <a:ea typeface="굴림" panose="020B0600000101010101" pitchFamily="34" charset="-127"/>
              </a:rPr>
              <a:t> </a:t>
            </a:r>
            <a:r>
              <a:rPr lang="ru-RU" altLang="ko-KR" sz="1800" dirty="0" err="1">
                <a:solidFill>
                  <a:schemeClr val="tx1"/>
                </a:solidFill>
                <a:latin typeface="Verdana" panose="020B0604030504040204" pitchFamily="34" charset="0"/>
                <a:ea typeface="굴림" panose="020B0600000101010101" pitchFamily="34" charset="-127"/>
              </a:rPr>
              <a:t>мережі</a:t>
            </a:r>
            <a:r>
              <a:rPr lang="ru-RU" altLang="ko-KR" sz="1800" dirty="0">
                <a:solidFill>
                  <a:schemeClr val="tx1"/>
                </a:solidFill>
                <a:latin typeface="Verdana" panose="020B0604030504040204" pitchFamily="34" charset="0"/>
                <a:ea typeface="굴림" panose="020B0600000101010101" pitchFamily="34" charset="-127"/>
              </a:rPr>
              <a:t> за </a:t>
            </a:r>
            <a:r>
              <a:rPr lang="ru-RU" altLang="ko-KR" sz="1800" dirty="0" err="1">
                <a:solidFill>
                  <a:schemeClr val="tx1"/>
                </a:solidFill>
                <a:latin typeface="Verdana" panose="020B0604030504040204" pitchFamily="34" charset="0"/>
                <a:ea typeface="굴림" panose="020B0600000101010101" pitchFamily="34" charset="-127"/>
              </a:rPr>
              <a:t>участю</a:t>
            </a:r>
            <a:r>
              <a:rPr lang="ru-RU" altLang="ko-KR" sz="1800" dirty="0">
                <a:solidFill>
                  <a:schemeClr val="tx1"/>
                </a:solidFill>
                <a:latin typeface="Verdana" panose="020B0604030504040204" pitchFamily="34" charset="0"/>
                <a:ea typeface="굴림" panose="020B0600000101010101" pitchFamily="34" charset="-127"/>
              </a:rPr>
              <a:t> </a:t>
            </a:r>
            <a:r>
              <a:rPr lang="ru-RU" altLang="ko-KR" sz="1800" dirty="0" err="1">
                <a:solidFill>
                  <a:schemeClr val="tx1"/>
                </a:solidFill>
                <a:latin typeface="Verdana" panose="020B0604030504040204" pitchFamily="34" charset="0"/>
                <a:ea typeface="굴림" panose="020B0600000101010101" pitchFamily="34" charset="-127"/>
              </a:rPr>
              <a:t>наукових</a:t>
            </a:r>
            <a:r>
              <a:rPr lang="ru-RU" altLang="ko-KR" sz="1800" dirty="0">
                <a:solidFill>
                  <a:schemeClr val="tx1"/>
                </a:solidFill>
                <a:latin typeface="Verdana" panose="020B0604030504040204" pitchFamily="34" charset="0"/>
                <a:ea typeface="굴림" panose="020B0600000101010101" pitchFamily="34" charset="-127"/>
              </a:rPr>
              <a:t> </a:t>
            </a:r>
            <a:r>
              <a:rPr lang="ru-RU" altLang="ko-KR" sz="1800" dirty="0" err="1">
                <a:solidFill>
                  <a:schemeClr val="tx1"/>
                </a:solidFill>
                <a:latin typeface="Verdana" panose="020B0604030504040204" pitchFamily="34" charset="0"/>
                <a:ea typeface="굴림" panose="020B0600000101010101" pitchFamily="34" charset="-127"/>
              </a:rPr>
              <a:t>установ</a:t>
            </a:r>
            <a:r>
              <a:rPr lang="ru-RU" altLang="ko-KR" sz="1800" dirty="0">
                <a:solidFill>
                  <a:schemeClr val="tx1"/>
                </a:solidFill>
                <a:latin typeface="Verdana" panose="020B0604030504040204" pitchFamily="34" charset="0"/>
                <a:ea typeface="굴림" panose="020B0600000101010101" pitchFamily="34" charset="-127"/>
              </a:rPr>
              <a:t>, </a:t>
            </a:r>
            <a:r>
              <a:rPr lang="ru-RU" altLang="ko-KR" sz="1800" dirty="0" err="1">
                <a:solidFill>
                  <a:schemeClr val="tx1"/>
                </a:solidFill>
                <a:latin typeface="Verdana" panose="020B0604030504040204" pitchFamily="34" charset="0"/>
                <a:ea typeface="굴림" panose="020B0600000101010101" pitchFamily="34" charset="-127"/>
              </a:rPr>
              <a:t>розташованих</a:t>
            </a:r>
            <a:r>
              <a:rPr lang="ru-RU" altLang="ko-KR" sz="1800" dirty="0">
                <a:solidFill>
                  <a:schemeClr val="tx1"/>
                </a:solidFill>
                <a:latin typeface="Verdana" panose="020B0604030504040204" pitchFamily="34" charset="0"/>
                <a:ea typeface="굴림" panose="020B0600000101010101" pitchFamily="34" charset="-127"/>
              </a:rPr>
              <a:t> на </a:t>
            </a:r>
            <a:r>
              <a:rPr lang="ru-RU" altLang="ko-KR" sz="1800" dirty="0" err="1">
                <a:solidFill>
                  <a:schemeClr val="tx1"/>
                </a:solidFill>
                <a:latin typeface="Verdana" panose="020B0604030504040204" pitchFamily="34" charset="0"/>
                <a:ea typeface="굴림" panose="020B0600000101010101" pitchFamily="34" charset="-127"/>
              </a:rPr>
              <a:t>території</a:t>
            </a:r>
            <a:r>
              <a:rPr lang="ru-RU" altLang="ko-KR" sz="1800" dirty="0">
                <a:solidFill>
                  <a:schemeClr val="tx1"/>
                </a:solidFill>
                <a:latin typeface="Verdana" panose="020B0604030504040204" pitchFamily="34" charset="0"/>
                <a:ea typeface="굴림" panose="020B0600000101010101" pitchFamily="34" charset="-127"/>
              </a:rPr>
              <a:t> </a:t>
            </a:r>
            <a:r>
              <a:rPr lang="ru-RU" altLang="ko-KR" sz="1800" dirty="0" err="1">
                <a:solidFill>
                  <a:schemeClr val="tx1"/>
                </a:solidFill>
                <a:latin typeface="Verdana" panose="020B0604030504040204" pitchFamily="34" charset="0"/>
                <a:ea typeface="굴림" panose="020B0600000101010101" pitchFamily="34" charset="-127"/>
              </a:rPr>
              <a:t>України</a:t>
            </a:r>
            <a:r>
              <a:rPr lang="ru-RU" altLang="ko-KR" sz="1800" dirty="0">
                <a:solidFill>
                  <a:schemeClr val="tx1"/>
                </a:solidFill>
                <a:latin typeface="Verdana" panose="020B0604030504040204" pitchFamily="34" charset="0"/>
                <a:ea typeface="굴림" panose="020B0600000101010101" pitchFamily="34" charset="-127"/>
              </a:rPr>
              <a:t> та </a:t>
            </a:r>
            <a:r>
              <a:rPr lang="ru-RU" altLang="ko-KR" sz="1800" dirty="0" err="1">
                <a:solidFill>
                  <a:schemeClr val="tx1"/>
                </a:solidFill>
                <a:latin typeface="Verdana" panose="020B0604030504040204" pitchFamily="34" charset="0"/>
                <a:ea typeface="굴림" panose="020B0600000101010101" pitchFamily="34" charset="-127"/>
              </a:rPr>
              <a:t>представити</a:t>
            </a:r>
            <a:r>
              <a:rPr lang="ru-RU" altLang="ko-KR" sz="1800" dirty="0">
                <a:solidFill>
                  <a:schemeClr val="tx1"/>
                </a:solidFill>
                <a:latin typeface="Verdana" panose="020B0604030504040204" pitchFamily="34" charset="0"/>
                <a:ea typeface="굴림" panose="020B0600000101010101" pitchFamily="34" charset="-127"/>
              </a:rPr>
              <a:t> в </a:t>
            </a:r>
            <a:r>
              <a:rPr lang="ru-RU" altLang="ko-KR" sz="1800" dirty="0" err="1">
                <a:solidFill>
                  <a:schemeClr val="tx1"/>
                </a:solidFill>
                <a:latin typeface="Verdana" panose="020B0604030504040204" pitchFamily="34" charset="0"/>
                <a:ea typeface="굴림" panose="020B0600000101010101" pitchFamily="34" charset="-127"/>
              </a:rPr>
              <a:t>авторській</a:t>
            </a:r>
            <a:r>
              <a:rPr lang="ru-RU" altLang="ko-KR" sz="1800" dirty="0">
                <a:solidFill>
                  <a:schemeClr val="tx1"/>
                </a:solidFill>
                <a:latin typeface="Verdana" panose="020B0604030504040204" pitchFamily="34" charset="0"/>
                <a:ea typeface="굴림" panose="020B0600000101010101" pitchFamily="34" charset="-127"/>
              </a:rPr>
              <a:t> </a:t>
            </a:r>
            <a:r>
              <a:rPr lang="ru-RU" altLang="ko-KR" sz="1800" dirty="0" err="1">
                <a:solidFill>
                  <a:schemeClr val="tx1"/>
                </a:solidFill>
                <a:latin typeface="Verdana" panose="020B0604030504040204" pitchFamily="34" charset="0"/>
                <a:ea typeface="굴림" panose="020B0600000101010101" pitchFamily="34" charset="-127"/>
              </a:rPr>
              <a:t>інтерпретації</a:t>
            </a:r>
            <a:r>
              <a:rPr lang="ru-RU" altLang="ko-KR" sz="1800" dirty="0">
                <a:solidFill>
                  <a:schemeClr val="tx1"/>
                </a:solidFill>
                <a:latin typeface="Verdana" panose="020B0604030504040204" pitchFamily="34" charset="0"/>
                <a:ea typeface="굴림" panose="020B0600000101010101" pitchFamily="34" charset="-127"/>
              </a:rPr>
              <a:t>  </a:t>
            </a:r>
            <a:r>
              <a:rPr lang="ru-RU" altLang="ko-KR" sz="1800" dirty="0" err="1">
                <a:solidFill>
                  <a:schemeClr val="tx1"/>
                </a:solidFill>
                <a:latin typeface="Verdana" panose="020B0604030504040204" pitchFamily="34" charset="0"/>
                <a:ea typeface="굴림" panose="020B0600000101010101" pitchFamily="34" charset="-127"/>
              </a:rPr>
              <a:t>систематизовані</a:t>
            </a:r>
            <a:r>
              <a:rPr lang="ru-RU" altLang="ko-KR" sz="1800" dirty="0">
                <a:solidFill>
                  <a:schemeClr val="tx1"/>
                </a:solidFill>
                <a:latin typeface="Verdana" panose="020B0604030504040204" pitchFamily="34" charset="0"/>
                <a:ea typeface="굴림" panose="020B0600000101010101" pitchFamily="34" charset="-127"/>
              </a:rPr>
              <a:t> </a:t>
            </a:r>
            <a:r>
              <a:rPr lang="ru-RU" altLang="ko-KR" sz="1800" dirty="0" err="1">
                <a:solidFill>
                  <a:schemeClr val="tx1"/>
                </a:solidFill>
                <a:latin typeface="Verdana" panose="020B0604030504040204" pitchFamily="34" charset="0"/>
                <a:ea typeface="굴림" panose="020B0600000101010101" pitchFamily="34" charset="-127"/>
              </a:rPr>
              <a:t>результати</a:t>
            </a:r>
            <a:r>
              <a:rPr lang="ru-RU" altLang="ko-KR" sz="1800" dirty="0">
                <a:solidFill>
                  <a:schemeClr val="tx1"/>
                </a:solidFill>
                <a:latin typeface="Verdana" panose="020B0604030504040204" pitchFamily="34" charset="0"/>
                <a:ea typeface="굴림" panose="020B0600000101010101" pitchFamily="34" charset="-127"/>
              </a:rPr>
              <a:t> </a:t>
            </a:r>
            <a:r>
              <a:rPr lang="ru-RU" altLang="ko-KR" sz="1800" dirty="0" err="1">
                <a:solidFill>
                  <a:schemeClr val="tx1"/>
                </a:solidFill>
                <a:latin typeface="Verdana" panose="020B0604030504040204" pitchFamily="34" charset="0"/>
                <a:ea typeface="굴림" panose="020B0600000101010101" pitchFamily="34" charset="-127"/>
              </a:rPr>
              <a:t>роботи</a:t>
            </a:r>
            <a:r>
              <a:rPr lang="ru-RU" altLang="ko-KR" sz="1800" dirty="0">
                <a:solidFill>
                  <a:schemeClr val="tx1"/>
                </a:solidFill>
                <a:latin typeface="Verdana" panose="020B0604030504040204" pitchFamily="34" charset="0"/>
                <a:ea typeface="굴림" panose="020B0600000101010101" pitchFamily="34" charset="-127"/>
              </a:rPr>
              <a:t> </a:t>
            </a:r>
            <a:r>
              <a:rPr lang="ru-RU" altLang="ko-KR" sz="1800" dirty="0" err="1">
                <a:solidFill>
                  <a:schemeClr val="tx1"/>
                </a:solidFill>
                <a:latin typeface="Verdana" panose="020B0604030504040204" pitchFamily="34" charset="0"/>
                <a:ea typeface="굴림" panose="020B0600000101010101" pitchFamily="34" charset="-127"/>
              </a:rPr>
              <a:t>деяких</a:t>
            </a:r>
            <a:r>
              <a:rPr lang="ru-RU" altLang="ko-KR" sz="1800" dirty="0">
                <a:solidFill>
                  <a:schemeClr val="tx1"/>
                </a:solidFill>
                <a:latin typeface="Verdana" panose="020B0604030504040204" pitchFamily="34" charset="0"/>
                <a:ea typeface="굴림" panose="020B0600000101010101" pitchFamily="34" charset="-127"/>
              </a:rPr>
              <a:t> </a:t>
            </a:r>
            <a:r>
              <a:rPr lang="ru-RU" altLang="ko-KR" sz="1800" dirty="0" err="1">
                <a:solidFill>
                  <a:schemeClr val="tx1"/>
                </a:solidFill>
                <a:latin typeface="Verdana" panose="020B0604030504040204" pitchFamily="34" charset="0"/>
                <a:ea typeface="굴림" panose="020B0600000101010101" pitchFamily="34" charset="-127"/>
              </a:rPr>
              <a:t>складників</a:t>
            </a:r>
            <a:r>
              <a:rPr lang="ru-RU" altLang="ko-KR" sz="1800" dirty="0">
                <a:solidFill>
                  <a:schemeClr val="tx1"/>
                </a:solidFill>
                <a:latin typeface="Verdana" panose="020B0604030504040204" pitchFamily="34" charset="0"/>
                <a:ea typeface="굴림" panose="020B0600000101010101" pitchFamily="34" charset="-127"/>
              </a:rPr>
              <a:t> </a:t>
            </a:r>
            <a:r>
              <a:rPr lang="ru-RU" altLang="ko-KR" sz="1800" dirty="0" err="1">
                <a:solidFill>
                  <a:schemeClr val="tx1"/>
                </a:solidFill>
                <a:latin typeface="Verdana" panose="020B0604030504040204" pitchFamily="34" charset="0"/>
                <a:ea typeface="굴림" panose="020B0600000101010101" pitchFamily="34" charset="-127"/>
              </a:rPr>
              <a:t>Мережі</a:t>
            </a:r>
            <a:r>
              <a:rPr lang="ru-RU" altLang="ko-KR" sz="1800" dirty="0">
                <a:solidFill>
                  <a:schemeClr val="tx1"/>
                </a:solidFill>
                <a:latin typeface="Verdana" panose="020B0604030504040204" pitchFamily="34" charset="0"/>
                <a:ea typeface="굴림" panose="020B0600000101010101" pitchFamily="34" charset="-127"/>
              </a:rPr>
              <a:t>.</a:t>
            </a:r>
          </a:p>
          <a:p>
            <a:pPr marL="0" indent="630238" algn="just">
              <a:lnSpc>
                <a:spcPct val="80000"/>
              </a:lnSpc>
              <a:buNone/>
            </a:pPr>
            <a:endParaRPr lang="en-US" altLang="en-US" sz="1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900FF2-26E2-43B0-E686-AEDD9EA6AC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600" dirty="0"/>
              <a:t>Завдання дослідження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C925E6-6C50-12E4-035E-D9CA7E56FD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616" y="1196752"/>
            <a:ext cx="7315200" cy="4953000"/>
          </a:xfrm>
        </p:spPr>
        <p:txBody>
          <a:bodyPr/>
          <a:lstStyle/>
          <a:p>
            <a:pPr marL="0" indent="0" algn="just">
              <a:buNone/>
            </a:pPr>
            <a:r>
              <a:rPr lang="ru-RU" sz="1800" dirty="0">
                <a:latin typeface="Verdana" panose="020B0604030504040204" pitchFamily="34" charset="0"/>
                <a:ea typeface="Verdana" panose="020B0604030504040204" pitchFamily="34" charset="0"/>
              </a:rPr>
              <a:t>Для </a:t>
            </a:r>
            <a:r>
              <a:rPr lang="ru-RU" sz="1800" dirty="0" err="1">
                <a:latin typeface="Verdana" panose="020B0604030504040204" pitchFamily="34" charset="0"/>
                <a:ea typeface="Verdana" panose="020B0604030504040204" pitchFamily="34" charset="0"/>
              </a:rPr>
              <a:t>досягнення</a:t>
            </a:r>
            <a:r>
              <a:rPr lang="ru-RU" sz="1800" dirty="0">
                <a:latin typeface="Verdana" panose="020B0604030504040204" pitchFamily="34" charset="0"/>
                <a:ea typeface="Verdana" panose="020B0604030504040204" pitchFamily="34" charset="0"/>
              </a:rPr>
              <a:t> мети мною були </a:t>
            </a:r>
            <a:r>
              <a:rPr lang="ru-RU" sz="1800" dirty="0" err="1">
                <a:latin typeface="Verdana" panose="020B0604030504040204" pitchFamily="34" charset="0"/>
                <a:ea typeface="Verdana" panose="020B0604030504040204" pitchFamily="34" charset="0"/>
              </a:rPr>
              <a:t>поставлені</a:t>
            </a:r>
            <a:r>
              <a:rPr lang="ru-RU" sz="18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1800" dirty="0" err="1">
                <a:latin typeface="Verdana" panose="020B0604030504040204" pitchFamily="34" charset="0"/>
                <a:ea typeface="Verdana" panose="020B0604030504040204" pitchFamily="34" charset="0"/>
              </a:rPr>
              <a:t>наступні</a:t>
            </a:r>
            <a:r>
              <a:rPr lang="ru-RU" sz="18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1800" dirty="0" err="1">
                <a:latin typeface="Verdana" panose="020B0604030504040204" pitchFamily="34" charset="0"/>
                <a:ea typeface="Verdana" panose="020B0604030504040204" pitchFamily="34" charset="0"/>
              </a:rPr>
              <a:t>завдання</a:t>
            </a:r>
            <a:r>
              <a:rPr lang="ru-RU" sz="1800" dirty="0">
                <a:latin typeface="Verdana" panose="020B0604030504040204" pitchFamily="34" charset="0"/>
                <a:ea typeface="Verdana" panose="020B0604030504040204" pitchFamily="34" charset="0"/>
              </a:rPr>
              <a:t>:</a:t>
            </a:r>
          </a:p>
          <a:p>
            <a:pPr marL="0" indent="0" algn="just">
              <a:buNone/>
            </a:pPr>
            <a:endParaRPr lang="ru-RU" sz="18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r>
              <a:rPr lang="ru-RU" sz="1800" dirty="0" err="1">
                <a:latin typeface="Verdana" panose="020B0604030504040204" pitchFamily="34" charset="0"/>
                <a:ea typeface="Verdana" panose="020B0604030504040204" pitchFamily="34" charset="0"/>
              </a:rPr>
              <a:t>ознайомитися</a:t>
            </a:r>
            <a:r>
              <a:rPr lang="ru-RU" sz="1800" dirty="0">
                <a:latin typeface="Verdana" panose="020B0604030504040204" pitchFamily="34" charset="0"/>
                <a:ea typeface="Verdana" panose="020B0604030504040204" pitchFamily="34" charset="0"/>
              </a:rPr>
              <a:t> з природою </a:t>
            </a:r>
            <a:r>
              <a:rPr lang="ru-RU" sz="1800" dirty="0" err="1">
                <a:latin typeface="Verdana" panose="020B0604030504040204" pitchFamily="34" charset="0"/>
                <a:ea typeface="Verdana" panose="020B0604030504040204" pitchFamily="34" charset="0"/>
              </a:rPr>
              <a:t>метеорних</a:t>
            </a:r>
            <a:r>
              <a:rPr lang="ru-RU" sz="18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1800" dirty="0" err="1">
                <a:latin typeface="Verdana" panose="020B0604030504040204" pitchFamily="34" charset="0"/>
                <a:ea typeface="Verdana" panose="020B0604030504040204" pitchFamily="34" charset="0"/>
              </a:rPr>
              <a:t>явищ</a:t>
            </a:r>
            <a:r>
              <a:rPr lang="ru-RU" sz="1800" dirty="0">
                <a:latin typeface="Verdana" panose="020B0604030504040204" pitchFamily="34" charset="0"/>
                <a:ea typeface="Verdana" panose="020B0604030504040204" pitchFamily="34" charset="0"/>
              </a:rPr>
              <a:t>;</a:t>
            </a:r>
          </a:p>
          <a:p>
            <a:pPr algn="just"/>
            <a:endParaRPr lang="ru-RU" sz="18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r>
              <a:rPr lang="ru-RU" sz="1800" dirty="0" err="1">
                <a:latin typeface="Verdana" panose="020B0604030504040204" pitchFamily="34" charset="0"/>
                <a:ea typeface="Verdana" panose="020B0604030504040204" pitchFamily="34" charset="0"/>
              </a:rPr>
              <a:t>з’ясувати</a:t>
            </a:r>
            <a:r>
              <a:rPr lang="ru-RU" sz="1800" dirty="0">
                <a:latin typeface="Verdana" panose="020B0604030504040204" pitchFamily="34" charset="0"/>
                <a:ea typeface="Verdana" panose="020B0604030504040204" pitchFamily="34" charset="0"/>
              </a:rPr>
              <a:t> статистику </a:t>
            </a:r>
            <a:r>
              <a:rPr lang="ru-RU" sz="1800" dirty="0" err="1">
                <a:latin typeface="Verdana" panose="020B0604030504040204" pitchFamily="34" charset="0"/>
                <a:ea typeface="Verdana" panose="020B0604030504040204" pitchFamily="34" charset="0"/>
              </a:rPr>
              <a:t>вторгнень</a:t>
            </a:r>
            <a:r>
              <a:rPr lang="ru-RU" sz="18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1800" dirty="0" err="1">
                <a:latin typeface="Verdana" panose="020B0604030504040204" pitchFamily="34" charset="0"/>
                <a:ea typeface="Verdana" panose="020B0604030504040204" pitchFamily="34" charset="0"/>
              </a:rPr>
              <a:t>метеорів</a:t>
            </a:r>
            <a:r>
              <a:rPr lang="ru-RU" sz="1800" dirty="0">
                <a:latin typeface="Verdana" panose="020B0604030504040204" pitchFamily="34" charset="0"/>
                <a:ea typeface="Verdana" panose="020B0604030504040204" pitchFamily="34" charset="0"/>
              </a:rPr>
              <a:t> в атмосферу </a:t>
            </a:r>
            <a:r>
              <a:rPr lang="ru-RU" sz="1800" dirty="0" err="1">
                <a:latin typeface="Verdana" panose="020B0604030504040204" pitchFamily="34" charset="0"/>
                <a:ea typeface="Verdana" panose="020B0604030504040204" pitchFamily="34" charset="0"/>
              </a:rPr>
              <a:t>Землі</a:t>
            </a:r>
            <a:r>
              <a:rPr lang="ru-RU" sz="1800" dirty="0">
                <a:latin typeface="Verdana" panose="020B0604030504040204" pitchFamily="34" charset="0"/>
                <a:ea typeface="Verdana" panose="020B0604030504040204" pitchFamily="34" charset="0"/>
              </a:rPr>
              <a:t> та </a:t>
            </a:r>
            <a:r>
              <a:rPr lang="ru-RU" sz="1800" dirty="0" err="1">
                <a:latin typeface="Verdana" panose="020B0604030504040204" pitchFamily="34" charset="0"/>
                <a:ea typeface="Verdana" panose="020B0604030504040204" pitchFamily="34" charset="0"/>
              </a:rPr>
              <a:t>можливість</a:t>
            </a:r>
            <a:r>
              <a:rPr lang="ru-RU" sz="18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1800" dirty="0" err="1">
                <a:latin typeface="Verdana" panose="020B0604030504040204" pitchFamily="34" charset="0"/>
                <a:ea typeface="Verdana" panose="020B0604030504040204" pitchFamily="34" charset="0"/>
              </a:rPr>
              <a:t>занесення</a:t>
            </a:r>
            <a:r>
              <a:rPr lang="ru-RU" sz="18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1800" dirty="0" err="1">
                <a:latin typeface="Verdana" panose="020B0604030504040204" pitchFamily="34" charset="0"/>
                <a:ea typeface="Verdana" panose="020B0604030504040204" pitchFamily="34" charset="0"/>
              </a:rPr>
              <a:t>життя</a:t>
            </a:r>
            <a:r>
              <a:rPr lang="ru-RU" sz="1800" dirty="0">
                <a:latin typeface="Verdana" panose="020B0604030504040204" pitchFamily="34" charset="0"/>
                <a:ea typeface="Verdana" panose="020B0604030504040204" pitchFamily="34" charset="0"/>
              </a:rPr>
              <a:t> на нашу планету в </a:t>
            </a:r>
            <a:r>
              <a:rPr lang="ru-RU" sz="1800" dirty="0" err="1">
                <a:latin typeface="Verdana" panose="020B0604030504040204" pitchFamily="34" charset="0"/>
                <a:ea typeface="Verdana" panose="020B0604030504040204" pitchFamily="34" charset="0"/>
              </a:rPr>
              <a:t>результаті</a:t>
            </a:r>
            <a:r>
              <a:rPr lang="ru-RU" sz="1800" dirty="0">
                <a:latin typeface="Verdana" panose="020B0604030504040204" pitchFamily="34" charset="0"/>
                <a:ea typeface="Verdana" panose="020B0604030504040204" pitchFamily="34" charset="0"/>
              </a:rPr>
              <a:t> таких </a:t>
            </a:r>
            <a:r>
              <a:rPr lang="ru-RU" sz="1800" dirty="0" err="1">
                <a:latin typeface="Verdana" panose="020B0604030504040204" pitchFamily="34" charset="0"/>
                <a:ea typeface="Verdana" panose="020B0604030504040204" pitchFamily="34" charset="0"/>
              </a:rPr>
              <a:t>подій</a:t>
            </a:r>
            <a:r>
              <a:rPr lang="ru-RU" sz="1800" dirty="0">
                <a:latin typeface="Verdana" panose="020B0604030504040204" pitchFamily="34" charset="0"/>
                <a:ea typeface="Verdana" panose="020B0604030504040204" pitchFamily="34" charset="0"/>
              </a:rPr>
              <a:t>;</a:t>
            </a:r>
          </a:p>
          <a:p>
            <a:pPr algn="just"/>
            <a:endParaRPr lang="ru-RU" sz="18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r>
              <a:rPr lang="ru-RU" sz="1800" dirty="0" err="1">
                <a:latin typeface="Verdana" panose="020B0604030504040204" pitchFamily="34" charset="0"/>
                <a:ea typeface="Verdana" panose="020B0604030504040204" pitchFamily="34" charset="0"/>
              </a:rPr>
              <a:t>уточнити</a:t>
            </a:r>
            <a:r>
              <a:rPr lang="ru-RU" sz="1800" dirty="0">
                <a:latin typeface="Verdana" panose="020B0604030504040204" pitchFamily="34" charset="0"/>
                <a:ea typeface="Verdana" panose="020B0604030504040204" pitchFamily="34" charset="0"/>
              </a:rPr>
              <a:t> структуру </a:t>
            </a:r>
            <a:r>
              <a:rPr lang="ru-RU" sz="1800" dirty="0" err="1">
                <a:latin typeface="Verdana" panose="020B0604030504040204" pitchFamily="34" charset="0"/>
                <a:ea typeface="Verdana" panose="020B0604030504040204" pitchFamily="34" charset="0"/>
              </a:rPr>
              <a:t>Української</a:t>
            </a:r>
            <a:r>
              <a:rPr lang="ru-RU" sz="18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1800" dirty="0" err="1">
                <a:latin typeface="Verdana" panose="020B0604030504040204" pitchFamily="34" charset="0"/>
                <a:ea typeface="Verdana" panose="020B0604030504040204" pitchFamily="34" charset="0"/>
              </a:rPr>
              <a:t>метеорної</a:t>
            </a:r>
            <a:r>
              <a:rPr lang="ru-RU" sz="18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1800" dirty="0" err="1">
                <a:latin typeface="Verdana" panose="020B0604030504040204" pitchFamily="34" charset="0"/>
                <a:ea typeface="Verdana" panose="020B0604030504040204" pitchFamily="34" charset="0"/>
              </a:rPr>
              <a:t>спостережної</a:t>
            </a:r>
            <a:r>
              <a:rPr lang="ru-RU" sz="18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1800" dirty="0" err="1">
                <a:latin typeface="Verdana" panose="020B0604030504040204" pitchFamily="34" charset="0"/>
                <a:ea typeface="Verdana" panose="020B0604030504040204" pitchFamily="34" charset="0"/>
              </a:rPr>
              <a:t>мережі</a:t>
            </a:r>
            <a:r>
              <a:rPr lang="ru-RU" sz="1800" dirty="0">
                <a:latin typeface="Verdana" panose="020B0604030504040204" pitchFamily="34" charset="0"/>
                <a:ea typeface="Verdana" panose="020B0604030504040204" pitchFamily="34" charset="0"/>
              </a:rPr>
              <a:t> та </a:t>
            </a:r>
            <a:r>
              <a:rPr lang="ru-RU" sz="1800" dirty="0" err="1">
                <a:latin typeface="Verdana" panose="020B0604030504040204" pitchFamily="34" charset="0"/>
                <a:ea typeface="Verdana" panose="020B0604030504040204" pitchFamily="34" charset="0"/>
              </a:rPr>
              <a:t>її</a:t>
            </a:r>
            <a:r>
              <a:rPr lang="ru-RU" sz="18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1800" dirty="0" err="1">
                <a:latin typeface="Verdana" panose="020B0604030504040204" pitchFamily="34" charset="0"/>
                <a:ea typeface="Verdana" panose="020B0604030504040204" pitchFamily="34" charset="0"/>
              </a:rPr>
              <a:t>функціональні</a:t>
            </a:r>
            <a:r>
              <a:rPr lang="ru-RU" sz="18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1800" dirty="0" err="1">
                <a:latin typeface="Verdana" panose="020B0604030504040204" pitchFamily="34" charset="0"/>
                <a:ea typeface="Verdana" panose="020B0604030504040204" pitchFamily="34" charset="0"/>
              </a:rPr>
              <a:t>особливості</a:t>
            </a:r>
            <a:r>
              <a:rPr lang="ru-RU" sz="1800" dirty="0">
                <a:latin typeface="Verdana" panose="020B0604030504040204" pitchFamily="34" charset="0"/>
                <a:ea typeface="Verdana" panose="020B0604030504040204" pitchFamily="34" charset="0"/>
              </a:rPr>
              <a:t>;</a:t>
            </a:r>
          </a:p>
          <a:p>
            <a:pPr algn="just"/>
            <a:endParaRPr lang="ru-RU" sz="18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r>
              <a:rPr lang="ru-RU" sz="1800" dirty="0" err="1">
                <a:latin typeface="Verdana" panose="020B0604030504040204" pitchFamily="34" charset="0"/>
                <a:ea typeface="Verdana" panose="020B0604030504040204" pitchFamily="34" charset="0"/>
              </a:rPr>
              <a:t>ознайомитися</a:t>
            </a:r>
            <a:r>
              <a:rPr lang="ru-RU" sz="1800" dirty="0">
                <a:latin typeface="Verdana" panose="020B0604030504040204" pitchFamily="34" charset="0"/>
                <a:ea typeface="Verdana" panose="020B0604030504040204" pitchFamily="34" charset="0"/>
              </a:rPr>
              <a:t> з принципом </a:t>
            </a:r>
            <a:r>
              <a:rPr lang="ru-RU" sz="1800" dirty="0" err="1">
                <a:latin typeface="Verdana" panose="020B0604030504040204" pitchFamily="34" charset="0"/>
                <a:ea typeface="Verdana" panose="020B0604030504040204" pitchFamily="34" charset="0"/>
              </a:rPr>
              <a:t>роботи</a:t>
            </a:r>
            <a:r>
              <a:rPr lang="ru-RU" sz="1800" dirty="0">
                <a:latin typeface="Verdana" panose="020B0604030504040204" pitchFamily="34" charset="0"/>
                <a:ea typeface="Verdana" panose="020B0604030504040204" pitchFamily="34" charset="0"/>
              </a:rPr>
              <a:t> метеорного </a:t>
            </a:r>
            <a:r>
              <a:rPr lang="ru-RU" sz="1800" dirty="0" err="1">
                <a:latin typeface="Verdana" panose="020B0604030504040204" pitchFamily="34" charset="0"/>
                <a:ea typeface="Verdana" panose="020B0604030504040204" pitchFamily="34" charset="0"/>
              </a:rPr>
              <a:t>автоматизованого</a:t>
            </a:r>
            <a:r>
              <a:rPr lang="ru-RU" sz="18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1800" dirty="0" err="1">
                <a:latin typeface="Verdana" panose="020B0604030504040204" pitchFamily="34" charset="0"/>
                <a:ea typeface="Verdana" panose="020B0604030504040204" pitchFamily="34" charset="0"/>
              </a:rPr>
              <a:t>програмного</a:t>
            </a:r>
            <a:r>
              <a:rPr lang="ru-RU" sz="1800" dirty="0">
                <a:latin typeface="Verdana" panose="020B0604030504040204" pitchFamily="34" charset="0"/>
                <a:ea typeface="Verdana" panose="020B0604030504040204" pitchFamily="34" charset="0"/>
              </a:rPr>
              <a:t> комплексу, як </a:t>
            </a:r>
            <a:r>
              <a:rPr lang="ru-RU" sz="1800" dirty="0" err="1">
                <a:latin typeface="Verdana" panose="020B0604030504040204" pitchFamily="34" charset="0"/>
                <a:ea typeface="Verdana" panose="020B0604030504040204" pitchFamily="34" charset="0"/>
              </a:rPr>
              <a:t>складника</a:t>
            </a:r>
            <a:r>
              <a:rPr lang="ru-RU" sz="18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1800" dirty="0" err="1">
                <a:latin typeface="Verdana" panose="020B0604030504040204" pitchFamily="34" charset="0"/>
                <a:ea typeface="Verdana" panose="020B0604030504040204" pitchFamily="34" charset="0"/>
              </a:rPr>
              <a:t>Української</a:t>
            </a:r>
            <a:r>
              <a:rPr lang="ru-RU" sz="18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1800" dirty="0" err="1">
                <a:latin typeface="Verdana" panose="020B0604030504040204" pitchFamily="34" charset="0"/>
                <a:ea typeface="Verdana" panose="020B0604030504040204" pitchFamily="34" charset="0"/>
              </a:rPr>
              <a:t>метеорної</a:t>
            </a:r>
            <a:r>
              <a:rPr lang="ru-RU" sz="18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1800" dirty="0" err="1">
                <a:latin typeface="Verdana" panose="020B0604030504040204" pitchFamily="34" charset="0"/>
                <a:ea typeface="Verdana" panose="020B0604030504040204" pitchFamily="34" charset="0"/>
              </a:rPr>
              <a:t>спостережної</a:t>
            </a:r>
            <a:r>
              <a:rPr lang="ru-RU" sz="18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1800" dirty="0" err="1">
                <a:latin typeface="Verdana" panose="020B0604030504040204" pitchFamily="34" charset="0"/>
                <a:ea typeface="Verdana" panose="020B0604030504040204" pitchFamily="34" charset="0"/>
              </a:rPr>
              <a:t>мережі</a:t>
            </a:r>
            <a:r>
              <a:rPr lang="ru-RU" sz="1800" dirty="0">
                <a:latin typeface="Verdana" panose="020B0604030504040204" pitchFamily="34" charset="0"/>
                <a:ea typeface="Verdana" panose="020B0604030504040204" pitchFamily="34" charset="0"/>
              </a:rPr>
              <a:t>;</a:t>
            </a:r>
          </a:p>
          <a:p>
            <a:pPr algn="just"/>
            <a:r>
              <a:rPr lang="ru-RU" sz="1800" dirty="0" err="1">
                <a:latin typeface="Verdana" panose="020B0604030504040204" pitchFamily="34" charset="0"/>
                <a:ea typeface="Verdana" panose="020B0604030504040204" pitchFamily="34" charset="0"/>
              </a:rPr>
              <a:t>опрацювати</a:t>
            </a:r>
            <a:r>
              <a:rPr lang="ru-RU" sz="18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1800" dirty="0" err="1">
                <a:latin typeface="Verdana" panose="020B0604030504040204" pitchFamily="34" charset="0"/>
                <a:ea typeface="Verdana" panose="020B0604030504040204" pitchFamily="34" charset="0"/>
              </a:rPr>
              <a:t>результати</a:t>
            </a:r>
            <a:r>
              <a:rPr lang="ru-RU" sz="18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1800" dirty="0" err="1">
                <a:latin typeface="Verdana" panose="020B0604030504040204" pitchFamily="34" charset="0"/>
                <a:ea typeface="Verdana" panose="020B0604030504040204" pitchFamily="34" charset="0"/>
              </a:rPr>
              <a:t>роботи</a:t>
            </a:r>
            <a:r>
              <a:rPr lang="ru-RU" sz="18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1800" dirty="0" err="1">
                <a:latin typeface="Verdana" panose="020B0604030504040204" pitchFamily="34" charset="0"/>
                <a:ea typeface="Verdana" panose="020B0604030504040204" pitchFamily="34" charset="0"/>
              </a:rPr>
              <a:t>окремого</a:t>
            </a:r>
            <a:r>
              <a:rPr lang="ru-RU" sz="1800" dirty="0">
                <a:latin typeface="Verdana" panose="020B0604030504040204" pitchFamily="34" charset="0"/>
                <a:ea typeface="Verdana" panose="020B0604030504040204" pitchFamily="34" charset="0"/>
              </a:rPr>
              <a:t> метеорного </a:t>
            </a:r>
            <a:r>
              <a:rPr lang="ru-RU" sz="1800" dirty="0" err="1">
                <a:latin typeface="Verdana" panose="020B0604030504040204" pitchFamily="34" charset="0"/>
                <a:ea typeface="Verdana" panose="020B0604030504040204" pitchFamily="34" charset="0"/>
              </a:rPr>
              <a:t>автоматизованого</a:t>
            </a:r>
            <a:r>
              <a:rPr lang="ru-RU" sz="18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1800" dirty="0" err="1">
                <a:latin typeface="Verdana" panose="020B0604030504040204" pitchFamily="34" charset="0"/>
                <a:ea typeface="Verdana" panose="020B0604030504040204" pitchFamily="34" charset="0"/>
              </a:rPr>
              <a:t>програмного</a:t>
            </a:r>
            <a:r>
              <a:rPr lang="ru-RU" sz="1800" dirty="0">
                <a:latin typeface="Verdana" panose="020B0604030504040204" pitchFamily="34" charset="0"/>
                <a:ea typeface="Verdana" panose="020B0604030504040204" pitchFamily="34" charset="0"/>
              </a:rPr>
              <a:t> комплексу </a:t>
            </a:r>
            <a:r>
              <a:rPr lang="ru-RU" sz="1800" dirty="0" err="1">
                <a:latin typeface="Verdana" panose="020B0604030504040204" pitchFamily="34" charset="0"/>
                <a:ea typeface="Verdana" panose="020B0604030504040204" pitchFamily="34" charset="0"/>
              </a:rPr>
              <a:t>щодо</a:t>
            </a:r>
            <a:r>
              <a:rPr lang="ru-RU" sz="18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1800" dirty="0" err="1">
                <a:latin typeface="Verdana" panose="020B0604030504040204" pitchFamily="34" charset="0"/>
                <a:ea typeface="Verdana" panose="020B0604030504040204" pitchFamily="34" charset="0"/>
              </a:rPr>
              <a:t>фіксації</a:t>
            </a:r>
            <a:r>
              <a:rPr lang="ru-RU" sz="18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1800" dirty="0" err="1">
                <a:latin typeface="Verdana" panose="020B0604030504040204" pitchFamily="34" charset="0"/>
                <a:ea typeface="Verdana" panose="020B0604030504040204" pitchFamily="34" charset="0"/>
              </a:rPr>
              <a:t>явищ</a:t>
            </a:r>
            <a:r>
              <a:rPr lang="ru-RU" sz="18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1800" dirty="0" err="1">
                <a:latin typeface="Verdana" panose="020B0604030504040204" pitchFamily="34" charset="0"/>
                <a:ea typeface="Verdana" panose="020B0604030504040204" pitchFamily="34" charset="0"/>
              </a:rPr>
              <a:t>вторгнень</a:t>
            </a:r>
            <a:r>
              <a:rPr lang="ru-RU" sz="18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1800" dirty="0" err="1">
                <a:latin typeface="Verdana" panose="020B0604030504040204" pitchFamily="34" charset="0"/>
                <a:ea typeface="Verdana" panose="020B0604030504040204" pitchFamily="34" charset="0"/>
              </a:rPr>
              <a:t>метеорів</a:t>
            </a:r>
            <a:r>
              <a:rPr lang="ru-RU" sz="1800" dirty="0">
                <a:latin typeface="Verdana" panose="020B0604030504040204" pitchFamily="34" charset="0"/>
                <a:ea typeface="Verdana" panose="020B0604030504040204" pitchFamily="34" charset="0"/>
              </a:rPr>
              <a:t> в атмосферу </a:t>
            </a:r>
            <a:r>
              <a:rPr lang="ru-RU" sz="1800" dirty="0" err="1">
                <a:latin typeface="Verdana" panose="020B0604030504040204" pitchFamily="34" charset="0"/>
                <a:ea typeface="Verdana" panose="020B0604030504040204" pitchFamily="34" charset="0"/>
              </a:rPr>
              <a:t>Землі</a:t>
            </a:r>
            <a:r>
              <a:rPr lang="ru-RU" sz="1800" dirty="0"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0637168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68DE7-3624-FCAE-830F-B441BCE135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1720" y="2680821"/>
            <a:ext cx="5760640" cy="715963"/>
          </a:xfrm>
        </p:spPr>
        <p:txBody>
          <a:bodyPr/>
          <a:lstStyle/>
          <a:p>
            <a:r>
              <a:rPr lang="uk-UA" dirty="0"/>
              <a:t>Теоретична частина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6786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>
            <a:extLst>
              <a:ext uri="{FF2B5EF4-FFF2-40B4-BE49-F238E27FC236}">
                <a16:creationId xmlns:a16="http://schemas.microsoft.com/office/drawing/2014/main" id="{BA19458A-64C8-79C7-9234-BC23186C9DE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762000"/>
            <a:ext cx="6934200" cy="715963"/>
          </a:xfrm>
        </p:spPr>
        <p:txBody>
          <a:bodyPr/>
          <a:lstStyle/>
          <a:p>
            <a:r>
              <a:rPr lang="uk-UA" altLang="en-US" sz="2400" dirty="0">
                <a:solidFill>
                  <a:schemeClr val="tx1"/>
                </a:solidFill>
              </a:rPr>
              <a:t>Місце досліджень метеорних тіл та їхньої взаємодії з атмосферою Землі для сучасної науки</a:t>
            </a:r>
            <a:endParaRPr lang="en-US" altLang="en-US" sz="2400" dirty="0">
              <a:solidFill>
                <a:schemeClr val="tx1"/>
              </a:solidFill>
            </a:endParaRPr>
          </a:p>
        </p:txBody>
      </p:sp>
      <p:sp>
        <p:nvSpPr>
          <p:cNvPr id="60419" name="Rectangle 3">
            <a:extLst>
              <a:ext uri="{FF2B5EF4-FFF2-40B4-BE49-F238E27FC236}">
                <a16:creationId xmlns:a16="http://schemas.microsoft.com/office/drawing/2014/main" id="{39283ACD-52B9-1FFF-92CF-F26F52A1A1B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979712" y="1844824"/>
            <a:ext cx="6934200" cy="4267200"/>
          </a:xfrm>
        </p:spPr>
        <p:txBody>
          <a:bodyPr/>
          <a:lstStyle/>
          <a:p>
            <a:pPr marL="0" indent="358775" algn="just">
              <a:buNone/>
            </a:pPr>
            <a:r>
              <a:rPr lang="ru-RU" altLang="ko-KR" sz="1800" dirty="0" err="1">
                <a:solidFill>
                  <a:schemeClr val="tx1"/>
                </a:solidFill>
                <a:latin typeface="Verdana" panose="020B0604030504040204" pitchFamily="34" charset="0"/>
                <a:ea typeface="굴림" panose="020B0600000101010101" pitchFamily="34" charset="-127"/>
              </a:rPr>
              <a:t>Кожну</a:t>
            </a:r>
            <a:r>
              <a:rPr lang="ru-RU" altLang="ko-KR" sz="1800" dirty="0">
                <a:solidFill>
                  <a:schemeClr val="tx1"/>
                </a:solidFill>
                <a:latin typeface="Verdana" panose="020B0604030504040204" pitchFamily="34" charset="0"/>
                <a:ea typeface="굴림" panose="020B0600000101010101" pitchFamily="34" charset="-127"/>
              </a:rPr>
              <a:t> добу в атмосферу </a:t>
            </a:r>
            <a:r>
              <a:rPr lang="ru-RU" altLang="ko-KR" sz="1800" dirty="0" err="1">
                <a:solidFill>
                  <a:schemeClr val="tx1"/>
                </a:solidFill>
                <a:latin typeface="Verdana" panose="020B0604030504040204" pitchFamily="34" charset="0"/>
                <a:ea typeface="굴림" panose="020B0600000101010101" pitchFamily="34" charset="-127"/>
              </a:rPr>
              <a:t>Земл</a:t>
            </a:r>
            <a:r>
              <a:rPr lang="en-US" altLang="ko-KR" sz="1800" dirty="0" err="1">
                <a:solidFill>
                  <a:schemeClr val="tx1"/>
                </a:solidFill>
                <a:latin typeface="Verdana" panose="020B0604030504040204" pitchFamily="34" charset="0"/>
                <a:ea typeface="굴림" panose="020B0600000101010101" pitchFamily="34" charset="-127"/>
              </a:rPr>
              <a:t>i</a:t>
            </a:r>
            <a:r>
              <a:rPr lang="en-US" altLang="ko-KR" sz="1800" dirty="0">
                <a:solidFill>
                  <a:schemeClr val="tx1"/>
                </a:solidFill>
                <a:latin typeface="Verdana" panose="020B0604030504040204" pitchFamily="34" charset="0"/>
                <a:ea typeface="굴림" panose="020B0600000101010101" pitchFamily="34" charset="-127"/>
              </a:rPr>
              <a:t> </a:t>
            </a:r>
            <a:r>
              <a:rPr lang="ru-RU" altLang="ko-KR" sz="1800" dirty="0">
                <a:solidFill>
                  <a:schemeClr val="tx1"/>
                </a:solidFill>
                <a:latin typeface="Verdana" panose="020B0604030504040204" pitchFamily="34" charset="0"/>
                <a:ea typeface="굴림" panose="020B0600000101010101" pitchFamily="34" charset="-127"/>
              </a:rPr>
              <a:t>входить б</a:t>
            </a:r>
            <a:r>
              <a:rPr lang="en-US" altLang="ko-KR" sz="1800" dirty="0" err="1">
                <a:solidFill>
                  <a:schemeClr val="tx1"/>
                </a:solidFill>
                <a:latin typeface="Verdana" panose="020B0604030504040204" pitchFamily="34" charset="0"/>
                <a:ea typeface="굴림" panose="020B0600000101010101" pitchFamily="34" charset="-127"/>
              </a:rPr>
              <a:t>i</a:t>
            </a:r>
            <a:r>
              <a:rPr lang="ru-RU" altLang="ko-KR" sz="1800" dirty="0">
                <a:solidFill>
                  <a:schemeClr val="tx1"/>
                </a:solidFill>
                <a:latin typeface="Verdana" panose="020B0604030504040204" pitchFamily="34" charset="0"/>
                <a:ea typeface="굴림" panose="020B0600000101010101" pitchFamily="34" charset="-127"/>
              </a:rPr>
              <a:t>ля 400 </a:t>
            </a:r>
            <a:r>
              <a:rPr lang="ru-RU" altLang="ko-KR" sz="1800" dirty="0" err="1">
                <a:solidFill>
                  <a:schemeClr val="tx1"/>
                </a:solidFill>
                <a:latin typeface="Verdana" panose="020B0604030504040204" pitchFamily="34" charset="0"/>
                <a:ea typeface="굴림" panose="020B0600000101010101" pitchFamily="34" charset="-127"/>
              </a:rPr>
              <a:t>метеороїд</a:t>
            </a:r>
            <a:r>
              <a:rPr lang="en-US" altLang="ko-KR" sz="1800" dirty="0" err="1">
                <a:solidFill>
                  <a:schemeClr val="tx1"/>
                </a:solidFill>
                <a:latin typeface="Verdana" panose="020B0604030504040204" pitchFamily="34" charset="0"/>
                <a:ea typeface="굴림" panose="020B0600000101010101" pitchFamily="34" charset="-127"/>
              </a:rPr>
              <a:t>i</a:t>
            </a:r>
            <a:r>
              <a:rPr lang="ru-RU" altLang="ko-KR" sz="1800" dirty="0">
                <a:solidFill>
                  <a:schemeClr val="tx1"/>
                </a:solidFill>
                <a:latin typeface="Verdana" panose="020B0604030504040204" pitchFamily="34" charset="0"/>
                <a:ea typeface="굴림" panose="020B0600000101010101" pitchFamily="34" charset="-127"/>
              </a:rPr>
              <a:t>в з </a:t>
            </a:r>
            <a:r>
              <a:rPr lang="ru-RU" altLang="ko-KR" sz="1800" dirty="0" err="1">
                <a:solidFill>
                  <a:schemeClr val="tx1"/>
                </a:solidFill>
                <a:latin typeface="Verdana" panose="020B0604030504040204" pitchFamily="34" charset="0"/>
                <a:ea typeface="굴림" panose="020B0600000101010101" pitchFamily="34" charset="-127"/>
              </a:rPr>
              <a:t>масами</a:t>
            </a:r>
            <a:r>
              <a:rPr lang="ru-RU" altLang="ko-KR" sz="1800" dirty="0">
                <a:solidFill>
                  <a:schemeClr val="tx1"/>
                </a:solidFill>
                <a:latin typeface="Verdana" panose="020B0604030504040204" pitchFamily="34" charset="0"/>
                <a:ea typeface="굴림" panose="020B0600000101010101" pitchFamily="34" charset="-127"/>
              </a:rPr>
              <a:t> не </a:t>
            </a:r>
            <a:r>
              <a:rPr lang="ru-RU" altLang="ko-KR" sz="1800" dirty="0" err="1">
                <a:solidFill>
                  <a:schemeClr val="tx1"/>
                </a:solidFill>
                <a:latin typeface="Verdana" panose="020B0604030504040204" pitchFamily="34" charset="0"/>
                <a:ea typeface="굴림" panose="020B0600000101010101" pitchFamily="34" charset="-127"/>
              </a:rPr>
              <a:t>менше</a:t>
            </a:r>
            <a:r>
              <a:rPr lang="ru-RU" altLang="ko-KR" sz="1800" dirty="0">
                <a:solidFill>
                  <a:schemeClr val="tx1"/>
                </a:solidFill>
                <a:latin typeface="Verdana" panose="020B0604030504040204" pitchFamily="34" charset="0"/>
                <a:ea typeface="굴림" panose="020B0600000101010101" pitchFamily="34" charset="-127"/>
              </a:rPr>
              <a:t> 1 кг. </a:t>
            </a:r>
            <a:r>
              <a:rPr lang="ru-RU" altLang="ko-KR" sz="1800" dirty="0" err="1">
                <a:solidFill>
                  <a:schemeClr val="tx1"/>
                </a:solidFill>
                <a:latin typeface="Verdana" panose="020B0604030504040204" pitchFamily="34" charset="0"/>
                <a:ea typeface="굴림" panose="020B0600000101010101" pitchFamily="34" charset="-127"/>
              </a:rPr>
              <a:t>Приблизно</a:t>
            </a:r>
            <a:r>
              <a:rPr lang="ru-RU" altLang="ko-KR" sz="1800" dirty="0">
                <a:solidFill>
                  <a:schemeClr val="tx1"/>
                </a:solidFill>
                <a:latin typeface="Verdana" panose="020B0604030504040204" pitchFamily="34" charset="0"/>
                <a:ea typeface="굴림" panose="020B0600000101010101" pitchFamily="34" charset="-127"/>
              </a:rPr>
              <a:t> 30% з них </a:t>
            </a:r>
            <a:r>
              <a:rPr lang="ru-RU" altLang="ko-KR" sz="1800" dirty="0" err="1">
                <a:solidFill>
                  <a:schemeClr val="tx1"/>
                </a:solidFill>
                <a:latin typeface="Verdana" panose="020B0604030504040204" pitchFamily="34" charset="0"/>
                <a:ea typeface="굴림" panose="020B0600000101010101" pitchFamily="34" charset="-127"/>
              </a:rPr>
              <a:t>досягають</a:t>
            </a:r>
            <a:r>
              <a:rPr lang="ru-RU" altLang="ko-KR" sz="1800" dirty="0">
                <a:solidFill>
                  <a:schemeClr val="tx1"/>
                </a:solidFill>
                <a:latin typeface="Verdana" panose="020B0604030504040204" pitchFamily="34" charset="0"/>
                <a:ea typeface="굴림" panose="020B0600000101010101" pitchFamily="34" charset="-127"/>
              </a:rPr>
              <a:t> </a:t>
            </a:r>
            <a:r>
              <a:rPr lang="ru-RU" altLang="ko-KR" sz="1800" dirty="0" err="1">
                <a:solidFill>
                  <a:schemeClr val="tx1"/>
                </a:solidFill>
                <a:latin typeface="Verdana" panose="020B0604030504040204" pitchFamily="34" charset="0"/>
                <a:ea typeface="굴림" panose="020B0600000101010101" pitchFamily="34" charset="-127"/>
              </a:rPr>
              <a:t>висоти</a:t>
            </a:r>
            <a:r>
              <a:rPr lang="ru-RU" altLang="ko-KR" sz="1800" dirty="0">
                <a:solidFill>
                  <a:schemeClr val="tx1"/>
                </a:solidFill>
                <a:latin typeface="Verdana" panose="020B0604030504040204" pitchFamily="34" charset="0"/>
                <a:ea typeface="굴림" panose="020B0600000101010101" pitchFamily="34" charset="-127"/>
              </a:rPr>
              <a:t> 30 км </a:t>
            </a:r>
            <a:r>
              <a:rPr lang="en-US" altLang="ko-KR" sz="1800" dirty="0" err="1">
                <a:solidFill>
                  <a:schemeClr val="tx1"/>
                </a:solidFill>
                <a:latin typeface="Verdana" panose="020B0604030504040204" pitchFamily="34" charset="0"/>
                <a:ea typeface="굴림" panose="020B0600000101010101" pitchFamily="34" charset="-127"/>
              </a:rPr>
              <a:t>i</a:t>
            </a:r>
            <a:r>
              <a:rPr lang="en-US" altLang="ko-KR" sz="1800" dirty="0">
                <a:solidFill>
                  <a:schemeClr val="tx1"/>
                </a:solidFill>
                <a:latin typeface="Verdana" panose="020B0604030504040204" pitchFamily="34" charset="0"/>
                <a:ea typeface="굴림" panose="020B0600000101010101" pitchFamily="34" charset="-127"/>
              </a:rPr>
              <a:t> </a:t>
            </a:r>
            <a:r>
              <a:rPr lang="ru-RU" altLang="ko-KR" sz="1800" dirty="0" err="1">
                <a:solidFill>
                  <a:schemeClr val="tx1"/>
                </a:solidFill>
                <a:latin typeface="Verdana" panose="020B0604030504040204" pitchFamily="34" charset="0"/>
                <a:ea typeface="굴림" panose="020B0600000101010101" pitchFamily="34" charset="-127"/>
              </a:rPr>
              <a:t>менше</a:t>
            </a:r>
            <a:r>
              <a:rPr lang="ru-RU" altLang="ko-KR" sz="1800" dirty="0">
                <a:solidFill>
                  <a:schemeClr val="tx1"/>
                </a:solidFill>
                <a:latin typeface="Verdana" panose="020B0604030504040204" pitchFamily="34" charset="0"/>
                <a:ea typeface="굴림" panose="020B0600000101010101" pitchFamily="34" charset="-127"/>
              </a:rPr>
              <a:t>, а б</a:t>
            </a:r>
            <a:r>
              <a:rPr lang="en-US" altLang="ko-KR" sz="1800" dirty="0" err="1">
                <a:solidFill>
                  <a:schemeClr val="tx1"/>
                </a:solidFill>
                <a:latin typeface="Verdana" panose="020B0604030504040204" pitchFamily="34" charset="0"/>
                <a:ea typeface="굴림" panose="020B0600000101010101" pitchFamily="34" charset="-127"/>
              </a:rPr>
              <a:t>i</a:t>
            </a:r>
            <a:r>
              <a:rPr lang="ru-RU" altLang="ko-KR" sz="1800" dirty="0">
                <a:solidFill>
                  <a:schemeClr val="tx1"/>
                </a:solidFill>
                <a:latin typeface="Verdana" panose="020B0604030504040204" pitchFamily="34" charset="0"/>
                <a:ea typeface="굴림" panose="020B0600000101010101" pitchFamily="34" charset="-127"/>
              </a:rPr>
              <a:t>ля 0,5%  – </a:t>
            </a:r>
            <a:r>
              <a:rPr lang="ru-RU" altLang="ko-KR" sz="1800" dirty="0" err="1">
                <a:solidFill>
                  <a:schemeClr val="tx1"/>
                </a:solidFill>
                <a:latin typeface="Verdana" panose="020B0604030504040204" pitchFamily="34" charset="0"/>
                <a:ea typeface="굴림" panose="020B0600000101010101" pitchFamily="34" charset="-127"/>
              </a:rPr>
              <a:t>залишають</a:t>
            </a:r>
            <a:r>
              <a:rPr lang="ru-RU" altLang="ko-KR" sz="1800" dirty="0">
                <a:solidFill>
                  <a:schemeClr val="tx1"/>
                </a:solidFill>
                <a:latin typeface="Verdana" panose="020B0604030504040204" pitchFamily="34" charset="0"/>
                <a:ea typeface="굴림" panose="020B0600000101010101" pitchFamily="34" charset="-127"/>
              </a:rPr>
              <a:t> на </a:t>
            </a:r>
            <a:r>
              <a:rPr lang="ru-RU" altLang="ko-KR" sz="1800" dirty="0" err="1">
                <a:solidFill>
                  <a:schemeClr val="tx1"/>
                </a:solidFill>
                <a:latin typeface="Verdana" panose="020B0604030504040204" pitchFamily="34" charset="0"/>
                <a:ea typeface="굴림" panose="020B0600000101010101" pitchFamily="34" charset="-127"/>
              </a:rPr>
              <a:t>поверхні</a:t>
            </a:r>
            <a:r>
              <a:rPr lang="ru-RU" altLang="ko-KR" sz="1800" dirty="0">
                <a:solidFill>
                  <a:schemeClr val="tx1"/>
                </a:solidFill>
                <a:latin typeface="Verdana" panose="020B0604030504040204" pitchFamily="34" charset="0"/>
                <a:ea typeface="굴림" panose="020B0600000101010101" pitchFamily="34" charset="-127"/>
              </a:rPr>
              <a:t> </a:t>
            </a:r>
            <a:r>
              <a:rPr lang="ru-RU" altLang="ko-KR" sz="1800" dirty="0" err="1">
                <a:solidFill>
                  <a:schemeClr val="tx1"/>
                </a:solidFill>
                <a:latin typeface="Verdana" panose="020B0604030504040204" pitchFamily="34" charset="0"/>
                <a:ea typeface="굴림" panose="020B0600000101010101" pitchFamily="34" charset="-127"/>
              </a:rPr>
              <a:t>Земл</a:t>
            </a:r>
            <a:r>
              <a:rPr lang="en-US" altLang="ko-KR" sz="1800" dirty="0" err="1">
                <a:solidFill>
                  <a:schemeClr val="tx1"/>
                </a:solidFill>
                <a:latin typeface="Verdana" panose="020B0604030504040204" pitchFamily="34" charset="0"/>
                <a:ea typeface="굴림" panose="020B0600000101010101" pitchFamily="34" charset="-127"/>
              </a:rPr>
              <a:t>i</a:t>
            </a:r>
            <a:r>
              <a:rPr lang="en-US" altLang="ko-KR" sz="1800" dirty="0">
                <a:solidFill>
                  <a:schemeClr val="tx1"/>
                </a:solidFill>
                <a:latin typeface="Verdana" panose="020B0604030504040204" pitchFamily="34" charset="0"/>
                <a:ea typeface="굴림" panose="020B0600000101010101" pitchFamily="34" charset="-127"/>
              </a:rPr>
              <a:t> </a:t>
            </a:r>
            <a:r>
              <a:rPr lang="ru-RU" altLang="ko-KR" sz="1800" dirty="0" err="1">
                <a:solidFill>
                  <a:schemeClr val="tx1"/>
                </a:solidFill>
                <a:latin typeface="Verdana" panose="020B0604030504040204" pitchFamily="34" charset="0"/>
                <a:ea typeface="굴림" panose="020B0600000101010101" pitchFamily="34" charset="-127"/>
              </a:rPr>
              <a:t>метеорити</a:t>
            </a:r>
            <a:r>
              <a:rPr lang="ru-RU" altLang="ko-KR" sz="1800" dirty="0">
                <a:solidFill>
                  <a:schemeClr val="tx1"/>
                </a:solidFill>
                <a:latin typeface="Verdana" panose="020B0604030504040204" pitchFamily="34" charset="0"/>
                <a:ea typeface="굴림" panose="020B0600000101010101" pitchFamily="34" charset="-127"/>
              </a:rPr>
              <a:t>. </a:t>
            </a:r>
          </a:p>
          <a:p>
            <a:pPr marL="0" indent="358775" algn="just">
              <a:buNone/>
            </a:pPr>
            <a:r>
              <a:rPr lang="ru-RU" altLang="ko-KR" sz="1800" dirty="0">
                <a:solidFill>
                  <a:schemeClr val="tx1"/>
                </a:solidFill>
                <a:latin typeface="Verdana" panose="020B0604030504040204" pitchFamily="34" charset="0"/>
                <a:ea typeface="굴림" panose="020B0600000101010101" pitchFamily="34" charset="-127"/>
              </a:rPr>
              <a:t>Косм</a:t>
            </a:r>
            <a:r>
              <a:rPr lang="en-US" altLang="ko-KR" sz="1800" dirty="0" err="1">
                <a:solidFill>
                  <a:schemeClr val="tx1"/>
                </a:solidFill>
                <a:latin typeface="Verdana" panose="020B0604030504040204" pitchFamily="34" charset="0"/>
                <a:ea typeface="굴림" panose="020B0600000101010101" pitchFamily="34" charset="-127"/>
              </a:rPr>
              <a:t>i</a:t>
            </a:r>
            <a:r>
              <a:rPr lang="ru-RU" altLang="ko-KR" sz="1800" dirty="0" err="1">
                <a:solidFill>
                  <a:schemeClr val="tx1"/>
                </a:solidFill>
                <a:latin typeface="Verdana" panose="020B0604030504040204" pitchFamily="34" charset="0"/>
                <a:ea typeface="굴림" panose="020B0600000101010101" pitchFamily="34" charset="-127"/>
              </a:rPr>
              <a:t>чн</a:t>
            </a:r>
            <a:r>
              <a:rPr lang="en-US" altLang="ko-KR" sz="1800" dirty="0" err="1">
                <a:solidFill>
                  <a:schemeClr val="tx1"/>
                </a:solidFill>
                <a:latin typeface="Verdana" panose="020B0604030504040204" pitchFamily="34" charset="0"/>
                <a:ea typeface="굴림" panose="020B0600000101010101" pitchFamily="34" charset="-127"/>
              </a:rPr>
              <a:t>i</a:t>
            </a:r>
            <a:r>
              <a:rPr lang="en-US" altLang="ko-KR" sz="1800" dirty="0">
                <a:solidFill>
                  <a:schemeClr val="tx1"/>
                </a:solidFill>
                <a:latin typeface="Verdana" panose="020B0604030504040204" pitchFamily="34" charset="0"/>
                <a:ea typeface="굴림" panose="020B0600000101010101" pitchFamily="34" charset="-127"/>
              </a:rPr>
              <a:t> </a:t>
            </a:r>
            <a:r>
              <a:rPr lang="ru-RU" altLang="ko-KR" sz="1800" dirty="0" err="1">
                <a:solidFill>
                  <a:schemeClr val="tx1"/>
                </a:solidFill>
                <a:latin typeface="Verdana" panose="020B0604030504040204" pitchFamily="34" charset="0"/>
                <a:ea typeface="굴림" panose="020B0600000101010101" pitchFamily="34" charset="-127"/>
              </a:rPr>
              <a:t>прибульц</a:t>
            </a:r>
            <a:r>
              <a:rPr lang="en-US" altLang="ko-KR" sz="1800" dirty="0" err="1">
                <a:solidFill>
                  <a:schemeClr val="tx1"/>
                </a:solidFill>
                <a:latin typeface="Verdana" panose="020B0604030504040204" pitchFamily="34" charset="0"/>
                <a:ea typeface="굴림" panose="020B0600000101010101" pitchFamily="34" charset="-127"/>
              </a:rPr>
              <a:t>i</a:t>
            </a:r>
            <a:r>
              <a:rPr lang="en-US" altLang="ko-KR" sz="1800" dirty="0">
                <a:solidFill>
                  <a:schemeClr val="tx1"/>
                </a:solidFill>
                <a:latin typeface="Verdana" panose="020B0604030504040204" pitchFamily="34" charset="0"/>
                <a:ea typeface="굴림" panose="020B0600000101010101" pitchFamily="34" charset="-127"/>
              </a:rPr>
              <a:t> </a:t>
            </a:r>
            <a:r>
              <a:rPr lang="ru-RU" altLang="ko-KR" sz="1800" dirty="0">
                <a:solidFill>
                  <a:schemeClr val="tx1"/>
                </a:solidFill>
                <a:latin typeface="Verdana" panose="020B0604030504040204" pitchFamily="34" charset="0"/>
                <a:ea typeface="굴림" panose="020B0600000101010101" pitchFamily="34" charset="-127"/>
              </a:rPr>
              <a:t>кожного року </a:t>
            </a:r>
            <a:r>
              <a:rPr lang="ru-RU" altLang="ko-KR" sz="1800" dirty="0" err="1">
                <a:solidFill>
                  <a:schemeClr val="tx1"/>
                </a:solidFill>
                <a:latin typeface="Verdana" panose="020B0604030504040204" pitchFamily="34" charset="0"/>
                <a:ea typeface="굴림" panose="020B0600000101010101" pitchFamily="34" charset="-127"/>
              </a:rPr>
              <a:t>залишають</a:t>
            </a:r>
            <a:r>
              <a:rPr lang="ru-RU" altLang="ko-KR" sz="1800" dirty="0">
                <a:solidFill>
                  <a:schemeClr val="tx1"/>
                </a:solidFill>
                <a:latin typeface="Verdana" panose="020B0604030504040204" pitchFamily="34" charset="0"/>
                <a:ea typeface="굴림" panose="020B0600000101010101" pitchFamily="34" charset="-127"/>
              </a:rPr>
              <a:t> на </a:t>
            </a:r>
            <a:r>
              <a:rPr lang="ru-RU" altLang="ko-KR" sz="1800" dirty="0" err="1">
                <a:solidFill>
                  <a:schemeClr val="tx1"/>
                </a:solidFill>
                <a:latin typeface="Verdana" panose="020B0604030504040204" pitchFamily="34" charset="0"/>
                <a:ea typeface="굴림" panose="020B0600000101010101" pitchFamily="34" charset="-127"/>
              </a:rPr>
              <a:t>нашій</a:t>
            </a:r>
            <a:r>
              <a:rPr lang="ru-RU" altLang="ko-KR" sz="1800" dirty="0">
                <a:solidFill>
                  <a:schemeClr val="tx1"/>
                </a:solidFill>
                <a:latin typeface="Verdana" panose="020B0604030504040204" pitchFamily="34" charset="0"/>
                <a:ea typeface="굴림" panose="020B0600000101010101" pitchFamily="34" charset="-127"/>
              </a:rPr>
              <a:t> планет</a:t>
            </a:r>
            <a:r>
              <a:rPr lang="en-US" altLang="ko-KR" sz="1800" dirty="0" err="1">
                <a:solidFill>
                  <a:schemeClr val="tx1"/>
                </a:solidFill>
                <a:latin typeface="Verdana" panose="020B0604030504040204" pitchFamily="34" charset="0"/>
                <a:ea typeface="굴림" panose="020B0600000101010101" pitchFamily="34" charset="-127"/>
              </a:rPr>
              <a:t>i</a:t>
            </a:r>
            <a:r>
              <a:rPr lang="en-US" altLang="ko-KR" sz="1800" dirty="0">
                <a:solidFill>
                  <a:schemeClr val="tx1"/>
                </a:solidFill>
                <a:latin typeface="Verdana" panose="020B0604030504040204" pitchFamily="34" charset="0"/>
                <a:ea typeface="굴림" panose="020B0600000101010101" pitchFamily="34" charset="-127"/>
              </a:rPr>
              <a:t> </a:t>
            </a:r>
            <a:r>
              <a:rPr lang="ru-RU" altLang="ko-KR" sz="1800" dirty="0" err="1">
                <a:solidFill>
                  <a:schemeClr val="tx1"/>
                </a:solidFill>
                <a:latin typeface="Verdana" panose="020B0604030504040204" pitchFamily="34" charset="0"/>
                <a:ea typeface="굴림" panose="020B0600000101010101" pitchFamily="34" charset="-127"/>
              </a:rPr>
              <a:t>близько</a:t>
            </a:r>
            <a:r>
              <a:rPr lang="ru-RU" altLang="ko-KR" sz="1800" dirty="0">
                <a:solidFill>
                  <a:schemeClr val="tx1"/>
                </a:solidFill>
                <a:latin typeface="Verdana" panose="020B0604030504040204" pitchFamily="34" charset="0"/>
                <a:ea typeface="굴림" panose="020B0600000101010101" pitchFamily="34" charset="-127"/>
              </a:rPr>
              <a:t> 800 метеорит</a:t>
            </a:r>
            <a:r>
              <a:rPr lang="en-US" altLang="ko-KR" sz="1800" dirty="0" err="1">
                <a:solidFill>
                  <a:schemeClr val="tx1"/>
                </a:solidFill>
                <a:latin typeface="Verdana" panose="020B0604030504040204" pitchFamily="34" charset="0"/>
                <a:ea typeface="굴림" panose="020B0600000101010101" pitchFamily="34" charset="-127"/>
              </a:rPr>
              <a:t>i</a:t>
            </a:r>
            <a:r>
              <a:rPr lang="ru-RU" altLang="ko-KR" sz="1800" dirty="0">
                <a:solidFill>
                  <a:schemeClr val="tx1"/>
                </a:solidFill>
                <a:latin typeface="Verdana" panose="020B0604030504040204" pitchFamily="34" charset="0"/>
                <a:ea typeface="굴림" panose="020B0600000101010101" pitchFamily="34" charset="-127"/>
              </a:rPr>
              <a:t>в (на </a:t>
            </a:r>
            <a:r>
              <a:rPr lang="ru-RU" altLang="ko-KR" sz="1800" dirty="0" err="1">
                <a:solidFill>
                  <a:schemeClr val="tx1"/>
                </a:solidFill>
                <a:latin typeface="Verdana" panose="020B0604030504040204" pitchFamily="34" charset="0"/>
                <a:ea typeface="굴림" panose="020B0600000101010101" pitchFamily="34" charset="-127"/>
              </a:rPr>
              <a:t>поверхню</a:t>
            </a:r>
            <a:r>
              <a:rPr lang="ru-RU" altLang="ko-KR" sz="1800" dirty="0">
                <a:solidFill>
                  <a:schemeClr val="tx1"/>
                </a:solidFill>
                <a:latin typeface="Verdana" panose="020B0604030504040204" pitchFamily="34" charset="0"/>
                <a:ea typeface="굴림" panose="020B0600000101010101" pitchFamily="34" charset="-127"/>
              </a:rPr>
              <a:t> </a:t>
            </a:r>
            <a:r>
              <a:rPr lang="ru-RU" altLang="ko-KR" sz="1800" dirty="0" err="1">
                <a:solidFill>
                  <a:schemeClr val="tx1"/>
                </a:solidFill>
                <a:latin typeface="Verdana" panose="020B0604030504040204" pitchFamily="34" charset="0"/>
                <a:ea typeface="굴림" panose="020B0600000101010101" pitchFamily="34" charset="-127"/>
              </a:rPr>
              <a:t>Землі</a:t>
            </a:r>
            <a:r>
              <a:rPr lang="ru-RU" altLang="ko-KR" sz="1800" dirty="0">
                <a:solidFill>
                  <a:schemeClr val="tx1"/>
                </a:solidFill>
                <a:latin typeface="Verdana" panose="020B0604030504040204" pitchFamily="34" charset="0"/>
                <a:ea typeface="굴림" panose="020B0600000101010101" pitchFamily="34" charset="-127"/>
              </a:rPr>
              <a:t> </a:t>
            </a:r>
            <a:r>
              <a:rPr lang="ru-RU" altLang="ko-KR" sz="1800" dirty="0" err="1">
                <a:solidFill>
                  <a:schemeClr val="tx1"/>
                </a:solidFill>
                <a:latin typeface="Verdana" panose="020B0604030504040204" pitchFamily="34" charset="0"/>
                <a:ea typeface="굴림" panose="020B0600000101010101" pitchFamily="34" charset="-127"/>
              </a:rPr>
              <a:t>щодоби</a:t>
            </a:r>
            <a:r>
              <a:rPr lang="ru-RU" altLang="ko-KR" sz="1800" dirty="0">
                <a:solidFill>
                  <a:schemeClr val="tx1"/>
                </a:solidFill>
                <a:latin typeface="Verdana" panose="020B0604030504040204" pitchFamily="34" charset="0"/>
                <a:ea typeface="굴림" panose="020B0600000101010101" pitchFamily="34" charset="-127"/>
              </a:rPr>
              <a:t> «</a:t>
            </a:r>
            <a:r>
              <a:rPr lang="ru-RU" altLang="ko-KR" sz="1800" dirty="0" err="1">
                <a:solidFill>
                  <a:schemeClr val="tx1"/>
                </a:solidFill>
                <a:latin typeface="Verdana" panose="020B0604030504040204" pitchFamily="34" charset="0"/>
                <a:ea typeface="굴림" panose="020B0600000101010101" pitchFamily="34" charset="-127"/>
              </a:rPr>
              <a:t>випадає</a:t>
            </a:r>
            <a:r>
              <a:rPr lang="ru-RU" altLang="ko-KR" sz="1800" dirty="0">
                <a:solidFill>
                  <a:schemeClr val="tx1"/>
                </a:solidFill>
                <a:latin typeface="Verdana" panose="020B0604030504040204" pitchFamily="34" charset="0"/>
                <a:ea typeface="굴림" panose="020B0600000101010101" pitchFamily="34" charset="-127"/>
              </a:rPr>
              <a:t>» з космосу до 50 тон великих і </a:t>
            </a:r>
            <a:r>
              <a:rPr lang="ru-RU" altLang="ko-KR" sz="1800" dirty="0" err="1">
                <a:solidFill>
                  <a:schemeClr val="tx1"/>
                </a:solidFill>
                <a:latin typeface="Verdana" panose="020B0604030504040204" pitchFamily="34" charset="0"/>
                <a:ea typeface="굴림" panose="020B0600000101010101" pitchFamily="34" charset="-127"/>
              </a:rPr>
              <a:t>дрібних</a:t>
            </a:r>
            <a:r>
              <a:rPr lang="ru-RU" altLang="ko-KR" sz="1800" dirty="0">
                <a:solidFill>
                  <a:schemeClr val="tx1"/>
                </a:solidFill>
                <a:latin typeface="Verdana" panose="020B0604030504040204" pitchFamily="34" charset="0"/>
                <a:ea typeface="굴림" panose="020B0600000101010101" pitchFamily="34" charset="-127"/>
              </a:rPr>
              <a:t> </a:t>
            </a:r>
            <a:r>
              <a:rPr lang="ru-RU" altLang="ko-KR" sz="1800" dirty="0" err="1">
                <a:solidFill>
                  <a:schemeClr val="tx1"/>
                </a:solidFill>
                <a:latin typeface="Verdana" panose="020B0604030504040204" pitchFamily="34" charset="0"/>
                <a:ea typeface="굴림" panose="020B0600000101010101" pitchFamily="34" charset="-127"/>
              </a:rPr>
              <a:t>метеоритів</a:t>
            </a:r>
            <a:r>
              <a:rPr lang="ru-RU" altLang="ko-KR" sz="1800" dirty="0">
                <a:solidFill>
                  <a:schemeClr val="tx1"/>
                </a:solidFill>
                <a:latin typeface="Verdana" panose="020B0604030504040204" pitchFamily="34" charset="0"/>
                <a:ea typeface="굴림" panose="020B0600000101010101" pitchFamily="34" charset="-127"/>
              </a:rPr>
              <a:t>), </a:t>
            </a:r>
            <a:r>
              <a:rPr lang="ru-RU" altLang="ko-KR" sz="1800" dirty="0" err="1">
                <a:solidFill>
                  <a:schemeClr val="tx1"/>
                </a:solidFill>
                <a:latin typeface="Verdana" panose="020B0604030504040204" pitchFamily="34" charset="0"/>
                <a:ea typeface="굴림" panose="020B0600000101010101" pitchFamily="34" charset="-127"/>
              </a:rPr>
              <a:t>хоча</a:t>
            </a:r>
            <a:r>
              <a:rPr lang="ru-RU" altLang="ko-KR" sz="1800" dirty="0">
                <a:solidFill>
                  <a:schemeClr val="tx1"/>
                </a:solidFill>
                <a:latin typeface="Verdana" panose="020B0604030504040204" pitchFamily="34" charset="0"/>
                <a:ea typeface="굴림" panose="020B0600000101010101" pitchFamily="34" charset="-127"/>
              </a:rPr>
              <a:t> </a:t>
            </a:r>
            <a:r>
              <a:rPr lang="ru-RU" altLang="ko-KR" sz="1800" dirty="0" err="1">
                <a:solidFill>
                  <a:schemeClr val="tx1"/>
                </a:solidFill>
                <a:latin typeface="Verdana" panose="020B0604030504040204" pitchFamily="34" charset="0"/>
                <a:ea typeface="굴림" panose="020B0600000101010101" pitchFamily="34" charset="-127"/>
              </a:rPr>
              <a:t>знаходять</a:t>
            </a:r>
            <a:r>
              <a:rPr lang="ru-RU" altLang="ko-KR" sz="1800" dirty="0">
                <a:solidFill>
                  <a:schemeClr val="tx1"/>
                </a:solidFill>
                <a:latin typeface="Verdana" panose="020B0604030504040204" pitchFamily="34" charset="0"/>
                <a:ea typeface="굴림" panose="020B0600000101010101" pitchFamily="34" charset="-127"/>
              </a:rPr>
              <a:t> </a:t>
            </a:r>
            <a:r>
              <a:rPr lang="ru-RU" altLang="ko-KR" sz="1800" dirty="0" err="1">
                <a:solidFill>
                  <a:schemeClr val="tx1"/>
                </a:solidFill>
                <a:latin typeface="Verdana" panose="020B0604030504040204" pitchFamily="34" charset="0"/>
                <a:ea typeface="굴림" panose="020B0600000101010101" pitchFamily="34" charset="-127"/>
              </a:rPr>
              <a:t>всього</a:t>
            </a:r>
            <a:r>
              <a:rPr lang="ru-RU" altLang="ko-KR" sz="1800" dirty="0">
                <a:solidFill>
                  <a:schemeClr val="tx1"/>
                </a:solidFill>
                <a:latin typeface="Verdana" panose="020B0604030504040204" pitchFamily="34" charset="0"/>
                <a:ea typeface="굴림" panose="020B0600000101010101" pitchFamily="34" charset="-127"/>
              </a:rPr>
              <a:t> 10–20. </a:t>
            </a:r>
            <a:r>
              <a:rPr lang="ru-RU" altLang="ko-KR" sz="1800" dirty="0" err="1">
                <a:solidFill>
                  <a:schemeClr val="tx1"/>
                </a:solidFill>
                <a:latin typeface="Verdana" panose="020B0604030504040204" pitchFamily="34" charset="0"/>
                <a:ea typeface="굴림" panose="020B0600000101010101" pitchFamily="34" charset="-127"/>
              </a:rPr>
              <a:t>Більше</a:t>
            </a:r>
            <a:r>
              <a:rPr lang="ru-RU" altLang="ko-KR" sz="1800" dirty="0">
                <a:solidFill>
                  <a:schemeClr val="tx1"/>
                </a:solidFill>
                <a:latin typeface="Verdana" panose="020B0604030504040204" pitchFamily="34" charset="0"/>
                <a:ea typeface="굴림" panose="020B0600000101010101" pitchFamily="34" charset="-127"/>
              </a:rPr>
              <a:t> 75% </a:t>
            </a:r>
            <a:r>
              <a:rPr lang="ru-RU" altLang="ko-KR" sz="1800" dirty="0" err="1">
                <a:solidFill>
                  <a:schemeClr val="tx1"/>
                </a:solidFill>
                <a:latin typeface="Verdana" panose="020B0604030504040204" pitchFamily="34" charset="0"/>
                <a:ea typeface="굴림" panose="020B0600000101010101" pitchFamily="34" charset="-127"/>
              </a:rPr>
              <a:t>яскравих</a:t>
            </a:r>
            <a:r>
              <a:rPr lang="ru-RU" altLang="ko-KR" sz="1800" dirty="0">
                <a:solidFill>
                  <a:schemeClr val="tx1"/>
                </a:solidFill>
                <a:latin typeface="Verdana" panose="020B0604030504040204" pitchFamily="34" charset="0"/>
                <a:ea typeface="굴림" panose="020B0600000101010101" pitchFamily="34" charset="-127"/>
              </a:rPr>
              <a:t> </a:t>
            </a:r>
            <a:r>
              <a:rPr lang="ru-RU" altLang="ko-KR" sz="1800" dirty="0" err="1">
                <a:solidFill>
                  <a:schemeClr val="tx1"/>
                </a:solidFill>
                <a:latin typeface="Verdana" panose="020B0604030504040204" pitchFamily="34" charset="0"/>
                <a:ea typeface="굴림" panose="020B0600000101010101" pitchFamily="34" charset="-127"/>
              </a:rPr>
              <a:t>болідів</a:t>
            </a:r>
            <a:r>
              <a:rPr lang="ru-RU" altLang="ko-KR" sz="1800" dirty="0">
                <a:solidFill>
                  <a:schemeClr val="tx1"/>
                </a:solidFill>
                <a:latin typeface="Verdana" panose="020B0604030504040204" pitchFamily="34" charset="0"/>
                <a:ea typeface="굴림" panose="020B0600000101010101" pitchFamily="34" charset="-127"/>
              </a:rPr>
              <a:t> в </a:t>
            </a:r>
            <a:r>
              <a:rPr lang="ru-RU" altLang="ko-KR" sz="1800" dirty="0" err="1">
                <a:solidFill>
                  <a:schemeClr val="tx1"/>
                </a:solidFill>
                <a:latin typeface="Verdana" panose="020B0604030504040204" pitchFamily="34" charset="0"/>
                <a:ea typeface="굴림" panose="020B0600000101010101" pitchFamily="34" charset="-127"/>
              </a:rPr>
              <a:t>нашій</a:t>
            </a:r>
            <a:r>
              <a:rPr lang="ru-RU" altLang="ko-KR" sz="1800" dirty="0">
                <a:solidFill>
                  <a:schemeClr val="tx1"/>
                </a:solidFill>
                <a:latin typeface="Verdana" panose="020B0604030504040204" pitchFamily="34" charset="0"/>
                <a:ea typeface="굴림" panose="020B0600000101010101" pitchFamily="34" charset="-127"/>
              </a:rPr>
              <a:t> </a:t>
            </a:r>
            <a:r>
              <a:rPr lang="ru-RU" altLang="ko-KR" sz="1800" dirty="0" err="1">
                <a:solidFill>
                  <a:schemeClr val="tx1"/>
                </a:solidFill>
                <a:latin typeface="Verdana" panose="020B0604030504040204" pitchFamily="34" charset="0"/>
                <a:ea typeface="굴림" panose="020B0600000101010101" pitchFamily="34" charset="-127"/>
              </a:rPr>
              <a:t>атмосфері</a:t>
            </a:r>
            <a:r>
              <a:rPr lang="ru-RU" altLang="ko-KR" sz="1800" dirty="0">
                <a:solidFill>
                  <a:schemeClr val="tx1"/>
                </a:solidFill>
                <a:latin typeface="Verdana" panose="020B0604030504040204" pitchFamily="34" charset="0"/>
                <a:ea typeface="굴림" panose="020B0600000101010101" pitchFamily="34" charset="-127"/>
              </a:rPr>
              <a:t> є фрагментами ядер комет, </a:t>
            </a:r>
            <a:r>
              <a:rPr lang="ru-RU" altLang="ko-KR" sz="1800" dirty="0" err="1">
                <a:solidFill>
                  <a:schemeClr val="tx1"/>
                </a:solidFill>
                <a:latin typeface="Verdana" panose="020B0604030504040204" pitchFamily="34" charset="0"/>
                <a:ea typeface="굴림" panose="020B0600000101010101" pitchFamily="34" charset="-127"/>
              </a:rPr>
              <a:t>які</a:t>
            </a:r>
            <a:r>
              <a:rPr lang="ru-RU" altLang="ko-KR" sz="1800" dirty="0">
                <a:solidFill>
                  <a:schemeClr val="tx1"/>
                </a:solidFill>
                <a:latin typeface="Verdana" panose="020B0604030504040204" pitchFamily="34" charset="0"/>
                <a:ea typeface="굴림" panose="020B0600000101010101" pitchFamily="34" charset="-127"/>
              </a:rPr>
              <a:t> </a:t>
            </a:r>
            <a:r>
              <a:rPr lang="ru-RU" altLang="ko-KR" sz="1800" dirty="0" err="1">
                <a:solidFill>
                  <a:schemeClr val="tx1"/>
                </a:solidFill>
                <a:latin typeface="Verdana" panose="020B0604030504040204" pitchFamily="34" charset="0"/>
                <a:ea typeface="굴림" panose="020B0600000101010101" pitchFamily="34" charset="-127"/>
              </a:rPr>
              <a:t>рідко</a:t>
            </a:r>
            <a:r>
              <a:rPr lang="ru-RU" altLang="ko-KR" sz="1800" dirty="0">
                <a:solidFill>
                  <a:schemeClr val="tx1"/>
                </a:solidFill>
                <a:latin typeface="Verdana" panose="020B0604030504040204" pitchFamily="34" charset="0"/>
                <a:ea typeface="굴림" panose="020B0600000101010101" pitchFamily="34" charset="-127"/>
              </a:rPr>
              <a:t> </a:t>
            </a:r>
            <a:r>
              <a:rPr lang="ru-RU" altLang="ko-KR" sz="1800" dirty="0" err="1">
                <a:solidFill>
                  <a:schemeClr val="tx1"/>
                </a:solidFill>
                <a:latin typeface="Verdana" panose="020B0604030504040204" pitchFamily="34" charset="0"/>
                <a:ea typeface="굴림" panose="020B0600000101010101" pitchFamily="34" charset="-127"/>
              </a:rPr>
              <a:t>долітають</a:t>
            </a:r>
            <a:r>
              <a:rPr lang="ru-RU" altLang="ko-KR" sz="1800" dirty="0">
                <a:solidFill>
                  <a:schemeClr val="tx1"/>
                </a:solidFill>
                <a:latin typeface="Verdana" panose="020B0604030504040204" pitchFamily="34" charset="0"/>
                <a:ea typeface="굴림" panose="020B0600000101010101" pitchFamily="34" charset="-127"/>
              </a:rPr>
              <a:t> до </a:t>
            </a:r>
            <a:r>
              <a:rPr lang="ru-RU" altLang="ko-KR" sz="1800" dirty="0" err="1">
                <a:solidFill>
                  <a:schemeClr val="tx1"/>
                </a:solidFill>
                <a:latin typeface="Verdana" panose="020B0604030504040204" pitchFamily="34" charset="0"/>
                <a:ea typeface="굴림" panose="020B0600000101010101" pitchFamily="34" charset="-127"/>
              </a:rPr>
              <a:t>поверхні</a:t>
            </a:r>
            <a:r>
              <a:rPr lang="ru-RU" altLang="ko-KR" sz="1800" dirty="0">
                <a:solidFill>
                  <a:schemeClr val="tx1"/>
                </a:solidFill>
                <a:latin typeface="Verdana" panose="020B0604030504040204" pitchFamily="34" charset="0"/>
                <a:ea typeface="굴림" panose="020B0600000101010101" pitchFamily="34" charset="-127"/>
              </a:rPr>
              <a:t> </a:t>
            </a:r>
            <a:r>
              <a:rPr lang="ru-RU" altLang="ko-KR" sz="1800" dirty="0" err="1">
                <a:solidFill>
                  <a:schemeClr val="tx1"/>
                </a:solidFill>
                <a:latin typeface="Verdana" panose="020B0604030504040204" pitchFamily="34" charset="0"/>
                <a:ea typeface="굴림" panose="020B0600000101010101" pitchFamily="34" charset="-127"/>
              </a:rPr>
              <a:t>Землі</a:t>
            </a:r>
            <a:r>
              <a:rPr lang="ru-RU" altLang="ko-KR" sz="1800" dirty="0">
                <a:solidFill>
                  <a:schemeClr val="tx1"/>
                </a:solidFill>
                <a:latin typeface="Verdana" panose="020B0604030504040204" pitchFamily="34" charset="0"/>
                <a:ea typeface="굴림" panose="020B0600000101010101" pitchFamily="34" charset="-127"/>
              </a:rPr>
              <a:t>. </a:t>
            </a:r>
          </a:p>
          <a:p>
            <a:pPr marL="0" indent="358775" algn="just">
              <a:buNone/>
            </a:pPr>
            <a:r>
              <a:rPr lang="ru-RU" altLang="ko-KR" sz="1800" dirty="0" err="1">
                <a:solidFill>
                  <a:schemeClr val="tx1"/>
                </a:solidFill>
                <a:latin typeface="Verdana" panose="020B0604030504040204" pitchFamily="34" charset="0"/>
                <a:ea typeface="굴림" panose="020B0600000101010101" pitchFamily="34" charset="-127"/>
              </a:rPr>
              <a:t>Залежно</a:t>
            </a:r>
            <a:r>
              <a:rPr lang="ru-RU" altLang="ko-KR" sz="1800" dirty="0">
                <a:solidFill>
                  <a:schemeClr val="tx1"/>
                </a:solidFill>
                <a:latin typeface="Verdana" panose="020B0604030504040204" pitchFamily="34" charset="0"/>
                <a:ea typeface="굴림" panose="020B0600000101010101" pitchFamily="34" charset="-127"/>
              </a:rPr>
              <a:t> в</a:t>
            </a:r>
            <a:r>
              <a:rPr lang="en-US" altLang="ko-KR" sz="1800" dirty="0" err="1">
                <a:solidFill>
                  <a:schemeClr val="tx1"/>
                </a:solidFill>
                <a:latin typeface="Verdana" panose="020B0604030504040204" pitchFamily="34" charset="0"/>
                <a:ea typeface="굴림" panose="020B0600000101010101" pitchFamily="34" charset="-127"/>
              </a:rPr>
              <a:t>i</a:t>
            </a:r>
            <a:r>
              <a:rPr lang="ru-RU" altLang="ko-KR" sz="1800" dirty="0">
                <a:solidFill>
                  <a:schemeClr val="tx1"/>
                </a:solidFill>
                <a:latin typeface="Verdana" panose="020B0604030504040204" pitchFamily="34" charset="0"/>
                <a:ea typeface="굴림" panose="020B0600000101010101" pitchFamily="34" charset="-127"/>
              </a:rPr>
              <a:t>д х</a:t>
            </a:r>
            <a:r>
              <a:rPr lang="en-US" altLang="ko-KR" sz="1800" dirty="0" err="1">
                <a:solidFill>
                  <a:schemeClr val="tx1"/>
                </a:solidFill>
                <a:latin typeface="Verdana" panose="020B0604030504040204" pitchFamily="34" charset="0"/>
                <a:ea typeface="굴림" panose="020B0600000101010101" pitchFamily="34" charset="-127"/>
              </a:rPr>
              <a:t>i</a:t>
            </a:r>
            <a:r>
              <a:rPr lang="ru-RU" altLang="ko-KR" sz="1800" dirty="0">
                <a:solidFill>
                  <a:schemeClr val="tx1"/>
                </a:solidFill>
                <a:latin typeface="Verdana" panose="020B0604030504040204" pitchFamily="34" charset="0"/>
                <a:ea typeface="굴림" panose="020B0600000101010101" pitchFamily="34" charset="-127"/>
              </a:rPr>
              <a:t>м</a:t>
            </a:r>
            <a:r>
              <a:rPr lang="en-US" altLang="ko-KR" sz="1800" dirty="0" err="1">
                <a:solidFill>
                  <a:schemeClr val="tx1"/>
                </a:solidFill>
                <a:latin typeface="Verdana" panose="020B0604030504040204" pitchFamily="34" charset="0"/>
                <a:ea typeface="굴림" panose="020B0600000101010101" pitchFamily="34" charset="-127"/>
              </a:rPr>
              <a:t>i</a:t>
            </a:r>
            <a:r>
              <a:rPr lang="ru-RU" altLang="ko-KR" sz="1800" dirty="0" err="1">
                <a:solidFill>
                  <a:schemeClr val="tx1"/>
                </a:solidFill>
                <a:latin typeface="Verdana" panose="020B0604030504040204" pitchFamily="34" charset="0"/>
                <a:ea typeface="굴림" panose="020B0600000101010101" pitchFamily="34" charset="-127"/>
              </a:rPr>
              <a:t>чного</a:t>
            </a:r>
            <a:r>
              <a:rPr lang="ru-RU" altLang="ko-KR" sz="1800" dirty="0">
                <a:solidFill>
                  <a:schemeClr val="tx1"/>
                </a:solidFill>
                <a:latin typeface="Verdana" panose="020B0604030504040204" pitchFamily="34" charset="0"/>
                <a:ea typeface="굴림" panose="020B0600000101010101" pitchFamily="34" charset="-127"/>
              </a:rPr>
              <a:t> складу </a:t>
            </a:r>
            <a:r>
              <a:rPr lang="ru-RU" altLang="ko-KR" sz="1800" dirty="0" err="1">
                <a:solidFill>
                  <a:schemeClr val="tx1"/>
                </a:solidFill>
                <a:latin typeface="Verdana" panose="020B0604030504040204" pitchFamily="34" charset="0"/>
                <a:ea typeface="굴림" panose="020B0600000101010101" pitchFamily="34" charset="-127"/>
              </a:rPr>
              <a:t>метеорити</a:t>
            </a:r>
            <a:r>
              <a:rPr lang="ru-RU" altLang="ko-KR" sz="1800" dirty="0">
                <a:solidFill>
                  <a:schemeClr val="tx1"/>
                </a:solidFill>
                <a:latin typeface="Verdana" panose="020B0604030504040204" pitchFamily="34" charset="0"/>
                <a:ea typeface="굴림" panose="020B0600000101010101" pitchFamily="34" charset="-127"/>
              </a:rPr>
              <a:t> под</a:t>
            </a:r>
            <a:r>
              <a:rPr lang="en-US" altLang="ko-KR" sz="1800" dirty="0" err="1">
                <a:solidFill>
                  <a:schemeClr val="tx1"/>
                </a:solidFill>
                <a:latin typeface="Verdana" panose="020B0604030504040204" pitchFamily="34" charset="0"/>
                <a:ea typeface="굴림" panose="020B0600000101010101" pitchFamily="34" charset="-127"/>
              </a:rPr>
              <a:t>i</a:t>
            </a:r>
            <a:r>
              <a:rPr lang="ru-RU" altLang="ko-KR" sz="1800" dirty="0" err="1">
                <a:solidFill>
                  <a:schemeClr val="tx1"/>
                </a:solidFill>
                <a:latin typeface="Verdana" panose="020B0604030504040204" pitchFamily="34" charset="0"/>
                <a:ea typeface="굴림" panose="020B0600000101010101" pitchFamily="34" charset="-127"/>
              </a:rPr>
              <a:t>ляють</a:t>
            </a:r>
            <a:r>
              <a:rPr lang="ru-RU" altLang="ko-KR" sz="1800" dirty="0">
                <a:solidFill>
                  <a:schemeClr val="tx1"/>
                </a:solidFill>
                <a:latin typeface="Verdana" panose="020B0604030504040204" pitchFamily="34" charset="0"/>
                <a:ea typeface="굴림" panose="020B0600000101010101" pitchFamily="34" charset="-127"/>
              </a:rPr>
              <a:t> на </a:t>
            </a:r>
            <a:r>
              <a:rPr lang="ru-RU" altLang="ko-KR" sz="1800" dirty="0" err="1">
                <a:solidFill>
                  <a:schemeClr val="tx1"/>
                </a:solidFill>
                <a:latin typeface="Verdana" panose="020B0604030504040204" pitchFamily="34" charset="0"/>
                <a:ea typeface="굴림" panose="020B0600000101010101" pitchFamily="34" charset="-127"/>
              </a:rPr>
              <a:t>кам’ян</a:t>
            </a:r>
            <a:r>
              <a:rPr lang="en-US" altLang="ko-KR" sz="1800" dirty="0" err="1">
                <a:solidFill>
                  <a:schemeClr val="tx1"/>
                </a:solidFill>
                <a:latin typeface="Verdana" panose="020B0604030504040204" pitchFamily="34" charset="0"/>
                <a:ea typeface="굴림" panose="020B0600000101010101" pitchFamily="34" charset="-127"/>
              </a:rPr>
              <a:t>i</a:t>
            </a:r>
            <a:r>
              <a:rPr lang="en-US" altLang="ko-KR" sz="1800" dirty="0">
                <a:solidFill>
                  <a:schemeClr val="tx1"/>
                </a:solidFill>
                <a:latin typeface="Verdana" panose="020B0604030504040204" pitchFamily="34" charset="0"/>
                <a:ea typeface="굴림" panose="020B0600000101010101" pitchFamily="34" charset="-127"/>
              </a:rPr>
              <a:t>, </a:t>
            </a:r>
            <a:r>
              <a:rPr lang="ru-RU" altLang="ko-KR" sz="1800" dirty="0">
                <a:solidFill>
                  <a:schemeClr val="tx1"/>
                </a:solidFill>
                <a:latin typeface="Verdana" panose="020B0604030504040204" pitchFamily="34" charset="0"/>
                <a:ea typeface="굴림" panose="020B0600000101010101" pitchFamily="34" charset="-127"/>
              </a:rPr>
              <a:t>зал</a:t>
            </a:r>
            <a:r>
              <a:rPr lang="en-US" altLang="ko-KR" sz="1800" dirty="0" err="1">
                <a:solidFill>
                  <a:schemeClr val="tx1"/>
                </a:solidFill>
                <a:latin typeface="Verdana" panose="020B0604030504040204" pitchFamily="34" charset="0"/>
                <a:ea typeface="굴림" panose="020B0600000101010101" pitchFamily="34" charset="-127"/>
              </a:rPr>
              <a:t>i</a:t>
            </a:r>
            <a:r>
              <a:rPr lang="ru-RU" altLang="ko-KR" sz="1800" dirty="0" err="1">
                <a:solidFill>
                  <a:schemeClr val="tx1"/>
                </a:solidFill>
                <a:latin typeface="Verdana" panose="020B0604030504040204" pitchFamily="34" charset="0"/>
                <a:ea typeface="굴림" panose="020B0600000101010101" pitchFamily="34" charset="-127"/>
              </a:rPr>
              <a:t>зн</a:t>
            </a:r>
            <a:r>
              <a:rPr lang="en-US" altLang="ko-KR" sz="1800" dirty="0" err="1">
                <a:solidFill>
                  <a:schemeClr val="tx1"/>
                </a:solidFill>
                <a:latin typeface="Verdana" panose="020B0604030504040204" pitchFamily="34" charset="0"/>
                <a:ea typeface="굴림" panose="020B0600000101010101" pitchFamily="34" charset="-127"/>
              </a:rPr>
              <a:t>i</a:t>
            </a:r>
            <a:r>
              <a:rPr lang="en-US" altLang="ko-KR" sz="1800" dirty="0">
                <a:solidFill>
                  <a:schemeClr val="tx1"/>
                </a:solidFill>
                <a:latin typeface="Verdana" panose="020B0604030504040204" pitchFamily="34" charset="0"/>
                <a:ea typeface="굴림" panose="020B0600000101010101" pitchFamily="34" charset="-127"/>
              </a:rPr>
              <a:t> </a:t>
            </a:r>
            <a:r>
              <a:rPr lang="ru-RU" altLang="ko-KR" sz="1800" dirty="0">
                <a:solidFill>
                  <a:schemeClr val="tx1"/>
                </a:solidFill>
                <a:latin typeface="Verdana" panose="020B0604030504040204" pitchFamily="34" charset="0"/>
                <a:ea typeface="굴림" panose="020B0600000101010101" pitchFamily="34" charset="-127"/>
              </a:rPr>
              <a:t>та зал</a:t>
            </a:r>
            <a:r>
              <a:rPr lang="en-US" altLang="ko-KR" sz="1800" dirty="0" err="1">
                <a:solidFill>
                  <a:schemeClr val="tx1"/>
                </a:solidFill>
                <a:latin typeface="Verdana" panose="020B0604030504040204" pitchFamily="34" charset="0"/>
                <a:ea typeface="굴림" panose="020B0600000101010101" pitchFamily="34" charset="-127"/>
              </a:rPr>
              <a:t>i</a:t>
            </a:r>
            <a:r>
              <a:rPr lang="ru-RU" altLang="ko-KR" sz="1800" dirty="0" err="1">
                <a:solidFill>
                  <a:schemeClr val="tx1"/>
                </a:solidFill>
                <a:latin typeface="Verdana" panose="020B0604030504040204" pitchFamily="34" charset="0"/>
                <a:ea typeface="굴림" panose="020B0600000101010101" pitchFamily="34" charset="-127"/>
              </a:rPr>
              <a:t>зокам’ян</a:t>
            </a:r>
            <a:r>
              <a:rPr lang="en-US" altLang="ko-KR" sz="1800" dirty="0" err="1">
                <a:solidFill>
                  <a:schemeClr val="tx1"/>
                </a:solidFill>
                <a:latin typeface="Verdana" panose="020B0604030504040204" pitchFamily="34" charset="0"/>
                <a:ea typeface="굴림" panose="020B0600000101010101" pitchFamily="34" charset="-127"/>
              </a:rPr>
              <a:t>i</a:t>
            </a:r>
            <a:r>
              <a:rPr lang="en-US" altLang="ko-KR" sz="1800" dirty="0">
                <a:solidFill>
                  <a:schemeClr val="tx1"/>
                </a:solidFill>
                <a:latin typeface="Verdana" panose="020B0604030504040204" pitchFamily="34" charset="0"/>
                <a:ea typeface="굴림" panose="020B0600000101010101" pitchFamily="34" charset="-127"/>
              </a:rPr>
              <a:t>. </a:t>
            </a:r>
            <a:r>
              <a:rPr lang="ru-RU" altLang="ko-KR" sz="1800" dirty="0" err="1">
                <a:solidFill>
                  <a:schemeClr val="tx1"/>
                </a:solidFill>
                <a:latin typeface="Verdana" panose="020B0604030504040204" pitchFamily="34" charset="0"/>
                <a:ea typeface="굴림" panose="020B0600000101010101" pitchFamily="34" charset="-127"/>
              </a:rPr>
              <a:t>Кам’ян</a:t>
            </a:r>
            <a:r>
              <a:rPr lang="en-US" altLang="ko-KR" sz="1800" dirty="0" err="1">
                <a:solidFill>
                  <a:schemeClr val="tx1"/>
                </a:solidFill>
                <a:latin typeface="Verdana" panose="020B0604030504040204" pitchFamily="34" charset="0"/>
                <a:ea typeface="굴림" panose="020B0600000101010101" pitchFamily="34" charset="-127"/>
              </a:rPr>
              <a:t>i</a:t>
            </a:r>
            <a:r>
              <a:rPr lang="en-US" altLang="ko-KR" sz="1800" dirty="0">
                <a:solidFill>
                  <a:schemeClr val="tx1"/>
                </a:solidFill>
                <a:latin typeface="Verdana" panose="020B0604030504040204" pitchFamily="34" charset="0"/>
                <a:ea typeface="굴림" panose="020B0600000101010101" pitchFamily="34" charset="-127"/>
              </a:rPr>
              <a:t> </a:t>
            </a:r>
            <a:r>
              <a:rPr lang="ru-RU" altLang="ko-KR" sz="1800" dirty="0" err="1">
                <a:solidFill>
                  <a:schemeClr val="tx1"/>
                </a:solidFill>
                <a:latin typeface="Verdana" panose="020B0604030504040204" pitchFamily="34" charset="0"/>
                <a:ea typeface="굴림" panose="020B0600000101010101" pitchFamily="34" charset="-127"/>
              </a:rPr>
              <a:t>метеорити</a:t>
            </a:r>
            <a:r>
              <a:rPr lang="ru-RU" altLang="ko-KR" sz="1800" dirty="0">
                <a:solidFill>
                  <a:schemeClr val="tx1"/>
                </a:solidFill>
                <a:latin typeface="Verdana" panose="020B0604030504040204" pitchFamily="34" charset="0"/>
                <a:ea typeface="굴림" panose="020B0600000101010101" pitchFamily="34" charset="-127"/>
              </a:rPr>
              <a:t> </a:t>
            </a:r>
            <a:r>
              <a:rPr lang="ru-RU" altLang="ko-KR" sz="1800" dirty="0" err="1">
                <a:solidFill>
                  <a:schemeClr val="tx1"/>
                </a:solidFill>
                <a:latin typeface="Verdana" panose="020B0604030504040204" pitchFamily="34" charset="0"/>
                <a:ea typeface="굴림" panose="020B0600000101010101" pitchFamily="34" charset="-127"/>
              </a:rPr>
              <a:t>складають</a:t>
            </a:r>
            <a:r>
              <a:rPr lang="ru-RU" altLang="ko-KR" sz="1800" dirty="0">
                <a:solidFill>
                  <a:schemeClr val="tx1"/>
                </a:solidFill>
                <a:latin typeface="Verdana" panose="020B0604030504040204" pitchFamily="34" charset="0"/>
                <a:ea typeface="굴림" panose="020B0600000101010101" pitchFamily="34" charset="-127"/>
              </a:rPr>
              <a:t> </a:t>
            </a:r>
            <a:r>
              <a:rPr lang="ru-RU" altLang="ko-KR" sz="1800" dirty="0" err="1">
                <a:solidFill>
                  <a:schemeClr val="tx1"/>
                </a:solidFill>
                <a:latin typeface="Verdana" panose="020B0604030504040204" pitchFamily="34" charset="0"/>
                <a:ea typeface="굴림" panose="020B0600000101010101" pitchFamily="34" charset="-127"/>
              </a:rPr>
              <a:t>близько</a:t>
            </a:r>
            <a:r>
              <a:rPr lang="ru-RU" altLang="ko-KR" sz="1800" dirty="0">
                <a:solidFill>
                  <a:schemeClr val="tx1"/>
                </a:solidFill>
                <a:latin typeface="Verdana" panose="020B0604030504040204" pitchFamily="34" charset="0"/>
                <a:ea typeface="굴림" panose="020B0600000101010101" pitchFamily="34" charset="-127"/>
              </a:rPr>
              <a:t> 92%, зал</a:t>
            </a:r>
            <a:r>
              <a:rPr lang="en-US" altLang="ko-KR" sz="1800" dirty="0" err="1">
                <a:solidFill>
                  <a:schemeClr val="tx1"/>
                </a:solidFill>
                <a:latin typeface="Verdana" panose="020B0604030504040204" pitchFamily="34" charset="0"/>
                <a:ea typeface="굴림" panose="020B0600000101010101" pitchFamily="34" charset="-127"/>
              </a:rPr>
              <a:t>i</a:t>
            </a:r>
            <a:r>
              <a:rPr lang="ru-RU" altLang="ko-KR" sz="1800" dirty="0" err="1">
                <a:solidFill>
                  <a:schemeClr val="tx1"/>
                </a:solidFill>
                <a:latin typeface="Verdana" panose="020B0604030504040204" pitchFamily="34" charset="0"/>
                <a:ea typeface="굴림" panose="020B0600000101010101" pitchFamily="34" charset="-127"/>
              </a:rPr>
              <a:t>зн</a:t>
            </a:r>
            <a:r>
              <a:rPr lang="en-US" altLang="ko-KR" sz="1800" dirty="0" err="1">
                <a:solidFill>
                  <a:schemeClr val="tx1"/>
                </a:solidFill>
                <a:latin typeface="Verdana" panose="020B0604030504040204" pitchFamily="34" charset="0"/>
                <a:ea typeface="굴림" panose="020B0600000101010101" pitchFamily="34" charset="-127"/>
              </a:rPr>
              <a:t>i</a:t>
            </a:r>
            <a:r>
              <a:rPr lang="en-US" altLang="ko-KR" sz="1800" dirty="0">
                <a:solidFill>
                  <a:schemeClr val="tx1"/>
                </a:solidFill>
                <a:latin typeface="Verdana" panose="020B0604030504040204" pitchFamily="34" charset="0"/>
                <a:ea typeface="굴림" panose="020B0600000101010101" pitchFamily="34" charset="-127"/>
              </a:rPr>
              <a:t> – </a:t>
            </a:r>
            <a:r>
              <a:rPr lang="ru-RU" altLang="ko-KR" sz="1800" dirty="0" err="1">
                <a:solidFill>
                  <a:schemeClr val="tx1"/>
                </a:solidFill>
                <a:latin typeface="Verdana" panose="020B0604030504040204" pitchFamily="34" charset="0"/>
                <a:ea typeface="굴림" panose="020B0600000101010101" pitchFamily="34" charset="-127"/>
              </a:rPr>
              <a:t>приблизно</a:t>
            </a:r>
            <a:r>
              <a:rPr lang="ru-RU" altLang="ko-KR" sz="1800" dirty="0">
                <a:solidFill>
                  <a:schemeClr val="tx1"/>
                </a:solidFill>
                <a:latin typeface="Verdana" panose="020B0604030504040204" pitchFamily="34" charset="0"/>
                <a:ea typeface="굴림" panose="020B0600000101010101" pitchFamily="34" charset="-127"/>
              </a:rPr>
              <a:t> 6%, зал</a:t>
            </a:r>
            <a:r>
              <a:rPr lang="en-US" altLang="ko-KR" sz="1800" dirty="0" err="1">
                <a:solidFill>
                  <a:schemeClr val="tx1"/>
                </a:solidFill>
                <a:latin typeface="Verdana" panose="020B0604030504040204" pitchFamily="34" charset="0"/>
                <a:ea typeface="굴림" panose="020B0600000101010101" pitchFamily="34" charset="-127"/>
              </a:rPr>
              <a:t>i</a:t>
            </a:r>
            <a:r>
              <a:rPr lang="ru-RU" altLang="ko-KR" sz="1800" dirty="0" err="1">
                <a:solidFill>
                  <a:schemeClr val="tx1"/>
                </a:solidFill>
                <a:latin typeface="Verdana" panose="020B0604030504040204" pitchFamily="34" charset="0"/>
                <a:ea typeface="굴림" panose="020B0600000101010101" pitchFamily="34" charset="-127"/>
              </a:rPr>
              <a:t>зокам’ян</a:t>
            </a:r>
            <a:r>
              <a:rPr lang="en-US" altLang="ko-KR" sz="1800" dirty="0" err="1">
                <a:solidFill>
                  <a:schemeClr val="tx1"/>
                </a:solidFill>
                <a:latin typeface="Verdana" panose="020B0604030504040204" pitchFamily="34" charset="0"/>
                <a:ea typeface="굴림" panose="020B0600000101010101" pitchFamily="34" charset="-127"/>
              </a:rPr>
              <a:t>i</a:t>
            </a:r>
            <a:r>
              <a:rPr lang="en-US" altLang="ko-KR" sz="1800" dirty="0">
                <a:solidFill>
                  <a:schemeClr val="tx1"/>
                </a:solidFill>
                <a:latin typeface="Verdana" panose="020B0604030504040204" pitchFamily="34" charset="0"/>
                <a:ea typeface="굴림" panose="020B0600000101010101" pitchFamily="34" charset="-127"/>
              </a:rPr>
              <a:t> – </a:t>
            </a:r>
            <a:r>
              <a:rPr lang="ru-RU" altLang="ko-KR" sz="1800" dirty="0">
                <a:solidFill>
                  <a:schemeClr val="tx1"/>
                </a:solidFill>
                <a:latin typeface="Verdana" panose="020B0604030504040204" pitchFamily="34" charset="0"/>
                <a:ea typeface="굴림" panose="020B0600000101010101" pitchFamily="34" charset="-127"/>
              </a:rPr>
              <a:t>б</a:t>
            </a:r>
            <a:r>
              <a:rPr lang="en-US" altLang="ko-KR" sz="1800" dirty="0" err="1">
                <a:solidFill>
                  <a:schemeClr val="tx1"/>
                </a:solidFill>
                <a:latin typeface="Verdana" panose="020B0604030504040204" pitchFamily="34" charset="0"/>
                <a:ea typeface="굴림" panose="020B0600000101010101" pitchFamily="34" charset="-127"/>
              </a:rPr>
              <a:t>i</a:t>
            </a:r>
            <a:r>
              <a:rPr lang="ru-RU" altLang="ko-KR" sz="1800" dirty="0">
                <a:solidFill>
                  <a:schemeClr val="tx1"/>
                </a:solidFill>
                <a:latin typeface="Verdana" panose="020B0604030504040204" pitchFamily="34" charset="0"/>
                <a:ea typeface="굴림" panose="020B0600000101010101" pitchFamily="34" charset="-127"/>
              </a:rPr>
              <a:t>ля 2%.</a:t>
            </a:r>
            <a:endParaRPr lang="en-US" alt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2112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8C385F-1795-C4E9-3EDF-7F4282E66C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715963"/>
          </a:xfrm>
        </p:spPr>
        <p:txBody>
          <a:bodyPr/>
          <a:lstStyle/>
          <a:p>
            <a:r>
              <a:rPr lang="ru-RU" dirty="0" err="1"/>
              <a:t>Українська</a:t>
            </a:r>
            <a:r>
              <a:rPr lang="ru-RU" dirty="0"/>
              <a:t> </a:t>
            </a:r>
            <a:r>
              <a:rPr lang="ru-RU" dirty="0" err="1"/>
              <a:t>метеорна</a:t>
            </a:r>
            <a:r>
              <a:rPr lang="ru-RU" dirty="0"/>
              <a:t> </a:t>
            </a:r>
            <a:r>
              <a:rPr lang="ru-RU" dirty="0" err="1"/>
              <a:t>спостережна</a:t>
            </a:r>
            <a:r>
              <a:rPr lang="ru-RU" dirty="0"/>
              <a:t> мережа: </a:t>
            </a:r>
            <a:r>
              <a:rPr lang="ru-RU" dirty="0" err="1"/>
              <a:t>функціональні</a:t>
            </a:r>
            <a:r>
              <a:rPr lang="ru-RU" dirty="0"/>
              <a:t> </a:t>
            </a:r>
            <a:r>
              <a:rPr lang="ru-RU" dirty="0" err="1"/>
              <a:t>особливості</a:t>
            </a:r>
            <a:endParaRPr lang="en-US" dirty="0"/>
          </a:p>
        </p:txBody>
      </p:sp>
      <p:pic>
        <p:nvPicPr>
          <p:cNvPr id="4" name="Рисунок 2" descr="Карта УМСМ">
            <a:extLst>
              <a:ext uri="{FF2B5EF4-FFF2-40B4-BE49-F238E27FC236}">
                <a16:creationId xmlns:a16="http://schemas.microsoft.com/office/drawing/2014/main" id="{D3C82E39-5F22-D88E-A4F3-D319B9BDB9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202944"/>
            <a:ext cx="5474131" cy="331341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B822B0B-0942-C873-1EDF-831A0703D46D}"/>
              </a:ext>
            </a:extLst>
          </p:cNvPr>
          <p:cNvSpPr txBox="1"/>
          <p:nvPr/>
        </p:nvSpPr>
        <p:spPr>
          <a:xfrm>
            <a:off x="6661755" y="2132856"/>
            <a:ext cx="2394888" cy="42780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uk-UA" sz="1600" dirty="0">
                <a:solidFill>
                  <a:schemeClr val="accent3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Головною задачею УМСМ є об’єднання зусиль організацій-учасників у галузі проведення регулярних базисних та односторонніх спостережень метеорів в різних діапазонах довжин хвиль, а також обмін результатами спостережень, їх обробка та аналіз спостережних даних. </a:t>
            </a:r>
            <a:endParaRPr lang="en-US" sz="1600" dirty="0">
              <a:solidFill>
                <a:schemeClr val="accent3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BA9F657-B1E0-2597-20B8-A567D31D3E1A}"/>
              </a:ext>
            </a:extLst>
          </p:cNvPr>
          <p:cNvSpPr txBox="1"/>
          <p:nvPr/>
        </p:nvSpPr>
        <p:spPr>
          <a:xfrm>
            <a:off x="1475656" y="5518277"/>
            <a:ext cx="4572000" cy="7812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uk-UA" sz="1600" b="1" kern="10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Рис. 1. Українська мережа спостережень метеорів</a:t>
            </a:r>
            <a:endParaRPr lang="en-US" sz="1600" kern="100" dirty="0">
              <a:solidFill>
                <a:schemeClr val="bg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32813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68DE7-3624-FCAE-830F-B441BCE135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1720" y="2680821"/>
            <a:ext cx="5760640" cy="715963"/>
          </a:xfrm>
        </p:spPr>
        <p:txBody>
          <a:bodyPr/>
          <a:lstStyle/>
          <a:p>
            <a:r>
              <a:rPr lang="uk-UA" dirty="0"/>
              <a:t>Практична частина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47053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0A2D2F-BF4E-A40C-3F0A-C5B4F419A5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503237"/>
            <a:ext cx="8610600" cy="549499"/>
          </a:xfrm>
        </p:spPr>
        <p:txBody>
          <a:bodyPr/>
          <a:lstStyle/>
          <a:p>
            <a:r>
              <a:rPr lang="uk-UA" sz="2800" dirty="0"/>
              <a:t>МАПК та принципи його роботи</a:t>
            </a: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AB3923-2AEB-4BFF-3269-A2841E86B2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052736"/>
            <a:ext cx="8655389" cy="2736304"/>
          </a:xfrm>
        </p:spPr>
        <p:txBody>
          <a:bodyPr/>
          <a:lstStyle/>
          <a:p>
            <a:pPr algn="just"/>
            <a:r>
              <a:rPr lang="uk-UA" sz="1400" dirty="0">
                <a:latin typeface="Verdana" panose="020B0604030504040204" pitchFamily="34" charset="0"/>
                <a:ea typeface="Verdana" panose="020B0604030504040204" pitchFamily="34" charset="0"/>
              </a:rPr>
              <a:t>Функціонування МАПК базується на безперервному, цілодобовому прийомі сигналів радіомовної 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</a:rPr>
              <a:t>FM </a:t>
            </a:r>
            <a:r>
              <a:rPr lang="uk-UA" sz="1400" dirty="0">
                <a:latin typeface="Verdana" panose="020B0604030504040204" pitchFamily="34" charset="0"/>
                <a:ea typeface="Verdana" panose="020B0604030504040204" pitchFamily="34" charset="0"/>
              </a:rPr>
              <a:t>станції, відбитих від іонізованих </a:t>
            </a:r>
            <a:r>
              <a:rPr lang="uk-UA" sz="1400" dirty="0" err="1">
                <a:latin typeface="Verdana" panose="020B0604030504040204" pitchFamily="34" charset="0"/>
                <a:ea typeface="Verdana" panose="020B0604030504040204" pitchFamily="34" charset="0"/>
              </a:rPr>
              <a:t>метеороїдних</a:t>
            </a:r>
            <a:r>
              <a:rPr lang="uk-UA" sz="1400" dirty="0">
                <a:latin typeface="Verdana" panose="020B0604030504040204" pitchFamily="34" charset="0"/>
                <a:ea typeface="Verdana" panose="020B0604030504040204" pitchFamily="34" charset="0"/>
              </a:rPr>
              <a:t> слідів, що виникають в атмосфері Землі на висотах 80–100 км. Комплекс приймає сигнал 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</a:rPr>
              <a:t>FM-</a:t>
            </a:r>
            <a:r>
              <a:rPr lang="uk-UA" sz="1400" dirty="0">
                <a:latin typeface="Verdana" panose="020B0604030504040204" pitchFamily="34" charset="0"/>
                <a:ea typeface="Verdana" panose="020B0604030504040204" pitchFamily="34" charset="0"/>
              </a:rPr>
              <a:t>станції «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</a:rPr>
              <a:t>Radio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</a:rPr>
              <a:t>Muzyka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</a:rPr>
              <a:t>Fakty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</a:rPr>
              <a:t> Sp. z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</a:rPr>
              <a:t>o.o.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</a:rPr>
              <a:t>», </a:t>
            </a:r>
            <a:r>
              <a:rPr lang="uk-UA" sz="1400" dirty="0">
                <a:latin typeface="Verdana" panose="020B0604030504040204" pitchFamily="34" charset="0"/>
                <a:ea typeface="Verdana" panose="020B0604030504040204" pitchFamily="34" charset="0"/>
              </a:rPr>
              <a:t>що розташована у м. </a:t>
            </a:r>
            <a:r>
              <a:rPr lang="uk-UA" sz="1400" dirty="0" err="1">
                <a:latin typeface="Verdana" panose="020B0604030504040204" pitchFamily="34" charset="0"/>
                <a:ea typeface="Verdana" panose="020B0604030504040204" pitchFamily="34" charset="0"/>
              </a:rPr>
              <a:t>Кельце</a:t>
            </a:r>
            <a:r>
              <a:rPr lang="uk-UA" sz="1400" dirty="0"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</a:p>
          <a:p>
            <a:pPr algn="just"/>
            <a:endParaRPr lang="uk-UA" sz="1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r>
              <a:rPr lang="uk-UA" sz="1400" dirty="0">
                <a:latin typeface="Verdana" panose="020B0604030504040204" pitchFamily="34" charset="0"/>
                <a:ea typeface="Verdana" panose="020B0604030504040204" pitchFamily="34" charset="0"/>
              </a:rPr>
              <a:t>Випромінювач станції «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</a:rPr>
              <a:t>RMF FM» </a:t>
            </a:r>
            <a:r>
              <a:rPr lang="uk-UA" sz="1400" dirty="0">
                <a:latin typeface="Verdana" panose="020B0604030504040204" pitchFamily="34" charset="0"/>
                <a:ea typeface="Verdana" panose="020B0604030504040204" pitchFamily="34" charset="0"/>
              </a:rPr>
              <a:t>встановлений на телевізійній вежі «Святий хрест» (висота над рівнем моря 126.5 м; висота встановлення антени передавача 100 м, частота несучого сигналу 88.2 МГц, потужність випромінюваного сигналу 120 кВт). </a:t>
            </a:r>
          </a:p>
          <a:p>
            <a:pPr algn="just"/>
            <a:endParaRPr lang="en-US" sz="1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r>
              <a:rPr lang="uk-UA" sz="1400" dirty="0">
                <a:latin typeface="Verdana" panose="020B0604030504040204" pitchFamily="34" charset="0"/>
                <a:ea typeface="Verdana" panose="020B0604030504040204" pitchFamily="34" charset="0"/>
              </a:rPr>
              <a:t>Для прийому сигналу використовується антена типу «хвильовий канал» з вісьмома елементами. Коефіцієнти підсилення антени 13.2 </a:t>
            </a:r>
            <a:r>
              <a:rPr lang="uk-UA" sz="1400" dirty="0" err="1">
                <a:latin typeface="Verdana" panose="020B0604030504040204" pitchFamily="34" charset="0"/>
                <a:ea typeface="Verdana" panose="020B0604030504040204" pitchFamily="34" charset="0"/>
              </a:rPr>
              <a:t>дБ</a:t>
            </a:r>
            <a:r>
              <a:rPr lang="uk-UA" sz="1400" dirty="0">
                <a:latin typeface="Verdana" panose="020B0604030504040204" pitchFamily="34" charset="0"/>
                <a:ea typeface="Verdana" panose="020B0604030504040204" pitchFamily="34" charset="0"/>
              </a:rPr>
              <a:t>. Ширина діаграми спрямованості складає в горизонтальній площині – 40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</a:rPr>
              <a:t>º ,  </a:t>
            </a:r>
            <a:r>
              <a:rPr lang="uk-UA" sz="1400" dirty="0">
                <a:latin typeface="Verdana" panose="020B0604030504040204" pitchFamily="34" charset="0"/>
                <a:ea typeface="Verdana" panose="020B0604030504040204" pitchFamily="34" charset="0"/>
              </a:rPr>
              <a:t>вертикальній – 20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</a:rPr>
              <a:t>º, </a:t>
            </a:r>
            <a:r>
              <a:rPr lang="uk-UA" sz="1400" dirty="0">
                <a:latin typeface="Verdana" panose="020B0604030504040204" pitchFamily="34" charset="0"/>
                <a:ea typeface="Verdana" panose="020B0604030504040204" pitchFamily="34" charset="0"/>
              </a:rPr>
              <a:t>за рівнем – 3 </a:t>
            </a:r>
            <a:r>
              <a:rPr lang="uk-UA" sz="1400" dirty="0" err="1">
                <a:latin typeface="Verdana" panose="020B0604030504040204" pitchFamily="34" charset="0"/>
                <a:ea typeface="Verdana" panose="020B0604030504040204" pitchFamily="34" charset="0"/>
              </a:rPr>
              <a:t>дБ</a:t>
            </a:r>
            <a:r>
              <a:rPr lang="uk-UA" sz="1400" dirty="0"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  <a:endParaRPr lang="en-US" sz="1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4" name="Рисунок 23">
            <a:extLst>
              <a:ext uri="{FF2B5EF4-FFF2-40B4-BE49-F238E27FC236}">
                <a16:creationId xmlns:a16="http://schemas.microsoft.com/office/drawing/2014/main" id="{5DF670B3-CBD6-02B4-DF4B-0EF3E4D133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10" t="31631" r="8467" b="40495"/>
          <a:stretch>
            <a:fillRect/>
          </a:stretch>
        </p:blipFill>
        <p:spPr bwMode="auto">
          <a:xfrm>
            <a:off x="2987824" y="3861048"/>
            <a:ext cx="5747606" cy="28803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73275119"/>
      </p:ext>
    </p:extLst>
  </p:cSld>
  <p:clrMapOvr>
    <a:masterClrMapping/>
  </p:clrMapOvr>
</p:sld>
</file>

<file path=ppt/theme/theme1.xml><?xml version="1.0" encoding="utf-8"?>
<a:theme xmlns:a="http://schemas.openxmlformats.org/drawingml/2006/main" name="powerpoint-template-24">
  <a:themeElements>
    <a:clrScheme name="powerpoint-template-24 12">
      <a:dk1>
        <a:srgbClr val="4D4D4D"/>
      </a:dk1>
      <a:lt1>
        <a:srgbClr val="FFFFFF"/>
      </a:lt1>
      <a:dk2>
        <a:srgbClr val="4D4D4D"/>
      </a:dk2>
      <a:lt2>
        <a:srgbClr val="013F4E"/>
      </a:lt2>
      <a:accent1>
        <a:srgbClr val="016276"/>
      </a:accent1>
      <a:accent2>
        <a:srgbClr val="0897A5"/>
      </a:accent2>
      <a:accent3>
        <a:srgbClr val="FFFFFF"/>
      </a:accent3>
      <a:accent4>
        <a:srgbClr val="404040"/>
      </a:accent4>
      <a:accent5>
        <a:srgbClr val="AAB7BD"/>
      </a:accent5>
      <a:accent6>
        <a:srgbClr val="068895"/>
      </a:accent6>
      <a:hlink>
        <a:srgbClr val="18D5D9"/>
      </a:hlink>
      <a:folHlink>
        <a:srgbClr val="DDDDDD"/>
      </a:folHlink>
    </a:clrScheme>
    <a:fontScheme name="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0C209B"/>
        </a:lt2>
        <a:accent1>
          <a:srgbClr val="2167BF"/>
        </a:accent1>
        <a:accent2>
          <a:srgbClr val="C60C0D"/>
        </a:accent2>
        <a:accent3>
          <a:srgbClr val="FFFFFF"/>
        </a:accent3>
        <a:accent4>
          <a:srgbClr val="404040"/>
        </a:accent4>
        <a:accent5>
          <a:srgbClr val="ABB8DC"/>
        </a:accent5>
        <a:accent6>
          <a:srgbClr val="B30A0B"/>
        </a:accent6>
        <a:hlink>
          <a:srgbClr val="4793C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116DE4"/>
        </a:lt2>
        <a:accent1>
          <a:srgbClr val="235CAF"/>
        </a:accent1>
        <a:accent2>
          <a:srgbClr val="54A1EE"/>
        </a:accent2>
        <a:accent3>
          <a:srgbClr val="FFFFFF"/>
        </a:accent3>
        <a:accent4>
          <a:srgbClr val="404040"/>
        </a:accent4>
        <a:accent5>
          <a:srgbClr val="ACB5D4"/>
        </a:accent5>
        <a:accent6>
          <a:srgbClr val="4B91D8"/>
        </a:accent6>
        <a:hlink>
          <a:srgbClr val="1391E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246DD8"/>
        </a:lt2>
        <a:accent1>
          <a:srgbClr val="2FC5F1"/>
        </a:accent1>
        <a:accent2>
          <a:srgbClr val="218DEB"/>
        </a:accent2>
        <a:accent3>
          <a:srgbClr val="FFFFFF"/>
        </a:accent3>
        <a:accent4>
          <a:srgbClr val="404040"/>
        </a:accent4>
        <a:accent5>
          <a:srgbClr val="ADDFF7"/>
        </a:accent5>
        <a:accent6>
          <a:srgbClr val="1D7FD5"/>
        </a:accent6>
        <a:hlink>
          <a:srgbClr val="39A1EB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4377BA"/>
        </a:lt2>
        <a:accent1>
          <a:srgbClr val="5793D1"/>
        </a:accent1>
        <a:accent2>
          <a:srgbClr val="5FA2DB"/>
        </a:accent2>
        <a:accent3>
          <a:srgbClr val="FFFFFF"/>
        </a:accent3>
        <a:accent4>
          <a:srgbClr val="404040"/>
        </a:accent4>
        <a:accent5>
          <a:srgbClr val="B4C8E5"/>
        </a:accent5>
        <a:accent6>
          <a:srgbClr val="5592C6"/>
        </a:accent6>
        <a:hlink>
          <a:srgbClr val="68AEE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0067B5"/>
        </a:lt2>
        <a:accent1>
          <a:srgbClr val="1881BF"/>
        </a:accent1>
        <a:accent2>
          <a:srgbClr val="39B0DA"/>
        </a:accent2>
        <a:accent3>
          <a:srgbClr val="FFFFFF"/>
        </a:accent3>
        <a:accent4>
          <a:srgbClr val="404040"/>
        </a:accent4>
        <a:accent5>
          <a:srgbClr val="ABC1DC"/>
        </a:accent5>
        <a:accent6>
          <a:srgbClr val="339FC5"/>
        </a:accent6>
        <a:hlink>
          <a:srgbClr val="40B0DB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7">
        <a:dk1>
          <a:srgbClr val="4D4D4D"/>
        </a:dk1>
        <a:lt1>
          <a:srgbClr val="FFFFFF"/>
        </a:lt1>
        <a:dk2>
          <a:srgbClr val="4D4D4D"/>
        </a:dk2>
        <a:lt2>
          <a:srgbClr val="026788"/>
        </a:lt2>
        <a:accent1>
          <a:srgbClr val="0089B3"/>
        </a:accent1>
        <a:accent2>
          <a:srgbClr val="01A2CE"/>
        </a:accent2>
        <a:accent3>
          <a:srgbClr val="FFFFFF"/>
        </a:accent3>
        <a:accent4>
          <a:srgbClr val="404040"/>
        </a:accent4>
        <a:accent5>
          <a:srgbClr val="AAC4D6"/>
        </a:accent5>
        <a:accent6>
          <a:srgbClr val="0192BA"/>
        </a:accent6>
        <a:hlink>
          <a:srgbClr val="01B3D8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8">
        <a:dk1>
          <a:srgbClr val="4D4D4D"/>
        </a:dk1>
        <a:lt1>
          <a:srgbClr val="FFFFFF"/>
        </a:lt1>
        <a:dk2>
          <a:srgbClr val="4D4D4D"/>
        </a:dk2>
        <a:lt2>
          <a:srgbClr val="036CB7"/>
        </a:lt2>
        <a:accent1>
          <a:srgbClr val="1878BD"/>
        </a:accent1>
        <a:accent2>
          <a:srgbClr val="3E8EC8"/>
        </a:accent2>
        <a:accent3>
          <a:srgbClr val="FFFFFF"/>
        </a:accent3>
        <a:accent4>
          <a:srgbClr val="404040"/>
        </a:accent4>
        <a:accent5>
          <a:srgbClr val="ABBEDB"/>
        </a:accent5>
        <a:accent6>
          <a:srgbClr val="3780B5"/>
        </a:accent6>
        <a:hlink>
          <a:srgbClr val="559CCE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9">
        <a:dk1>
          <a:srgbClr val="4D4D4D"/>
        </a:dk1>
        <a:lt1>
          <a:srgbClr val="FFFFFF"/>
        </a:lt1>
        <a:dk2>
          <a:srgbClr val="4D4D4D"/>
        </a:dk2>
        <a:lt2>
          <a:srgbClr val="036CB7"/>
        </a:lt2>
        <a:accent1>
          <a:srgbClr val="1878BD"/>
        </a:accent1>
        <a:accent2>
          <a:srgbClr val="3E8EC8"/>
        </a:accent2>
        <a:accent3>
          <a:srgbClr val="FFFFFF"/>
        </a:accent3>
        <a:accent4>
          <a:srgbClr val="404040"/>
        </a:accent4>
        <a:accent5>
          <a:srgbClr val="ABBEDB"/>
        </a:accent5>
        <a:accent6>
          <a:srgbClr val="3780B5"/>
        </a:accent6>
        <a:hlink>
          <a:srgbClr val="006AB6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0">
        <a:dk1>
          <a:srgbClr val="4D4D4D"/>
        </a:dk1>
        <a:lt1>
          <a:srgbClr val="FFFFFF"/>
        </a:lt1>
        <a:dk2>
          <a:srgbClr val="4D4D4D"/>
        </a:dk2>
        <a:lt2>
          <a:srgbClr val="0045A3"/>
        </a:lt2>
        <a:accent1>
          <a:srgbClr val="005AB6"/>
        </a:accent1>
        <a:accent2>
          <a:srgbClr val="0073CF"/>
        </a:accent2>
        <a:accent3>
          <a:srgbClr val="FFFFFF"/>
        </a:accent3>
        <a:accent4>
          <a:srgbClr val="404040"/>
        </a:accent4>
        <a:accent5>
          <a:srgbClr val="AAB5D7"/>
        </a:accent5>
        <a:accent6>
          <a:srgbClr val="0068BB"/>
        </a:accent6>
        <a:hlink>
          <a:srgbClr val="0084D9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1">
        <a:dk1>
          <a:srgbClr val="4D4D4D"/>
        </a:dk1>
        <a:lt1>
          <a:srgbClr val="FFFFFF"/>
        </a:lt1>
        <a:dk2>
          <a:srgbClr val="4D4D4D"/>
        </a:dk2>
        <a:lt2>
          <a:srgbClr val="205EDC"/>
        </a:lt2>
        <a:accent1>
          <a:srgbClr val="3488E9"/>
        </a:accent1>
        <a:accent2>
          <a:srgbClr val="50B3F5"/>
        </a:accent2>
        <a:accent3>
          <a:srgbClr val="FFFFFF"/>
        </a:accent3>
        <a:accent4>
          <a:srgbClr val="404040"/>
        </a:accent4>
        <a:accent5>
          <a:srgbClr val="AEC3F2"/>
        </a:accent5>
        <a:accent6>
          <a:srgbClr val="48A2DE"/>
        </a:accent6>
        <a:hlink>
          <a:srgbClr val="65D4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2">
        <a:dk1>
          <a:srgbClr val="4D4D4D"/>
        </a:dk1>
        <a:lt1>
          <a:srgbClr val="FFFFFF"/>
        </a:lt1>
        <a:dk2>
          <a:srgbClr val="4D4D4D"/>
        </a:dk2>
        <a:lt2>
          <a:srgbClr val="013F4E"/>
        </a:lt2>
        <a:accent1>
          <a:srgbClr val="016276"/>
        </a:accent1>
        <a:accent2>
          <a:srgbClr val="0897A5"/>
        </a:accent2>
        <a:accent3>
          <a:srgbClr val="FFFFFF"/>
        </a:accent3>
        <a:accent4>
          <a:srgbClr val="404040"/>
        </a:accent4>
        <a:accent5>
          <a:srgbClr val="AAB7BD"/>
        </a:accent5>
        <a:accent6>
          <a:srgbClr val="068895"/>
        </a:accent6>
        <a:hlink>
          <a:srgbClr val="18D5D9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424</TotalTime>
  <Words>1148</Words>
  <Application>Microsoft Office PowerPoint</Application>
  <PresentationFormat>Экран (4:3)</PresentationFormat>
  <Paragraphs>74</Paragraphs>
  <Slides>17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</vt:lpstr>
      <vt:lpstr>Microsoft Sans Serif</vt:lpstr>
      <vt:lpstr>Times New Roman</vt:lpstr>
      <vt:lpstr>Verdana</vt:lpstr>
      <vt:lpstr>powerpoint-template-24</vt:lpstr>
      <vt:lpstr>РЕЄСТРАЦІЯ МЕТЕОРНИХ ЯВИЩ МЕРЕЖЕЮ ПРИЙОМУ СИГНАЛІВ ЗАГОРИЗОНТНИХ FM-РАДІОСТАНЦІЙ  </vt:lpstr>
      <vt:lpstr>Актуальність проблеми</vt:lpstr>
      <vt:lpstr>Науковий апарат</vt:lpstr>
      <vt:lpstr>Завдання дослідження</vt:lpstr>
      <vt:lpstr>Теоретична частина</vt:lpstr>
      <vt:lpstr>Місце досліджень метеорних тіл та їхньої взаємодії з атмосферою Землі для сучасної науки</vt:lpstr>
      <vt:lpstr>Українська метеорна спостережна мережа: функціональні особливості</vt:lpstr>
      <vt:lpstr>Практична частина</vt:lpstr>
      <vt:lpstr>МАПК та принципи його роботи</vt:lpstr>
      <vt:lpstr>Презентация PowerPoint</vt:lpstr>
      <vt:lpstr>Дослідження та статистика вторгнень</vt:lpstr>
      <vt:lpstr>Дослідження та статистика вторгнень</vt:lpstr>
      <vt:lpstr>Результати роботи МАПК</vt:lpstr>
      <vt:lpstr>Результати роботи МАПК</vt:lpstr>
      <vt:lpstr>Висновки наукових розвідок</vt:lpstr>
      <vt:lpstr>Висновки наукових розвідок (продовження)</vt:lpstr>
      <vt:lpstr>Дякую за увагу!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ПРОБЛЕМАТИКА ТА ВИВЧЕННЯ МЕТЕОРИТНИХ ВТОРГНЕНЬ</dc:title>
  <dc:creator>Alla</dc:creator>
  <cp:lastModifiedBy>Игорь Залоило</cp:lastModifiedBy>
  <cp:revision>16</cp:revision>
  <dcterms:created xsi:type="dcterms:W3CDTF">2023-12-10T16:28:45Z</dcterms:created>
  <dcterms:modified xsi:type="dcterms:W3CDTF">2026-04-26T13:18:39Z</dcterms:modified>
</cp:coreProperties>
</file>