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" showSpecialPlsOnTitleSld="0" saveSubsetFonts="1">
  <p:sldMasterIdLst>
    <p:sldMasterId id="2147483649" r:id="rId1"/>
  </p:sldMasterIdLst>
  <p:notesMasterIdLst>
    <p:notesMasterId r:id="rId42"/>
  </p:notesMasterIdLst>
  <p:sldIdLst>
    <p:sldId id="515" r:id="rId2"/>
    <p:sldId id="562" r:id="rId3"/>
    <p:sldId id="519" r:id="rId4"/>
    <p:sldId id="516" r:id="rId5"/>
    <p:sldId id="517" r:id="rId6"/>
    <p:sldId id="518" r:id="rId7"/>
    <p:sldId id="520" r:id="rId8"/>
    <p:sldId id="521" r:id="rId9"/>
    <p:sldId id="522" r:id="rId10"/>
    <p:sldId id="523" r:id="rId11"/>
    <p:sldId id="524" r:id="rId12"/>
    <p:sldId id="547" r:id="rId13"/>
    <p:sldId id="544" r:id="rId14"/>
    <p:sldId id="526" r:id="rId15"/>
    <p:sldId id="527" r:id="rId16"/>
    <p:sldId id="528" r:id="rId17"/>
    <p:sldId id="529" r:id="rId18"/>
    <p:sldId id="530" r:id="rId19"/>
    <p:sldId id="532" r:id="rId20"/>
    <p:sldId id="531" r:id="rId21"/>
    <p:sldId id="533" r:id="rId22"/>
    <p:sldId id="534" r:id="rId23"/>
    <p:sldId id="545" r:id="rId24"/>
    <p:sldId id="535" r:id="rId25"/>
    <p:sldId id="536" r:id="rId26"/>
    <p:sldId id="537" r:id="rId27"/>
    <p:sldId id="546" r:id="rId28"/>
    <p:sldId id="538" r:id="rId29"/>
    <p:sldId id="540" r:id="rId30"/>
    <p:sldId id="541" r:id="rId31"/>
    <p:sldId id="542" r:id="rId32"/>
    <p:sldId id="543" r:id="rId33"/>
    <p:sldId id="549" r:id="rId34"/>
    <p:sldId id="550" r:id="rId35"/>
    <p:sldId id="555" r:id="rId36"/>
    <p:sldId id="556" r:id="rId37"/>
    <p:sldId id="557" r:id="rId38"/>
    <p:sldId id="559" r:id="rId39"/>
    <p:sldId id="558" r:id="rId40"/>
    <p:sldId id="560" r:id="rId41"/>
  </p:sldIdLst>
  <p:sldSz cx="9144000" cy="6858000" type="screen4x3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  <a:srgbClr val="003300"/>
    <a:srgbClr val="FFFFFF"/>
    <a:srgbClr val="CCFFFF"/>
    <a:srgbClr val="CC0000"/>
    <a:srgbClr val="0000CC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257" autoAdjust="0"/>
    <p:restoredTop sz="86460" autoAdjust="0"/>
  </p:normalViewPr>
  <p:slideViewPr>
    <p:cSldViewPr snapToGrid="0">
      <p:cViewPr>
        <p:scale>
          <a:sx n="75" d="100"/>
          <a:sy n="75" d="100"/>
        </p:scale>
        <p:origin x="-744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noProof="0" smtClean="0"/>
              <a:t>Образец текста</a:t>
            </a:r>
          </a:p>
          <a:p>
            <a:pPr lvl="1"/>
            <a:r>
              <a:rPr lang="ru-RU" altLang="uk-UA" noProof="0" smtClean="0"/>
              <a:t>Второй уровень</a:t>
            </a:r>
          </a:p>
          <a:p>
            <a:pPr lvl="2"/>
            <a:r>
              <a:rPr lang="ru-RU" altLang="uk-UA" noProof="0" smtClean="0"/>
              <a:t>Третий уровень</a:t>
            </a:r>
          </a:p>
          <a:p>
            <a:pPr lvl="3"/>
            <a:r>
              <a:rPr lang="ru-RU" altLang="uk-UA" noProof="0" smtClean="0"/>
              <a:t>Четвертый уровень</a:t>
            </a:r>
          </a:p>
          <a:p>
            <a:pPr lvl="4"/>
            <a:r>
              <a:rPr lang="ru-RU" altLang="uk-UA" noProof="0" smtClean="0"/>
              <a:t>Пятый уровень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BF93C8C-AD06-44D7-A24D-4F3F918CD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7ECA75-A81A-4840-A07F-FD4969DB727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uk-UA" altLang="uk-UA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uk-UA" altLang="uk-UA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522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uk-UA" noProof="0" smtClean="0"/>
              <a:t>Образец заголовка</a:t>
            </a:r>
          </a:p>
        </p:txBody>
      </p:sp>
      <p:sp>
        <p:nvSpPr>
          <p:cNvPr id="522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altLang="uk-UA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11E017-9F5A-4916-B93F-927B83EE85AB}" type="datetime1">
              <a:rPr lang="ru-RU" altLang="uk-UA"/>
              <a:pPr>
                <a:defRPr/>
              </a:pPr>
              <a:t>05.06.2018</a:t>
            </a:fld>
            <a:endParaRPr lang="ru-RU" altLang="uk-UA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44BF8-086E-44F1-904D-0B2A978DE7F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3E48C-DAE0-4FBB-B505-AE4895185B3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AFB2-A47D-46B6-B8B4-316D40109AC0}" type="datetime1">
              <a:rPr lang="ru-RU" altLang="uk-UA"/>
              <a:pPr>
                <a:defRPr/>
              </a:pPr>
              <a:t>05.06.2018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1C202-FC19-472A-9D95-8F1537C76FD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2984B-60B2-440D-B569-02DF25FF1058}" type="datetime1">
              <a:rPr lang="ru-RU" altLang="uk-UA"/>
              <a:pPr>
                <a:defRPr/>
              </a:pPr>
              <a:t>05.06.2018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76095-8566-4170-BCDE-C4B4F614700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33564-C4DF-46A6-B1EB-9772E3626179}" type="datetime1">
              <a:rPr lang="ru-RU" altLang="uk-UA"/>
              <a:pPr>
                <a:defRPr/>
              </a:pPr>
              <a:t>05.06.2018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DE3A4-03E5-4B04-9E28-CD332A161D8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8E452-0DFE-41BB-B125-4ACB7C0145D8}" type="datetime1">
              <a:rPr lang="ru-RU" altLang="uk-UA"/>
              <a:pPr>
                <a:defRPr/>
              </a:pPr>
              <a:t>05.06.2018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83C2-4F69-403E-B7B6-C4BA042B3BB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5437C-D83E-49C7-8F60-193743C6042E}" type="datetime1">
              <a:rPr lang="ru-RU" altLang="uk-UA"/>
              <a:pPr>
                <a:defRPr/>
              </a:pPr>
              <a:t>05.06.2018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BAF88-E3A6-437B-A837-577098546B9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0F870-623B-43F1-B943-9F01A0E394EB}" type="datetime1">
              <a:rPr lang="ru-RU" altLang="uk-UA"/>
              <a:pPr>
                <a:defRPr/>
              </a:pPr>
              <a:t>05.06.2018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9707F-238B-44D9-9788-94B14F748674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E03DC-A6BB-4C40-9347-732D711770E7}" type="datetime1">
              <a:rPr lang="ru-RU" altLang="uk-UA"/>
              <a:pPr>
                <a:defRPr/>
              </a:pPr>
              <a:t>05.06.2018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FA36C-BB90-41A3-862D-780C8E90979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EC07C-DF1B-4229-9CBF-B946EFA01760}" type="datetime1">
              <a:rPr lang="ru-RU" altLang="uk-UA"/>
              <a:pPr>
                <a:defRPr/>
              </a:pPr>
              <a:t>05.06.2018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93B85-18C4-44A1-A573-89F9280116B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1C884-6C18-4CD6-A004-53929114E128}" type="datetime1">
              <a:rPr lang="ru-RU" altLang="uk-UA"/>
              <a:pPr>
                <a:defRPr/>
              </a:pPr>
              <a:t>05.06.2018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12113-6BB8-4010-A69C-FF2875BB08C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82A4A-C42D-406F-BE93-10DCE0A57885}" type="datetime1">
              <a:rPr lang="ru-RU" altLang="uk-UA"/>
              <a:pPr>
                <a:defRPr/>
              </a:pPr>
              <a:t>05.06.2018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B0960-92AC-4A2F-AE8D-02B477F1875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93B16-E449-4A23-8EFF-CBAB88813AAF}" type="datetime1">
              <a:rPr lang="ru-RU" altLang="uk-UA"/>
              <a:pPr>
                <a:defRPr/>
              </a:pPr>
              <a:t>05.06.2018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EED27712-58FE-45D3-9CF0-B612ED288D4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defRPr/>
              </a:pPr>
              <a:endParaRPr lang="uk-UA" altLang="uk-UA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512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0EE6DEF1-70CA-416A-8B90-D10EE3A326C6}" type="datetime1">
              <a:rPr lang="ru-RU" altLang="uk-UA"/>
              <a:pPr>
                <a:defRPr/>
              </a:pPr>
              <a:t>05.06.2018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>
            <a:spLocks noChangeArrowheads="1"/>
          </p:cNvSpPr>
          <p:nvPr>
            <p:ph type="title"/>
          </p:nvPr>
        </p:nvSpPr>
        <p:spPr>
          <a:xfrm>
            <a:off x="1185863" y="1955800"/>
            <a:ext cx="7115175" cy="2112963"/>
          </a:xfrm>
          <a:noFill/>
        </p:spPr>
        <p:txBody>
          <a:bodyPr/>
          <a:lstStyle/>
          <a:p>
            <a:pPr algn="ctr" eaLnBrk="1" hangingPunct="1"/>
            <a:r>
              <a:rPr lang="uk-UA" altLang="uk-UA" b="1" smtClean="0">
                <a:solidFill>
                  <a:schemeClr val="bg2"/>
                </a:solidFill>
              </a:rPr>
              <a:t>Результати експертизи завершених НДР та </a:t>
            </a:r>
            <a:br>
              <a:rPr lang="uk-UA" altLang="uk-UA" b="1" smtClean="0">
                <a:solidFill>
                  <a:schemeClr val="bg2"/>
                </a:solidFill>
              </a:rPr>
            </a:br>
            <a:r>
              <a:rPr lang="uk-UA" altLang="uk-UA" b="1" smtClean="0">
                <a:solidFill>
                  <a:schemeClr val="bg2"/>
                </a:solidFill>
              </a:rPr>
              <a:t>звітів за етап 2017 року</a:t>
            </a:r>
            <a:endParaRPr lang="ru-RU" altLang="uk-UA" b="1" smtClean="0">
              <a:solidFill>
                <a:schemeClr val="bg2"/>
              </a:solidFill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435100" y="4832350"/>
            <a:ext cx="7405688" cy="1384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0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uk-UA" altLang="uk-UA" sz="2800" i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Доповідач: </a:t>
            </a:r>
          </a:p>
          <a:p>
            <a:pPr algn="ctr" eaLnBrk="1" hangingPunct="1">
              <a:defRPr/>
            </a:pPr>
            <a:r>
              <a:rPr lang="uk-UA" altLang="uk-UA" sz="2800" i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начальник науково-дослідної частини </a:t>
            </a:r>
          </a:p>
          <a:p>
            <a:pPr algn="ctr" eaLnBrk="1" hangingPunct="1">
              <a:defRPr/>
            </a:pPr>
            <a:r>
              <a:rPr lang="uk-UA" altLang="uk-UA" sz="2800" i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В. </a:t>
            </a:r>
            <a:r>
              <a:rPr lang="uk-UA" altLang="uk-UA" sz="2800" i="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Отченашко</a:t>
            </a:r>
            <a:r>
              <a:rPr lang="uk-UA" altLang="uk-UA" sz="2800" i="0" dirty="0" smtClean="0">
                <a:solidFill>
                  <a:schemeClr val="tx2"/>
                </a:solidFill>
              </a:rPr>
              <a:t>  </a:t>
            </a:r>
            <a:endParaRPr lang="ru-RU" altLang="uk-UA" sz="2800" i="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3076" name="Picture 311" descr="ÐÐ¾Ð³Ð¾ÑÐ¸Ð¿ ÐÐ£ÐÑÐ Ð£ÐºÑÐ°ÑÐ½Ð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625" y="482600"/>
            <a:ext cx="10826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902" name="Group 462"/>
          <p:cNvGraphicFramePr>
            <a:graphicFrameLocks noGrp="1"/>
          </p:cNvGraphicFramePr>
          <p:nvPr>
            <p:ph/>
          </p:nvPr>
        </p:nvGraphicFramePr>
        <p:xfrm>
          <a:off x="482600" y="254000"/>
          <a:ext cx="8064500" cy="6543834"/>
        </p:xfrm>
        <a:graphic>
          <a:graphicData uri="http://schemas.openxmlformats.org/drawingml/2006/table">
            <a:tbl>
              <a:tblPr/>
              <a:tblGrid>
                <a:gridCol w="906463"/>
                <a:gridCol w="2433637"/>
                <a:gridCol w="1647825"/>
                <a:gridCol w="1100138"/>
                <a:gridCol w="1976437"/>
              </a:tblGrid>
              <a:tr h="325962"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КРАЇНСЬКИЙ</a:t>
                      </a:r>
                      <a:r>
                        <a:rPr kumimoji="0" lang="ru-RU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НДІ </a:t>
                      </a: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СІЛЬСЬКОГОСПОДАРСЬКОЇ РАДІОЛОГІЇ</a:t>
                      </a:r>
                      <a:endParaRPr kumimoji="0" lang="uk-UA" alt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181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64/1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Кашпаров</a:t>
                      </a: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В.О.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110/60-ф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Високий рівень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181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65/2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Кашпаров В.О.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110/72-ф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81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66/3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Лазарєв М.М.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110/7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-ф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37,7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43,18,52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Прийнятий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81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67/4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Голяка Д.М.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110/90-ф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68/5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Малоштан І.М.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110/9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-ф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47,5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69/6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Кашпаров В.О.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110/68-ф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70/7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Журба М.А.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110/54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44,5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71/8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Косарчук О.В.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110/9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-ф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72/9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Отрешко</a:t>
                      </a:r>
                      <a:r>
                        <a:rPr kumimoji="0" lang="ru-RU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Л.М.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110/54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46,31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Прийнятий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73/10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Хомутінін Ю.В.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110/89-ф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37,35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Прийнятий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74/11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Левчук С.Є.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110/541-пр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28,34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Прийнятий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4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75/12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Процак В.П.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110/54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35,15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Прийнятий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2372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6845300" y="64008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uk-UA" altLang="uk-UA" smtClean="0"/>
              <a:t>10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764" name="Group 276"/>
          <p:cNvGraphicFramePr>
            <a:graphicFrameLocks noGrp="1"/>
          </p:cNvGraphicFramePr>
          <p:nvPr/>
        </p:nvGraphicFramePr>
        <p:xfrm>
          <a:off x="508000" y="622300"/>
          <a:ext cx="8029575" cy="3386138"/>
        </p:xfrm>
        <a:graphic>
          <a:graphicData uri="http://schemas.openxmlformats.org/drawingml/2006/table">
            <a:tbl>
              <a:tblPr/>
              <a:tblGrid>
                <a:gridCol w="903288"/>
                <a:gridCol w="2263775"/>
                <a:gridCol w="1760537"/>
                <a:gridCol w="1125538"/>
                <a:gridCol w="1976437"/>
              </a:tblGrid>
              <a:tr h="622300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УЛЯБП АПК</a:t>
                      </a:r>
                      <a:endParaRPr kumimoji="0" lang="ru-RU" alt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76/1</a:t>
                      </a:r>
                      <a:endParaRPr kumimoji="0" lang="uk-UA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Ушкалов</a:t>
                      </a: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В.О.</a:t>
                      </a:r>
                      <a:endParaRPr kumimoji="0" lang="uk-UA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110/33л-пр</a:t>
                      </a:r>
                      <a:endParaRPr kumimoji="0" lang="ru-RU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46,41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54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77/2</a:t>
                      </a:r>
                      <a:endParaRPr kumimoji="0" lang="uk-UA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Хижняк С.В.</a:t>
                      </a:r>
                      <a:endParaRPr kumimoji="0" lang="uk-UA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110/34л-пр</a:t>
                      </a:r>
                      <a:endParaRPr kumimoji="0" lang="ru-RU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uk-UA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3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78/3</a:t>
                      </a:r>
                      <a:endParaRPr kumimoji="0" lang="uk-UA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Данчук В.В.</a:t>
                      </a:r>
                      <a:endParaRPr kumimoji="0" lang="uk-UA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110/35л-пр</a:t>
                      </a:r>
                      <a:endParaRPr kumimoji="0" lang="ru-RU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  <a:endParaRPr kumimoji="0" lang="uk-UA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/4</a:t>
                      </a:r>
                      <a:endParaRPr kumimoji="0" lang="uk-UA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Волощук Н.М.</a:t>
                      </a:r>
                      <a:endParaRPr kumimoji="0" lang="uk-UA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110/87-ф</a:t>
                      </a:r>
                      <a:endParaRPr kumimoji="0" lang="ru-RU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47,0</a:t>
                      </a:r>
                      <a:endParaRPr kumimoji="0" lang="uk-UA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3348" name="Rectangle 146"/>
          <p:cNvSpPr>
            <a:spLocks noChangeArrowheads="1"/>
          </p:cNvSpPr>
          <p:nvPr/>
        </p:nvSpPr>
        <p:spPr bwMode="auto">
          <a:xfrm>
            <a:off x="0" y="460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uk-UA" altLang="uk-UA" sz="2000" b="1" i="1"/>
          </a:p>
        </p:txBody>
      </p:sp>
      <p:sp>
        <p:nvSpPr>
          <p:cNvPr id="13349" name="Text Box 261"/>
          <p:cNvSpPr txBox="1">
            <a:spLocks noChangeArrowheads="1"/>
          </p:cNvSpPr>
          <p:nvPr/>
        </p:nvSpPr>
        <p:spPr bwMode="auto">
          <a:xfrm>
            <a:off x="5092700" y="49657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uk-UA" altLang="uk-UA"/>
          </a:p>
        </p:txBody>
      </p:sp>
      <p:sp>
        <p:nvSpPr>
          <p:cNvPr id="13350" name="Номер слайда 6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uk-UA" altLang="uk-UA" smtClean="0"/>
              <a:t>11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155700" y="2033588"/>
            <a:ext cx="71628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sz="3600" b="1">
                <a:solidFill>
                  <a:srgbClr val="CC0000"/>
                </a:solidFill>
              </a:rPr>
              <a:t>НАУКОВО-ЕКСПЕРТНИЙ ВИСНОВОК</a:t>
            </a:r>
          </a:p>
          <a:p>
            <a:pPr algn="ctr"/>
            <a:r>
              <a:rPr lang="uk-UA" altLang="uk-UA" sz="3600" b="1">
                <a:solidFill>
                  <a:srgbClr val="0000CC"/>
                </a:solidFill>
              </a:rPr>
              <a:t>за завершеним фундаментальним дослідженням</a:t>
            </a:r>
            <a:endParaRPr lang="ru-RU" altLang="uk-UA" sz="3600" b="1">
              <a:solidFill>
                <a:srgbClr val="0000CC"/>
              </a:solidFill>
            </a:endParaRPr>
          </a:p>
        </p:txBody>
      </p:sp>
      <p:sp>
        <p:nvSpPr>
          <p:cNvPr id="14339" name="Номер слайда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uk-UA" altLang="uk-UA" smtClean="0"/>
              <a:t>12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854075" y="892175"/>
            <a:ext cx="5060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uk-UA" altLang="uk-UA" sz="1600" b="1" i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РОЗДІЛ І. Змістовні показники </a:t>
            </a:r>
            <a:r>
              <a:rPr lang="uk-UA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35 балів)</a:t>
            </a:r>
            <a:endParaRPr lang="uk-UA" altLang="uk-UA" sz="1600" b="1" i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8068" name="Group 4"/>
          <p:cNvGraphicFramePr>
            <a:graphicFrameLocks noGrp="1"/>
          </p:cNvGraphicFramePr>
          <p:nvPr>
            <p:ph/>
          </p:nvPr>
        </p:nvGraphicFramePr>
        <p:xfrm>
          <a:off x="482600" y="1371600"/>
          <a:ext cx="8369300" cy="5440650"/>
        </p:xfrm>
        <a:graphic>
          <a:graphicData uri="http://schemas.openxmlformats.org/drawingml/2006/table">
            <a:tbl>
              <a:tblPr/>
              <a:tblGrid>
                <a:gridCol w="520700"/>
                <a:gridCol w="7848600"/>
              </a:tblGrid>
              <a:tr h="6400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alt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Обґрунтованість актуальності проблеми, теми, предмету роботи як такої, що відповідає потребам науки, економіки та суспільства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42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Дослідження за темою та предметом було спрямоване на вирішення:</a:t>
                      </a:r>
                      <a:r>
                        <a:rPr kumimoji="0" lang="ru-RU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актуальної наукової проблеми</a:t>
                      </a:r>
                      <a:endParaRPr kumimoji="0" lang="uk-UA" alt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поточних питань розвитку науки</a:t>
                      </a:r>
                      <a:endParaRPr kumimoji="0" lang="uk-UA" alt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питань, актуальність яких не доведена</a:t>
                      </a:r>
                      <a:endParaRPr kumimoji="0" lang="ru-RU" alt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143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Повнота визначення, оригінальність і обґрунтованість основних ідей, пропозицій, мети і завдань, змісту і послідовності дослідження; відповідність досліджень фундаментальним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42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Повнота розкриття послідовності, особливостей структури та складових дослідження:</a:t>
                      </a:r>
                      <a:endParaRPr kumimoji="0" lang="uk-UA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повна, дослідження змістовно розкрите як за структурою, так і за складовими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uk-UA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часткова</a:t>
                      </a:r>
                      <a:endParaRPr kumimoji="0" lang="uk-UA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нерозкрита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6001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Робота, що визначена її авторами як фундаментальне дослідження:</a:t>
                      </a:r>
                      <a:endParaRPr kumimoji="0" lang="uk-UA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дійсно є фундаментальним дослідженням щодо встановлення закономірностей, що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має конкретного застосування або використання</a:t>
                      </a:r>
                      <a:endParaRPr kumimoji="0" lang="uk-UA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є фундаментальним дослідженням, а більшою мірою прикладним або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прикладною розробкою (передбачає створення технологій, дослідних зразків або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їх удосконалення)</a:t>
                      </a:r>
                      <a:endParaRPr kumimoji="0" lang="uk-UA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5383" name="Rectangle 33"/>
          <p:cNvSpPr>
            <a:spLocks noChangeArrowheads="1"/>
          </p:cNvSpPr>
          <p:nvPr/>
        </p:nvSpPr>
        <p:spPr bwMode="auto">
          <a:xfrm>
            <a:off x="495300" y="214313"/>
            <a:ext cx="8420100" cy="611187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600" b="1"/>
              <a:t>з оцінювання анотованого звіту завершеного фундаментального дослідження</a:t>
            </a:r>
            <a:r>
              <a:rPr lang="ru-RU" altLang="uk-UA" sz="1600"/>
              <a:t> </a:t>
            </a:r>
            <a:endParaRPr lang="uk-UA" altLang="uk-UA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62" name="Group 78"/>
          <p:cNvGraphicFramePr>
            <a:graphicFrameLocks noGrp="1"/>
          </p:cNvGraphicFramePr>
          <p:nvPr>
            <p:ph/>
          </p:nvPr>
        </p:nvGraphicFramePr>
        <p:xfrm>
          <a:off x="457200" y="914400"/>
          <a:ext cx="8356600" cy="5472113"/>
        </p:xfrm>
        <a:graphic>
          <a:graphicData uri="http://schemas.openxmlformats.org/drawingml/2006/table">
            <a:tbl>
              <a:tblPr/>
              <a:tblGrid>
                <a:gridCol w="503238"/>
                <a:gridCol w="7853362"/>
              </a:tblGrid>
              <a:tr h="1049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Визначеність пізнавальних результатів, наявність і повнота представлення та обґрунтування складових результату – окремих положень, гіпотез, теорій, концепцій,закономірностей тощо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23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анотованому звіті представлено наукові результати:- повно, конкретно і докладно, наведені детальні описи, наукові пояснення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фрагментарно, не конкретно або не докладно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 тексті звіту немає положень, що за визначенням відносяться до наукових результатів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99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Одержання нових знань представляє собою: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створення теоретичних засад  і положень, абстрактних та ідеальних моделей,визначення нових або уточнення відомих законів, встановлення закономірностей, властивостей і механізмів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формування теоретичних положень, концепцій, моделей тощо, але встановлення чи уточнення закономірностей безпосередньо не здійснювалось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певні пізнавальні результати, теорії, концепції згадані, але змістовно не розкриті або дослідження має більш практично-методичні, ніж наукові результати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узагальнення повсякденно-практичного досвіду, формування теорій та концепційне здійснювалось, закономірності не встановлені або результати досліджень не представлені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6400" name="Rectangle 79"/>
          <p:cNvSpPr>
            <a:spLocks noChangeArrowheads="1"/>
          </p:cNvSpPr>
          <p:nvPr/>
        </p:nvSpPr>
        <p:spPr bwMode="auto">
          <a:xfrm>
            <a:off x="495300" y="214313"/>
            <a:ext cx="8420100" cy="611187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600" b="1"/>
              <a:t>з оцінювання анотованого звіту завершеного фундаментального дослідження</a:t>
            </a:r>
            <a:r>
              <a:rPr lang="ru-RU" altLang="uk-UA" sz="1600"/>
              <a:t> </a:t>
            </a:r>
            <a:endParaRPr lang="uk-UA" altLang="uk-UA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773" name="Group 165"/>
          <p:cNvGraphicFramePr>
            <a:graphicFrameLocks noGrp="1"/>
          </p:cNvGraphicFramePr>
          <p:nvPr>
            <p:ph/>
          </p:nvPr>
        </p:nvGraphicFramePr>
        <p:xfrm>
          <a:off x="381000" y="671513"/>
          <a:ext cx="8470900" cy="6035674"/>
        </p:xfrm>
        <a:graphic>
          <a:graphicData uri="http://schemas.openxmlformats.org/drawingml/2006/table">
            <a:tbl>
              <a:tblPr/>
              <a:tblGrid>
                <a:gridCol w="509588"/>
                <a:gridCol w="7961312"/>
              </a:tblGrid>
              <a:tr h="6401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Наукова новизна положень, відмінність отриманих результатів від напрацювань світової науки та доробку попередніх досліджень авторів 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230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Наведено ґрунтовне розмежування результатів із напрацюваннями  вчених України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вказано, чим відрізняється одержане від викладеного у публікаціях вчених України, посилання на які наведено у звіті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3717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Наведене ґрунтовне розмежування із напрацюваннями закордонних вчених: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вказано, чим відрізняється одержане від викладеного у публікаціях закордонних вчених,  посилання на які наведено у звіті;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вказано, чим відрізняється від викладеного у публікаціях, але посилання не наведені;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порівнянь не наведено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143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Наведені порівняння зроблено: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максимально повно;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фрагментарно, неповно;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порівняння відсутні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401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Методологічна цінність, наявність, повнота розкриття та обґрунтованість створених підходів, методів і засобів наукових досліджень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174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Підходи, методи, методики досліджень, що були застосовані: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створені авторами і є новими у порівнянні із наявними у світовій науці;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існують у світовій науці, але суттєво доопрацьовані авторами;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використані авторами із мінімальним доповненням;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нові або оновлені підходи, методи, методики досліджень не створено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7433" name="Rectangle 162"/>
          <p:cNvSpPr>
            <a:spLocks noChangeArrowheads="1"/>
          </p:cNvSpPr>
          <p:nvPr/>
        </p:nvSpPr>
        <p:spPr bwMode="auto">
          <a:xfrm>
            <a:off x="355600" y="0"/>
            <a:ext cx="8559800" cy="611188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600" b="1"/>
              <a:t>з оцінювання анотованого звіту завершеного фундаментального дослідження</a:t>
            </a:r>
            <a:r>
              <a:rPr lang="ru-RU" altLang="uk-UA" sz="1600"/>
              <a:t> </a:t>
            </a:r>
            <a:endParaRPr lang="uk-UA" altLang="uk-UA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747" name="Group 91"/>
          <p:cNvGraphicFramePr>
            <a:graphicFrameLocks noGrp="1"/>
          </p:cNvGraphicFramePr>
          <p:nvPr>
            <p:ph/>
          </p:nvPr>
        </p:nvGraphicFramePr>
        <p:xfrm>
          <a:off x="457200" y="825500"/>
          <a:ext cx="8356600" cy="5761038"/>
        </p:xfrm>
        <a:graphic>
          <a:graphicData uri="http://schemas.openxmlformats.org/drawingml/2006/table">
            <a:tbl>
              <a:tblPr/>
              <a:tblGrid>
                <a:gridCol w="495300"/>
                <a:gridCol w="7861300"/>
              </a:tblGrid>
              <a:tr h="1143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5.2</a:t>
                      </a:r>
                      <a:endParaRPr kumimoji="0" lang="ru-RU" alt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Сформовано сукупність підходів, методів і засобів як методологію досліджень, що є: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оригінальною, науково обґрунтованою, новою для світової науки;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відомою, але суттєво оновленою;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те, що може бути кваліфіковано як методологія, не представлено</a:t>
                      </a:r>
                      <a:endParaRPr kumimoji="0" lang="uk-UA" alt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1887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tabLst>
                          <a:tab pos="76200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1793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tabLst>
                          <a:tab pos="76200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8129588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tabLst>
                          <a:tab pos="76200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83089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762000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84883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762000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8945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762000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9402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762000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9859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762000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10317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762000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7620000" algn="l"/>
                        </a:tabLst>
                      </a:pPr>
                      <a:r>
                        <a:rPr kumimoji="0" lang="uk-UA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Цінність результатів для потреб технологічного, соціального і економічного розвитку України, світового суспільства і науки, окремих галузей і суспільних практик та для підготовки фахівців у системі освіти, зокрема вищої кваліфікації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00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1169988" indent="-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730375" indent="-3810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2252663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77495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32321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36893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41465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46037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Результати дослідження: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обґрунтовано мають або матимуть використання у подальших фундаментальних та/або прикладних дослідженнях;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можуть мати окремі використання у подальших фундаментальних та/або прикладних дослідженнях, проте корисність для науки обґрунтована неповно (недостатньо);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результати не матимуть суттєвого значення для подальших досліджень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8289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6.2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1169988" indent="-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730375" indent="-3810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2252663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77495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32321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36893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41465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46037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Результати дослідження: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обґрунтовано матимуть використання в системі освіти, при цьому результати виходять за межі науково-методичної діяльності викладачів;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матимуть певне використання в системі освіти, при цьому результати значною мірою співпадають із завданнями основної діяльності викладачів;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результати повністю співпадають із завданнями навчальної та науково-методичної діяльності викладачів, або не матимуть суттєвого значення для системи освіти</a:t>
                      </a:r>
                      <a:endParaRPr kumimoji="0" lang="ru-RU" alt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8451" name="Rectangle 93"/>
          <p:cNvSpPr>
            <a:spLocks noChangeArrowheads="1"/>
          </p:cNvSpPr>
          <p:nvPr/>
        </p:nvSpPr>
        <p:spPr bwMode="auto">
          <a:xfrm>
            <a:off x="495300" y="214313"/>
            <a:ext cx="8280400" cy="611187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600" b="1"/>
              <a:t>з оцінювання анотованого звіту завершеного фундаментального дослідження</a:t>
            </a:r>
            <a:r>
              <a:rPr lang="ru-RU" altLang="uk-UA" sz="1600"/>
              <a:t> </a:t>
            </a:r>
            <a:endParaRPr lang="uk-UA" altLang="uk-UA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54" name="Group 74"/>
          <p:cNvGraphicFramePr>
            <a:graphicFrameLocks noGrp="1"/>
          </p:cNvGraphicFramePr>
          <p:nvPr>
            <p:ph/>
          </p:nvPr>
        </p:nvGraphicFramePr>
        <p:xfrm>
          <a:off x="190500" y="660400"/>
          <a:ext cx="8737600" cy="6041086"/>
        </p:xfrm>
        <a:graphic>
          <a:graphicData uri="http://schemas.openxmlformats.org/drawingml/2006/table">
            <a:tbl>
              <a:tblPr/>
              <a:tblGrid>
                <a:gridCol w="527050"/>
                <a:gridCol w="8210550"/>
              </a:tblGrid>
              <a:tr h="11276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uk-UA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1169988" indent="-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730375" indent="-3810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2252663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77495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32321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36893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41465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46037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Відповідність темі проведених досліджень та повнота висвітлення основних результатів у статтях, що опубліковані у журналах, які індексуються БД </a:t>
                      </a:r>
                      <a:r>
                        <a:rPr kumimoji="0" lang="uk-UA" altLang="uk-UA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Scopus</a:t>
                      </a:r>
                      <a:r>
                        <a:rPr kumimoji="0" lang="uk-UA" alt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та/або </a:t>
                      </a:r>
                      <a:r>
                        <a:rPr kumimoji="0" lang="uk-UA" altLang="uk-UA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Web</a:t>
                      </a:r>
                      <a:r>
                        <a:rPr kumimoji="0" lang="uk-UA" alt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altLang="uk-UA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</a:t>
                      </a:r>
                      <a:r>
                        <a:rPr kumimoji="0" lang="uk-UA" alt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altLang="uk-UA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Science</a:t>
                      </a:r>
                      <a:r>
                        <a:rPr kumimoji="0" lang="uk-UA" alt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altLang="uk-UA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Core</a:t>
                      </a:r>
                      <a:r>
                        <a:rPr kumimoji="0" lang="uk-UA" alt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altLang="uk-UA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Collection</a:t>
                      </a:r>
                      <a:r>
                        <a:rPr kumimoji="0" lang="uk-UA" alt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uk-UA" altLang="uk-UA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WoS</a:t>
                      </a:r>
                      <a:r>
                        <a:rPr kumimoji="0" lang="uk-UA" alt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(або </a:t>
                      </a:r>
                      <a:r>
                        <a:rPr kumimoji="0" lang="uk-UA" altLang="uk-UA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Index</a:t>
                      </a:r>
                      <a:r>
                        <a:rPr kumimoji="0" lang="uk-UA" alt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altLang="uk-UA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Сореrnicus</a:t>
                      </a:r>
                      <a:r>
                        <a:rPr kumimoji="0" lang="uk-UA" alt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для </a:t>
                      </a:r>
                      <a:r>
                        <a:rPr kumimoji="0" lang="uk-UA" altLang="uk-UA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соціо-гуманітарних</a:t>
                      </a:r>
                      <a:r>
                        <a:rPr kumimoji="0" lang="uk-UA" alt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наук)</a:t>
                      </a:r>
                      <a:endParaRPr kumimoji="0" lang="ru-RU" altLang="uk-UA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428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7.1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Статті у журналах, що індексуються зазначеними базами даних: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повною мірою відповідають темі і розкривають основні результати;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відповідають темі і частково розкривають основні результати;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головним чином, лише межують із основною темою досліджень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9657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Із загальної кількості статей за темою досліджень статті у журналах, що індексуються БД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Scopus та/або Web of Science Core Collection (WoS) (або Index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Сореrnicus для соціо-гуманітарних наук), становлять: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- 70% і більше;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від 50 % до 70 %;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менше 50 %;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відсутні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613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altLang="uk-UA" sz="17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Відповідність темі проведених досліджень та повнота висвітлення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основних результатів у монографіях</a:t>
                      </a:r>
                      <a:endParaRPr kumimoji="0" lang="ru-RU" altLang="uk-UA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428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8.1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Опубліковані авторами роботи монографії та розділи монографій:</a:t>
                      </a:r>
                      <a:endParaRPr kumimoji="0" lang="uk-UA" alt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повною мірою відповідають темі і розкривають основні результати</a:t>
                      </a: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відповідають темі і частково розкривають основні результати</a:t>
                      </a:r>
                      <a:endParaRPr kumimoji="0" lang="ru-RU" alt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межують із основною темою дослідження</a:t>
                      </a:r>
                      <a:endParaRPr kumimoji="0" lang="ru-RU" alt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9478" name="Rectangle 66"/>
          <p:cNvSpPr>
            <a:spLocks noChangeArrowheads="1"/>
          </p:cNvSpPr>
          <p:nvPr/>
        </p:nvSpPr>
        <p:spPr bwMode="auto">
          <a:xfrm>
            <a:off x="317500" y="0"/>
            <a:ext cx="8483600" cy="611188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600" b="1"/>
              <a:t>з оцінювання анотованого звіту завершеного фундаментального дослідження</a:t>
            </a:r>
            <a:r>
              <a:rPr lang="ru-RU" altLang="uk-UA" sz="1600"/>
              <a:t> </a:t>
            </a:r>
            <a:endParaRPr lang="uk-UA" altLang="uk-UA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7"/>
          <p:cNvSpPr>
            <a:spLocks noChangeArrowheads="1"/>
          </p:cNvSpPr>
          <p:nvPr/>
        </p:nvSpPr>
        <p:spPr bwMode="auto">
          <a:xfrm>
            <a:off x="790575" y="962025"/>
            <a:ext cx="5099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uk-UA" altLang="uk-UA" sz="1600" b="1" i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РОЗДІЛ </a:t>
            </a:r>
            <a:r>
              <a:rPr lang="uk-UA" altLang="uk-UA" sz="1600" b="1" i="1"/>
              <a:t>ІІ</a:t>
            </a:r>
            <a:r>
              <a:rPr lang="ru-RU" altLang="uk-UA" sz="1600"/>
              <a:t> </a:t>
            </a:r>
            <a:r>
              <a:rPr lang="uk-UA" altLang="uk-UA" sz="1600" b="1" i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Змістовні показники </a:t>
            </a:r>
            <a:r>
              <a:rPr lang="uk-UA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60 балів)</a:t>
            </a:r>
          </a:p>
        </p:txBody>
      </p:sp>
      <p:sp>
        <p:nvSpPr>
          <p:cNvPr id="20483" name="Text Box 30"/>
          <p:cNvSpPr txBox="1">
            <a:spLocks noChangeArrowheads="1"/>
          </p:cNvSpPr>
          <p:nvPr/>
        </p:nvSpPr>
        <p:spPr bwMode="auto">
          <a:xfrm>
            <a:off x="241300" y="1485900"/>
            <a:ext cx="84709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uk-UA" sz="1600" b="1">
                <a:solidFill>
                  <a:srgbClr val="CC0000"/>
                </a:solidFill>
              </a:rPr>
              <a:t>Зараховуються наукові праці, серед авторів яких 50% і більше належать до колективу, визначеного у таблиці виконавців. Оцінюючи наукові праці на відповідність темі, меті, предмету та завданням дослідження, експерт має право не зараховувати їх у разі повної невідповідності</a:t>
            </a:r>
            <a:endParaRPr lang="ru-RU" altLang="uk-UA" sz="1600" b="1">
              <a:solidFill>
                <a:srgbClr val="CC0000"/>
              </a:solidFill>
            </a:endParaRPr>
          </a:p>
        </p:txBody>
      </p:sp>
      <p:graphicFrame>
        <p:nvGraphicFramePr>
          <p:cNvPr id="73306" name="Group 602"/>
          <p:cNvGraphicFramePr>
            <a:graphicFrameLocks noGrp="1"/>
          </p:cNvGraphicFramePr>
          <p:nvPr>
            <p:ph sz="half" idx="2"/>
          </p:nvPr>
        </p:nvGraphicFramePr>
        <p:xfrm>
          <a:off x="368300" y="2895600"/>
          <a:ext cx="8432799" cy="3270250"/>
        </p:xfrm>
        <a:graphic>
          <a:graphicData uri="http://schemas.openxmlformats.org/drawingml/2006/table">
            <a:tbl>
              <a:tblPr/>
              <a:tblGrid>
                <a:gridCol w="578158"/>
                <a:gridCol w="4059882"/>
                <a:gridCol w="677179"/>
                <a:gridCol w="1086042"/>
                <a:gridCol w="1091739"/>
                <a:gridCol w="939799"/>
              </a:tblGrid>
              <a:tr h="3556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Назви показників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Оцінка*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5853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Опубліковані за темою статті в журналах, що індексуються: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а) БД Scopus та/або WoS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32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б) Index Сореrnicus для соціо-гуманітарних наук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5-6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7-8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5-6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7-8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20514" name="Rectangle 595"/>
          <p:cNvSpPr>
            <a:spLocks noChangeArrowheads="1"/>
          </p:cNvSpPr>
          <p:nvPr/>
        </p:nvSpPr>
        <p:spPr bwMode="auto">
          <a:xfrm>
            <a:off x="317500" y="177800"/>
            <a:ext cx="8483600" cy="611188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600" b="1"/>
              <a:t>з оцінювання анотованого звіту завершеного фундаментального дослідження</a:t>
            </a:r>
            <a:r>
              <a:rPr lang="ru-RU" altLang="uk-UA" sz="1600"/>
              <a:t> </a:t>
            </a:r>
            <a:endParaRPr lang="uk-UA" altLang="uk-UA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833" name="Group 57"/>
          <p:cNvGraphicFramePr>
            <a:graphicFrameLocks noGrp="1"/>
          </p:cNvGraphicFramePr>
          <p:nvPr>
            <p:ph sz="half" idx="2"/>
          </p:nvPr>
        </p:nvGraphicFramePr>
        <p:xfrm>
          <a:off x="406400" y="927100"/>
          <a:ext cx="8394700" cy="5527675"/>
        </p:xfrm>
        <a:graphic>
          <a:graphicData uri="http://schemas.openxmlformats.org/drawingml/2006/table">
            <a:tbl>
              <a:tblPr/>
              <a:tblGrid>
                <a:gridCol w="700088"/>
                <a:gridCol w="3833812"/>
                <a:gridCol w="609600"/>
                <a:gridCol w="1219200"/>
                <a:gridCol w="1155700"/>
                <a:gridCol w="876300"/>
              </a:tblGrid>
              <a:tr h="3588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Назви показників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Оцінка*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231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Англомовні статті та тези доповідей у матеріалах міжнародних конференцій, що індексуються науково-метричними базами даних Scopus або WoS (або Index Сореrnicus для соціо-гуманітарних  наук)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0129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Опубліковані за темою статті, які не увійшли доп.1 і 2, у журналах, що входять: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а) до переліку фахових видань України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8411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б) статті у закордонних журналах,статті у журналах, що рекомендовані секціями Наукової ради МОН та охоронні документи на об’єкти права інтелектуальної власності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5-6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7-8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9-10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11-12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5-6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7-8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9-10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11-12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21543" name="Rectangle 40"/>
          <p:cNvSpPr>
            <a:spLocks noChangeArrowheads="1"/>
          </p:cNvSpPr>
          <p:nvPr/>
        </p:nvSpPr>
        <p:spPr bwMode="auto">
          <a:xfrm>
            <a:off x="304800" y="177800"/>
            <a:ext cx="8483600" cy="611188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600" b="1"/>
              <a:t>з оцінювання анотованого звіту завершеного фундаментального дослідження</a:t>
            </a:r>
            <a:r>
              <a:rPr lang="ru-RU" altLang="uk-UA" sz="1600"/>
              <a:t> </a:t>
            </a:r>
            <a:endParaRPr lang="uk-UA" altLang="uk-UA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6"/>
          <p:cNvSpPr>
            <a:spLocks noChangeArrowheads="1"/>
          </p:cNvSpPr>
          <p:nvPr/>
        </p:nvSpPr>
        <p:spPr bwMode="auto">
          <a:xfrm>
            <a:off x="0" y="460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uk-UA" altLang="uk-UA" sz="2000" b="1" i="1"/>
          </a:p>
        </p:txBody>
      </p:sp>
      <p:sp>
        <p:nvSpPr>
          <p:cNvPr id="4099" name="Text Box 261"/>
          <p:cNvSpPr txBox="1">
            <a:spLocks noChangeArrowheads="1"/>
          </p:cNvSpPr>
          <p:nvPr/>
        </p:nvSpPr>
        <p:spPr bwMode="auto">
          <a:xfrm>
            <a:off x="5092700" y="49657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uk-UA" altLang="uk-UA"/>
          </a:p>
        </p:txBody>
      </p:sp>
      <p:sp>
        <p:nvSpPr>
          <p:cNvPr id="63753" name="Text Box 265" descr="Голубая тисненая бумага"/>
          <p:cNvSpPr txBox="1">
            <a:spLocks noChangeArrowheads="1"/>
          </p:cNvSpPr>
          <p:nvPr/>
        </p:nvSpPr>
        <p:spPr bwMode="auto">
          <a:xfrm>
            <a:off x="419100" y="709613"/>
            <a:ext cx="8458200" cy="523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altLang="uk-UA" sz="2800" b="1" dirty="0">
                <a:solidFill>
                  <a:srgbClr val="000000"/>
                </a:solidFill>
              </a:rPr>
              <a:t>ВСЬОГО ПРОВЕДЕНО ЕКСПЕРТИЗУ </a:t>
            </a:r>
            <a:r>
              <a:rPr lang="uk-UA" altLang="uk-UA" sz="2800" b="1" dirty="0">
                <a:solidFill>
                  <a:srgbClr val="CC0000"/>
                </a:solidFill>
              </a:rPr>
              <a:t>79</a:t>
            </a:r>
            <a:r>
              <a:rPr lang="uk-UA" altLang="uk-UA" sz="2800" b="1" dirty="0">
                <a:solidFill>
                  <a:srgbClr val="000000"/>
                </a:solidFill>
              </a:rPr>
              <a:t> ЗВІТІВ: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52450" y="1954213"/>
          <a:ext cx="8286750" cy="340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6192"/>
                <a:gridCol w="1996426"/>
                <a:gridCol w="1901358"/>
                <a:gridCol w="1552774"/>
              </a:tblGrid>
              <a:tr h="842623">
                <a:tc>
                  <a:txBody>
                    <a:bodyPr/>
                    <a:lstStyle/>
                    <a:p>
                      <a:endParaRPr lang="uk-UA" sz="24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Завершені</a:t>
                      </a:r>
                    </a:p>
                    <a:p>
                      <a:pPr algn="ctr"/>
                      <a:r>
                        <a:rPr lang="uk-UA" sz="2400" dirty="0" smtClean="0"/>
                        <a:t>(27)</a:t>
                      </a:r>
                      <a:endParaRPr lang="uk-UA" sz="24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Перехідні</a:t>
                      </a:r>
                    </a:p>
                    <a:p>
                      <a:pPr algn="ctr"/>
                      <a:r>
                        <a:rPr lang="uk-UA" sz="2400" dirty="0" smtClean="0"/>
                        <a:t>(52)</a:t>
                      </a:r>
                      <a:endParaRPr lang="uk-UA" sz="24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Разом</a:t>
                      </a:r>
                    </a:p>
                    <a:p>
                      <a:pPr algn="ctr"/>
                      <a:r>
                        <a:rPr lang="uk-UA" sz="2400" dirty="0" smtClean="0"/>
                        <a:t>(79)</a:t>
                      </a:r>
                      <a:endParaRPr lang="uk-UA" sz="2400" dirty="0"/>
                    </a:p>
                  </a:txBody>
                  <a:tcPr marT="45710" marB="45710"/>
                </a:tc>
              </a:tr>
              <a:tr h="854188">
                <a:tc>
                  <a:txBody>
                    <a:bodyPr/>
                    <a:lstStyle/>
                    <a:p>
                      <a:r>
                        <a:rPr lang="uk-UA" altLang="uk-UA" sz="2400" b="1" dirty="0" smtClean="0">
                          <a:solidFill>
                            <a:srgbClr val="CC0000"/>
                          </a:solidFill>
                        </a:rPr>
                        <a:t>Високий рівень </a:t>
                      </a:r>
                      <a:endParaRPr lang="uk-UA" sz="24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rgbClr val="CC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uk-UA" sz="2400" b="1" kern="1200" dirty="0">
                        <a:solidFill>
                          <a:srgbClr val="CC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rgbClr val="CC00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uk-UA" sz="2400" b="1" kern="1200" dirty="0">
                        <a:solidFill>
                          <a:srgbClr val="CC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rgbClr val="CC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uk-UA" sz="2400" b="1" kern="1200" dirty="0">
                        <a:solidFill>
                          <a:srgbClr val="CC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0" marB="45710"/>
                </a:tc>
              </a:tr>
              <a:tr h="854188">
                <a:tc>
                  <a:txBody>
                    <a:bodyPr/>
                    <a:lstStyle/>
                    <a:p>
                      <a:r>
                        <a:rPr lang="uk-UA" altLang="uk-UA" sz="2400" b="1" dirty="0" smtClean="0">
                          <a:solidFill>
                            <a:srgbClr val="0000CC"/>
                          </a:solidFill>
                        </a:rPr>
                        <a:t>Середній рівень </a:t>
                      </a:r>
                      <a:endParaRPr lang="uk-UA" sz="24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2400" b="1" kern="1200" dirty="0" smtClean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uk-UA" sz="2400" b="1" kern="1200" dirty="0">
                        <a:solidFill>
                          <a:srgbClr val="0000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2400" b="1" kern="1200" dirty="0" smtClean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uk-UA" sz="2400" b="1" kern="1200" dirty="0">
                        <a:solidFill>
                          <a:srgbClr val="0000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2400" b="1" kern="1200" dirty="0" smtClean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uk-UA" sz="2400" b="1" kern="1200" dirty="0">
                        <a:solidFill>
                          <a:srgbClr val="0000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0" marB="45710"/>
                </a:tc>
              </a:tr>
              <a:tr h="854188">
                <a:tc>
                  <a:txBody>
                    <a:bodyPr/>
                    <a:lstStyle/>
                    <a:p>
                      <a:r>
                        <a:rPr lang="uk-UA" altLang="uk-UA" sz="2400" b="1" dirty="0" smtClean="0">
                          <a:solidFill>
                            <a:schemeClr val="tx2"/>
                          </a:solidFill>
                        </a:rPr>
                        <a:t>Низький рівень </a:t>
                      </a:r>
                      <a:endParaRPr lang="uk-UA" sz="2400" dirty="0"/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uk-UA" sz="2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uk-UA" sz="2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uk-UA" sz="24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0" marB="45710"/>
                </a:tc>
              </a:tr>
            </a:tbl>
          </a:graphicData>
        </a:graphic>
      </p:graphicFrame>
      <p:sp>
        <p:nvSpPr>
          <p:cNvPr id="4128" name="Номер слайда 6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uk-UA" altLang="uk-UA" smtClean="0"/>
              <a:t>2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903" name="Group 151"/>
          <p:cNvGraphicFramePr>
            <a:graphicFrameLocks noGrp="1"/>
          </p:cNvGraphicFramePr>
          <p:nvPr>
            <p:ph sz="half" idx="2"/>
          </p:nvPr>
        </p:nvGraphicFramePr>
        <p:xfrm>
          <a:off x="419100" y="1349375"/>
          <a:ext cx="8394700" cy="5008563"/>
        </p:xfrm>
        <a:graphic>
          <a:graphicData uri="http://schemas.openxmlformats.org/drawingml/2006/table">
            <a:tbl>
              <a:tblPr/>
              <a:tblGrid>
                <a:gridCol w="700088"/>
                <a:gridCol w="3948112"/>
                <a:gridCol w="660400"/>
                <a:gridCol w="1130300"/>
                <a:gridCol w="1092200"/>
                <a:gridCol w="863600"/>
              </a:tblGrid>
              <a:tr h="3889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Назви показників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Оцінка*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0730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Монографії, що опубліковані за темою дослідження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4305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Підручники, навчальні посібники, словники,довідники, що опубліковані за темою дослідження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7316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Виконавцями захищено дисертацій кандидата наук (доктора філософії) за темою дослідження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699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Виконавцями захищено дисертацій доктора наук за темою дослідження</a:t>
                      </a:r>
                      <a:r>
                        <a:rPr kumimoji="0" lang="ru-RU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8144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Виконавці працювали за грантами, що фінансувались закордонними організаціями (кількість грантів)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22581" name="Rectangle 139"/>
          <p:cNvSpPr>
            <a:spLocks noChangeArrowheads="1"/>
          </p:cNvSpPr>
          <p:nvPr/>
        </p:nvSpPr>
        <p:spPr bwMode="auto">
          <a:xfrm>
            <a:off x="355600" y="584200"/>
            <a:ext cx="8496300" cy="611188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600" b="1"/>
              <a:t>з оцінювання анотованого звіту завершеного фундаментального дослідження</a:t>
            </a:r>
            <a:r>
              <a:rPr lang="ru-RU" altLang="uk-UA" sz="1600"/>
              <a:t> </a:t>
            </a:r>
            <a:endParaRPr lang="uk-UA" altLang="uk-UA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Голубая тисненая бумага"/>
          <p:cNvSpPr>
            <a:spLocks noGrp="1" noChangeArrowheads="1"/>
          </p:cNvSpPr>
          <p:nvPr>
            <p:ph type="title"/>
          </p:nvPr>
        </p:nvSpPr>
        <p:spPr>
          <a:xfrm>
            <a:off x="825500" y="4203700"/>
            <a:ext cx="7594600" cy="20320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uk-UA" altLang="uk-UA" sz="2000" b="1" smtClean="0"/>
              <a:t>IV. Загальний рівень та сума показників за </a:t>
            </a:r>
            <a:br>
              <a:rPr lang="uk-UA" altLang="uk-UA" sz="2000" b="1" smtClean="0"/>
            </a:br>
            <a:r>
              <a:rPr lang="uk-UA" altLang="uk-UA" sz="2000" b="1" smtClean="0"/>
              <a:t>Розділами I - III</a:t>
            </a:r>
            <a:r>
              <a:rPr lang="uk-UA" altLang="uk-UA" sz="2000" i="1" smtClean="0"/>
              <a:t/>
            </a:r>
            <a:br>
              <a:rPr lang="uk-UA" altLang="uk-UA" sz="2000" i="1" smtClean="0"/>
            </a:br>
            <a:r>
              <a:rPr lang="uk-UA" altLang="uk-UA" sz="2000" b="1" smtClean="0">
                <a:solidFill>
                  <a:srgbClr val="C00000"/>
                </a:solidFill>
              </a:rPr>
              <a:t>ВИСОКИЙ</a:t>
            </a:r>
            <a:r>
              <a:rPr lang="uk-UA" altLang="uk-UA" sz="2000" b="1" smtClean="0"/>
              <a:t> </a:t>
            </a:r>
            <a:r>
              <a:rPr lang="uk-UA" altLang="uk-UA" sz="2000" smtClean="0"/>
              <a:t>(більше</a:t>
            </a:r>
            <a:r>
              <a:rPr lang="uk-UA" altLang="uk-UA" sz="2000" b="1" smtClean="0"/>
              <a:t> </a:t>
            </a:r>
            <a:r>
              <a:rPr lang="uk-UA" altLang="uk-UA" sz="2000" smtClean="0"/>
              <a:t>75–100),</a:t>
            </a:r>
            <a:r>
              <a:rPr lang="ru-RU" altLang="uk-UA" sz="2000" smtClean="0"/>
              <a:t/>
            </a:r>
            <a:br>
              <a:rPr lang="ru-RU" altLang="uk-UA" sz="2000" smtClean="0"/>
            </a:br>
            <a:r>
              <a:rPr lang="uk-UA" altLang="uk-UA" sz="2000" b="1" smtClean="0">
                <a:solidFill>
                  <a:srgbClr val="0000CC"/>
                </a:solidFill>
              </a:rPr>
              <a:t>СЕРЕДНІЙ </a:t>
            </a:r>
            <a:r>
              <a:rPr lang="uk-UA" altLang="uk-UA" sz="2000" smtClean="0"/>
              <a:t>(більше</a:t>
            </a:r>
            <a:r>
              <a:rPr lang="uk-UA" altLang="uk-UA" sz="2000" b="1" smtClean="0"/>
              <a:t> </a:t>
            </a:r>
            <a:r>
              <a:rPr lang="uk-UA" altLang="uk-UA" sz="2000" smtClean="0"/>
              <a:t>40–75),</a:t>
            </a:r>
            <a:br>
              <a:rPr lang="uk-UA" altLang="uk-UA" sz="2000" smtClean="0"/>
            </a:br>
            <a:r>
              <a:rPr lang="uk-UA" altLang="uk-UA" sz="2000" b="1" smtClean="0"/>
              <a:t>НИЗЬКИЙ </a:t>
            </a:r>
            <a:r>
              <a:rPr lang="uk-UA" altLang="uk-UA" sz="2000" smtClean="0"/>
              <a:t>(0–40).</a:t>
            </a:r>
            <a:r>
              <a:rPr lang="uk-UA" altLang="uk-UA" sz="2000" b="1" smtClean="0"/>
              <a:t> </a:t>
            </a:r>
            <a:endParaRPr lang="ru-RU" altLang="uk-UA" sz="2000" smtClean="0"/>
          </a:p>
        </p:txBody>
      </p:sp>
      <p:sp>
        <p:nvSpPr>
          <p:cNvPr id="23555" name="Rectangle 3" descr="Голубая тисне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850900" y="965200"/>
            <a:ext cx="7607300" cy="18288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marL="88900" indent="-889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altLang="uk-UA" sz="2000" smtClean="0"/>
              <a:t>*</a:t>
            </a:r>
            <a:r>
              <a:rPr lang="uk-UA" altLang="uk-UA" sz="2000" b="1" smtClean="0">
                <a:solidFill>
                  <a:srgbClr val="CC0000"/>
                </a:solidFill>
              </a:rPr>
              <a:t>Оцінка ОЦ розраховується наступним чином:</a:t>
            </a:r>
          </a:p>
          <a:p>
            <a:pPr marL="88900" indent="-88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altLang="uk-UA" sz="1200" b="1" smtClean="0"/>
              <a:t>  - </a:t>
            </a:r>
            <a:r>
              <a:rPr lang="uk-UA" altLang="uk-UA" sz="2000" b="1" smtClean="0"/>
              <a:t>якщо показник факту (Ф) більше або дорівнює запланованому  показнику (П), то ОЦ = Ф;</a:t>
            </a:r>
          </a:p>
          <a:p>
            <a:pPr marL="88900" indent="-88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altLang="uk-UA" sz="2000" b="1" smtClean="0"/>
              <a:t>   - якщо Ф менше або дорівнює за половину П, то ОЦ = 0;</a:t>
            </a:r>
          </a:p>
          <a:p>
            <a:pPr marL="88900" indent="-88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altLang="uk-UA" sz="2000" b="1" smtClean="0"/>
              <a:t>   - якщо Ф менше П, але більше його половини (0.5П&lt;Ф&lt;П), то ОЦ = 2Ф – П.</a:t>
            </a:r>
          </a:p>
        </p:txBody>
      </p:sp>
      <p:sp>
        <p:nvSpPr>
          <p:cNvPr id="23556" name="Text Box 4" descr="Голубая тисненая бумага"/>
          <p:cNvSpPr txBox="1">
            <a:spLocks noChangeArrowheads="1"/>
          </p:cNvSpPr>
          <p:nvPr/>
        </p:nvSpPr>
        <p:spPr bwMode="auto">
          <a:xfrm>
            <a:off x="838200" y="3035300"/>
            <a:ext cx="7607300" cy="91598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uk-UA" sz="2000" b="1"/>
              <a:t>III</a:t>
            </a:r>
            <a:r>
              <a:rPr lang="uk-UA" altLang="uk-UA" sz="2000" b="1"/>
              <a:t>. Оцінка експерта рівня якості виконання етапу досягнення або розробки                                                           </a:t>
            </a:r>
            <a:r>
              <a:rPr lang="uk-UA" altLang="uk-UA" sz="2000" b="1">
                <a:solidFill>
                  <a:srgbClr val="CC0000"/>
                </a:solidFill>
              </a:rPr>
              <a:t>РАЗОМ за Розділом ІІІ (0 - 5)</a:t>
            </a:r>
            <a:endParaRPr lang="ru-RU" altLang="uk-UA" sz="2000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1155700" y="2033588"/>
            <a:ext cx="71628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sz="3600" b="1">
                <a:solidFill>
                  <a:srgbClr val="CC0000"/>
                </a:solidFill>
              </a:rPr>
              <a:t>НАУКОВО-ЕКСПЕРТНИЙ ВИСНОВОК</a:t>
            </a:r>
          </a:p>
          <a:p>
            <a:pPr algn="ctr"/>
            <a:r>
              <a:rPr lang="uk-UA" altLang="uk-UA" sz="3600" b="1">
                <a:solidFill>
                  <a:srgbClr val="0000CC"/>
                </a:solidFill>
              </a:rPr>
              <a:t>за завершеним прикладним дослідженням або завершеною прикладною розробкою</a:t>
            </a:r>
            <a:endParaRPr lang="ru-RU" altLang="uk-UA" sz="3600" b="1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841375" y="968375"/>
            <a:ext cx="5060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uk-UA" altLang="uk-UA" sz="1600" b="1" i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РОЗДІЛ І. Змістовні показники </a:t>
            </a:r>
            <a:r>
              <a:rPr lang="uk-UA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35 балів)</a:t>
            </a:r>
            <a:endParaRPr lang="uk-UA" altLang="uk-UA" sz="1600" b="1" i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9131" name="Group 43"/>
          <p:cNvGraphicFramePr>
            <a:graphicFrameLocks noGrp="1"/>
          </p:cNvGraphicFramePr>
          <p:nvPr>
            <p:ph/>
          </p:nvPr>
        </p:nvGraphicFramePr>
        <p:xfrm>
          <a:off x="482600" y="1371600"/>
          <a:ext cx="8229600" cy="4867276"/>
        </p:xfrm>
        <a:graphic>
          <a:graphicData uri="http://schemas.openxmlformats.org/drawingml/2006/table">
            <a:tbl>
              <a:tblPr/>
              <a:tblGrid>
                <a:gridCol w="495300"/>
                <a:gridCol w="7734300"/>
              </a:tblGrid>
              <a:tr h="1063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Обґрунтованість актуальності проблеми, теми, предмету дослідження як таких, що відповідають потребам техніки і технологій, економіки та суспільства країни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65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 проблеми, теми, предмету дослідження або розробки визначені: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основному достатньо повно, коректно, ґрунтовно, несуперечливо;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суперечливо, окремі визначення некоректні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244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Робота за тематикою та предметом спрямована на вирішення: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важливої науково-технологічної (прикладної) проблеми світового або вітчизняного рівня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поточних питань розвитку технологій, суспільних практик в країні та за кордоном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питань, що не обґрунтовані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93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Визначення проблеми, теми і предмету засновується головним чином на дослідженнях(понад 2/3 наведених порівнянь і використаних джерел):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закордонних вчених, що представляють різні наукові школи та країни;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вітчизняних вчених;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колективу організації-виконавця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25620" name="Rectangle 33"/>
          <p:cNvSpPr>
            <a:spLocks noChangeArrowheads="1"/>
          </p:cNvSpPr>
          <p:nvPr/>
        </p:nvSpPr>
        <p:spPr bwMode="auto">
          <a:xfrm>
            <a:off x="317500" y="215900"/>
            <a:ext cx="8585200" cy="579438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400" b="1"/>
              <a:t>за завершеним прикладним дослідженням або завершеною прикладною розробкою</a:t>
            </a:r>
            <a:r>
              <a:rPr lang="ru-RU" altLang="uk-UA" sz="1400"/>
              <a:t> </a:t>
            </a:r>
            <a:endParaRPr lang="uk-UA" altLang="uk-UA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28600" y="0"/>
            <a:ext cx="8585200" cy="579438"/>
          </a:xfrm>
          <a:prstGeom prst="rect">
            <a:avLst/>
          </a:prstGeom>
          <a:solidFill>
            <a:srgbClr val="CCFFFF">
              <a:alpha val="56078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400" b="1"/>
              <a:t>за завершеним прикладним дослідженням або завершеною прикладною розробкою</a:t>
            </a:r>
            <a:r>
              <a:rPr lang="ru-RU" altLang="uk-UA" sz="1400"/>
              <a:t> </a:t>
            </a:r>
            <a:endParaRPr lang="uk-UA" altLang="uk-UA" sz="1400"/>
          </a:p>
        </p:txBody>
      </p:sp>
      <p:graphicFrame>
        <p:nvGraphicFramePr>
          <p:cNvPr id="78932" name="Group 84"/>
          <p:cNvGraphicFramePr>
            <a:graphicFrameLocks noGrp="1"/>
          </p:cNvGraphicFramePr>
          <p:nvPr>
            <p:ph/>
          </p:nvPr>
        </p:nvGraphicFramePr>
        <p:xfrm>
          <a:off x="177800" y="596900"/>
          <a:ext cx="8966200" cy="6143973"/>
        </p:xfrm>
        <a:graphic>
          <a:graphicData uri="http://schemas.openxmlformats.org/drawingml/2006/table">
            <a:tbl>
              <a:tblPr/>
              <a:tblGrid>
                <a:gridCol w="539750"/>
                <a:gridCol w="8426450"/>
              </a:tblGrid>
              <a:tr h="7771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Повнота визначення, оригінальність і обґрунтованість основних ідей, пропозицій, мети і завдань, змісту і послідовності роботи; чи  належить робота до категорії прикладних наукових досліджень або розробок</a:t>
                      </a:r>
                      <a:endParaRPr kumimoji="0" lang="ru-RU" alt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848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Ідеї, мета, завдання та пропозиції щодо виконання дослідження або розробки є: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змістовними, оригінальними та обґрунтованими на основі всебічного врахування світового досвіду;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оригінальними і обґрунтованими, переважно враховують вітчизняний досвід;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обґрунтованими, переважно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враховують досвід виконавців;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проголошуються, але не обґрунтовуються;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оригінальні ідеї відсутні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0873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Повнота розкриття послідовності, особливостей структури та складових дослідження: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достатня, розробка змістовно розкрита як за структурою, так і за складовими;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задовільна;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незадовільна</a:t>
                      </a:r>
                      <a:r>
                        <a:rPr kumimoji="0" lang="uk-UA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 </a:t>
                      </a:r>
                      <a:endParaRPr kumimoji="0" lang="ru-RU" alt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Calibri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694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Відповідно до визначених завдань, робота є прикладним дослідженням: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дійсно є прикладним дослідженням щодо створення нового наукового знання, при цьому наведено опис (запланованого) використання результатів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теорій,концепцій, наукових пояснень на основі законів і закономірностей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є не дослідженням, а прикладною розробкою, що потребує оцінювання результатів на предмет корисності та конкурентоздатності, або проект є сукупністю певних практичних заходів, що не мають ознак дослідження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Відповідно до визначених завдань, робота є прикладною розробкою: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прикладною розробкою зі створення технологій та інших науково-прикладних результатів, які потребують оцінювання корисності і конкурентоздатності;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є розробкою, а сукупністю інших дій та практичних заходів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980" name="Group 108"/>
          <p:cNvGraphicFramePr>
            <a:graphicFrameLocks noGrp="1"/>
          </p:cNvGraphicFramePr>
          <p:nvPr>
            <p:ph/>
          </p:nvPr>
        </p:nvGraphicFramePr>
        <p:xfrm>
          <a:off x="457200" y="914400"/>
          <a:ext cx="8356600" cy="5310188"/>
        </p:xfrm>
        <a:graphic>
          <a:graphicData uri="http://schemas.openxmlformats.org/drawingml/2006/table">
            <a:tbl>
              <a:tblPr/>
              <a:tblGrid>
                <a:gridCol w="503238"/>
                <a:gridCol w="7853362"/>
              </a:tblGrid>
              <a:tr h="640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Визначеність науково-прикладних результатів, наявність і повнота їх представлення та обґрунтування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290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Результати прикладних наукових досліджень або розробок представлено: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повно і конкретно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фрагментарно, бракує окремих описів та пояснень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фрагментарно і не конкретно, результати проголошуються, але не розкриваються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у проекті немає положень, які можна вважати науково-прикладними результатами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3290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3.2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Результати прикладних наукових досліджень або розробок представлено: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основі  поєднання наукових теорій і узагальнення практичного досвіду  світової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спільноти;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основі  поєднання певних наукових теорій і узагальнення практичного досвіду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вітчизняних вчених;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144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Науково-прикладна  новизна результатів, їх відмінність  від напрацювань світової фахової спільноти та власного доробку авторів, повнота розкриття та  аналізу аналогів і прототипів 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973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Наведено ґрунтовне розмежування одержаного із власним попереднім доробком: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вказано, чим відрізняється одержане від наявного  у попередніх публікаціях, наведені  посилання на відповідні публікації;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розмежування одержаного із власним доробком не зроблено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27670" name="Rectangle 17"/>
          <p:cNvSpPr>
            <a:spLocks noChangeArrowheads="1"/>
          </p:cNvSpPr>
          <p:nvPr/>
        </p:nvSpPr>
        <p:spPr bwMode="auto">
          <a:xfrm>
            <a:off x="342900" y="215900"/>
            <a:ext cx="8585200" cy="579438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400" b="1"/>
              <a:t>за завершеним прикладним дослідженням або завершеною прикладною розробкою</a:t>
            </a:r>
            <a:r>
              <a:rPr lang="ru-RU" altLang="uk-UA" sz="1400"/>
              <a:t> </a:t>
            </a:r>
            <a:endParaRPr lang="uk-UA" altLang="uk-UA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964" name="Group 68"/>
          <p:cNvGraphicFramePr>
            <a:graphicFrameLocks noGrp="1"/>
          </p:cNvGraphicFramePr>
          <p:nvPr>
            <p:ph/>
          </p:nvPr>
        </p:nvGraphicFramePr>
        <p:xfrm>
          <a:off x="495300" y="1397000"/>
          <a:ext cx="8229600" cy="4618038"/>
        </p:xfrm>
        <a:graphic>
          <a:graphicData uri="http://schemas.openxmlformats.org/drawingml/2006/table">
            <a:tbl>
              <a:tblPr/>
              <a:tblGrid>
                <a:gridCol w="633413"/>
                <a:gridCol w="7596187"/>
              </a:tblGrid>
              <a:tr h="1600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Наведене ґрунтовне розмежування одержаного із доробком вчених  України: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вказано, чим відрізняється одержане від наявного у попередніх публікаціях, наведені  посилання на відповідні публікації;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вказано, чим відрізняється одержане від наявного у попередніх публікаціях, посилання не наведені;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порівнянь не наведено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600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Наведено ґрунтовне розмежування із доробком вчених поза межами країни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вказано, чим відрізняється одержане від наявного у публікаціях, наведені посилання на відповідні публікації;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вказано, чим відрізняється одержане від наявного у публікаціях, посилання не наведені;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порівнянь не наведено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4174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Наведені порівняння зроблено: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максимально повно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фрагментарно, неповно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незадовільно або порівняння відсутні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28688" name="Rectangle 26"/>
          <p:cNvSpPr>
            <a:spLocks noChangeArrowheads="1"/>
          </p:cNvSpPr>
          <p:nvPr/>
        </p:nvSpPr>
        <p:spPr bwMode="auto">
          <a:xfrm>
            <a:off x="177800" y="495300"/>
            <a:ext cx="8496300" cy="579438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400" b="1"/>
              <a:t>за завершеним прикладним дослідженням або завершеною прикладною розробкою</a:t>
            </a:r>
            <a:r>
              <a:rPr lang="ru-RU" altLang="uk-UA" sz="1400"/>
              <a:t> </a:t>
            </a:r>
            <a:endParaRPr lang="uk-UA" altLang="uk-UA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96" name="Group 84"/>
          <p:cNvGraphicFramePr>
            <a:graphicFrameLocks noGrp="1"/>
          </p:cNvGraphicFramePr>
          <p:nvPr>
            <p:ph/>
          </p:nvPr>
        </p:nvGraphicFramePr>
        <p:xfrm>
          <a:off x="508000" y="1128713"/>
          <a:ext cx="8216900" cy="5121274"/>
        </p:xfrm>
        <a:graphic>
          <a:graphicData uri="http://schemas.openxmlformats.org/drawingml/2006/table">
            <a:tbl>
              <a:tblPr/>
              <a:tblGrid>
                <a:gridCol w="631825"/>
                <a:gridCol w="7585075"/>
              </a:tblGrid>
              <a:tr h="11888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Відповідність потребам суспільства та економіки країни, практична корисність і конкурентоздатність для  запланованого використання у  галузях техніки і технологій, соціально-економічної системи країни тощо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ea typeface="Georgia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8747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1169988" indent="-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730375" indent="-3810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2252663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77495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32321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36893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41465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46037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Науково-прикладні результати дослідження або розробки:</a:t>
                      </a:r>
                      <a:endParaRPr kumimoji="0" lang="uk-UA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обґрунтовано відповідають потребам розвитку технологій, суспільства та економіки України, корисні для декількох галузей суспільних практик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обґрунтовано відповідають потребам окремої складової (галузі) суспільства та економіки країни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відповідають потребам окремої організації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відповідність потребам замовників не визначена</a:t>
                      </a:r>
                      <a:r>
                        <a:rPr kumimoji="0" lang="ru-RU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0576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5.2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Результати дослідження або розробки:</a:t>
                      </a:r>
                      <a:endParaRPr kumimoji="0" lang="uk-UA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обґрунтовано матимуть використання в системі освіти, при цьому результати виходять за межі науково-методичної діяльності викладачів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Char char="-"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матимуть певне використання в системі освіти, при цьому результати значною мірою співпадають із завданнями основної діяльності викладачів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результати повністю співпадають із завданнями навчальної та науково-методичної діяльності викладачів, що фінансуються з видатків бюджету на вищу освіту, або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не матимуть суттєвого значення для системи освіти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29712" name="Rectangle 19"/>
          <p:cNvSpPr>
            <a:spLocks noChangeArrowheads="1"/>
          </p:cNvSpPr>
          <p:nvPr/>
        </p:nvSpPr>
        <p:spPr bwMode="auto">
          <a:xfrm>
            <a:off x="177800" y="495300"/>
            <a:ext cx="8496300" cy="579438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400" b="1"/>
              <a:t>за завершеним прикладним дослідженням або завершеною прикладною розробкою</a:t>
            </a:r>
            <a:r>
              <a:rPr lang="ru-RU" altLang="uk-UA" sz="1400"/>
              <a:t> </a:t>
            </a:r>
            <a:endParaRPr lang="uk-UA" altLang="uk-UA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72" name="Group 52"/>
          <p:cNvGraphicFramePr>
            <a:graphicFrameLocks noGrp="1"/>
          </p:cNvGraphicFramePr>
          <p:nvPr>
            <p:ph/>
          </p:nvPr>
        </p:nvGraphicFramePr>
        <p:xfrm>
          <a:off x="457200" y="1257300"/>
          <a:ext cx="8356600" cy="4687888"/>
        </p:xfrm>
        <a:graphic>
          <a:graphicData uri="http://schemas.openxmlformats.org/drawingml/2006/table">
            <a:tbl>
              <a:tblPr/>
              <a:tblGrid>
                <a:gridCol w="495300"/>
                <a:gridCol w="7861300"/>
              </a:tblGrid>
              <a:tr h="7097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tabLst>
                          <a:tab pos="762000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1793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tabLst>
                          <a:tab pos="762000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8129588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tabLst>
                          <a:tab pos="762000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8308975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762000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84883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762000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8945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762000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9402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762000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9859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762000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10317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7620000" algn="l"/>
                        </a:tabLs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>
                          <a:tab pos="7620000" algn="l"/>
                        </a:tabLst>
                      </a:pPr>
                      <a:r>
                        <a:rPr kumimoji="0" lang="uk-UA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Практична цінність і  конкурентоздатність  науково-прикладних результатів;  на підставі  маркетингових досліджень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004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1169988" indent="-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730375" indent="-3810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2252663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77495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32321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36893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41465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46037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Результати дослідження або розробки: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обґрунтовано матимуть суттєве значення для вирішення важливої для світової економіки та суспільства проблеми;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обгрунтовано матимуть суттєве значення для вирішення важливої для вітчизняної економіки та суспільства проблеми;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цінність результатів  для  задоволення потреб економіки та суспільства не доведена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3777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6.2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1169988" indent="-457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730375" indent="-3810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2252663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77495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32321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36893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41465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460375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Науково-прикладні результати дослідження або розробки: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конкурентоздатні, обґрунтовано матимуть впровадження у світі, що підтверджено маркетинговими дослідженнями, представленими у роботі, існують реальні замовники;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конкурентоздатні, обґрунтовано матимуть впровадження в Україні, що підтверджено маркетинговими дослідженнями, представленими у роботі, існують реальні замовники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маркетингові дослідження не проводились, використання лише проголошується, але, на думку експерта, має певні підстави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можливості використання результатів не наведені та не обґрунтовані</a:t>
                      </a: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30736" name="Rectangle 20"/>
          <p:cNvSpPr>
            <a:spLocks noChangeArrowheads="1"/>
          </p:cNvSpPr>
          <p:nvPr/>
        </p:nvSpPr>
        <p:spPr bwMode="auto">
          <a:xfrm>
            <a:off x="508000" y="482600"/>
            <a:ext cx="8242300" cy="579438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400" b="1"/>
              <a:t>за завершеним прикладним дослідженням або завершеною прикладною розробкою</a:t>
            </a:r>
            <a:r>
              <a:rPr lang="ru-RU" altLang="uk-UA" sz="1400"/>
              <a:t> </a:t>
            </a:r>
            <a:endParaRPr lang="uk-UA" altLang="uk-UA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930275" y="1419225"/>
            <a:ext cx="5099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uk-UA" altLang="uk-UA" sz="1600" b="1" i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РОЗДІЛ </a:t>
            </a:r>
            <a:r>
              <a:rPr lang="uk-UA" altLang="uk-UA" sz="1600" b="1" i="1"/>
              <a:t>ІІ</a:t>
            </a:r>
            <a:r>
              <a:rPr lang="ru-RU" altLang="uk-UA" sz="1600"/>
              <a:t> </a:t>
            </a:r>
            <a:r>
              <a:rPr lang="uk-UA" altLang="uk-UA" sz="1600" b="1" i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Змістовні показники </a:t>
            </a:r>
            <a:r>
              <a:rPr lang="uk-UA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60 балів)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93700" y="1727200"/>
            <a:ext cx="84709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uk-UA" sz="1600" b="1">
                <a:solidFill>
                  <a:srgbClr val="CC0000"/>
                </a:solidFill>
              </a:rPr>
              <a:t>Зараховуються роботи, серед авторів яких 50% і більше належать до колективу, визначеного у таблиці виконавців. Оцінюючи наукові праці на відповідність темі, меті, предмету та завданням, експерт має право не зараховувати їх у разі повної невідповідності</a:t>
            </a:r>
            <a:endParaRPr lang="ru-RU" altLang="uk-UA" sz="1600" b="1">
              <a:solidFill>
                <a:srgbClr val="CC0000"/>
              </a:solidFill>
            </a:endParaRPr>
          </a:p>
        </p:txBody>
      </p:sp>
      <p:graphicFrame>
        <p:nvGraphicFramePr>
          <p:cNvPr id="84061" name="Group 93"/>
          <p:cNvGraphicFramePr>
            <a:graphicFrameLocks noGrp="1"/>
          </p:cNvGraphicFramePr>
          <p:nvPr>
            <p:ph sz="half" idx="2"/>
          </p:nvPr>
        </p:nvGraphicFramePr>
        <p:xfrm>
          <a:off x="355600" y="2921000"/>
          <a:ext cx="8508999" cy="3529012"/>
        </p:xfrm>
        <a:graphic>
          <a:graphicData uri="http://schemas.openxmlformats.org/drawingml/2006/table">
            <a:tbl>
              <a:tblPr/>
              <a:tblGrid>
                <a:gridCol w="583382"/>
                <a:gridCol w="4109460"/>
                <a:gridCol w="696191"/>
                <a:gridCol w="1160318"/>
                <a:gridCol w="1095856"/>
                <a:gridCol w="863792"/>
              </a:tblGrid>
              <a:tr h="355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Назви показників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Оцінка*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0729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Опубліковані за темою статті в журналах, що індексуються: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а) БД </a:t>
                      </a:r>
                      <a:r>
                        <a:rPr kumimoji="0" lang="uk-UA" alt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Scopus</a:t>
                      </a: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та/або </a:t>
                      </a:r>
                      <a:r>
                        <a:rPr kumimoji="0" lang="uk-UA" alt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Web</a:t>
                      </a: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alt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of</a:t>
                      </a: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alt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Science</a:t>
                      </a: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alt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Core</a:t>
                      </a: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alt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Collection</a:t>
                      </a: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kumimoji="0" lang="uk-UA" alt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WoS</a:t>
                      </a: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7715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б) Index Сореrnicus для соціо-гуманітарних наук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3289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Англомовні статті та тези доповідей у матеріалах міжнародних конференцій, що індексуються науково-метричними базами даних Scopus або WoS (або Index Сореrnicus для соціо-гуманітарних наук)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1785" name="Rectangle 35"/>
          <p:cNvSpPr>
            <a:spLocks noChangeArrowheads="1"/>
          </p:cNvSpPr>
          <p:nvPr/>
        </p:nvSpPr>
        <p:spPr bwMode="auto">
          <a:xfrm>
            <a:off x="711200" y="673100"/>
            <a:ext cx="7988300" cy="579438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400" b="1"/>
              <a:t>за завершеним прикладним дослідженням або завершеною прикладною розробкою</a:t>
            </a:r>
            <a:r>
              <a:rPr lang="ru-RU" altLang="uk-UA" sz="1400"/>
              <a:t> </a:t>
            </a:r>
            <a:endParaRPr lang="uk-UA" altLang="uk-UA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9" descr="https://nubip.edu.ua/sites/default/files/u107/2_2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uk-UA" altLang="uk-UA"/>
          </a:p>
        </p:txBody>
      </p:sp>
      <p:graphicFrame>
        <p:nvGraphicFramePr>
          <p:cNvPr id="47389" name="Group 285"/>
          <p:cNvGraphicFramePr>
            <a:graphicFrameLocks noGrp="1"/>
          </p:cNvGraphicFramePr>
          <p:nvPr/>
        </p:nvGraphicFramePr>
        <p:xfrm>
          <a:off x="687388" y="1282700"/>
          <a:ext cx="7815262" cy="4584702"/>
        </p:xfrm>
        <a:graphic>
          <a:graphicData uri="http://schemas.openxmlformats.org/drawingml/2006/table">
            <a:tbl>
              <a:tblPr/>
              <a:tblGrid>
                <a:gridCol w="960437"/>
                <a:gridCol w="2592388"/>
                <a:gridCol w="1512887"/>
                <a:gridCol w="1193800"/>
                <a:gridCol w="1555750"/>
              </a:tblGrid>
              <a:tr h="51819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№ п/</a:t>
                      </a:r>
                      <a:r>
                        <a:rPr kumimoji="0" lang="uk-UA" alt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Керівник НДР 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№ теми,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вид НДР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9985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4065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8145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2225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6797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31369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5941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40513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Бал експертизи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Примітка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7687"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НДІ РОСЛИННИЦТВА І ҐРУНТОЗНАВСТВА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7947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1/1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Каленська</a:t>
                      </a:r>
                      <a:r>
                        <a:rPr kumimoji="0" lang="ru-RU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С.М.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110/523-пр</a:t>
                      </a:r>
                      <a:endParaRPr kumimoji="0" lang="ru-RU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62,0</a:t>
                      </a:r>
                      <a:endParaRPr kumimoji="0" lang="uk-UA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9096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3176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7256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1336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90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3048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505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9624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Середній рівень</a:t>
                      </a:r>
                      <a:endParaRPr kumimoji="0" lang="uk-UA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7947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2/2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Цюк</a:t>
                      </a: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О.А.</a:t>
                      </a:r>
                      <a:endParaRPr kumimoji="0" lang="uk-UA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110/547-пр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50,5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indent="127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9096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3176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7256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1336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90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3048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505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9624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12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Середній рівень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7789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3/3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Жемойда</a:t>
                      </a:r>
                      <a:r>
                        <a:rPr kumimoji="0" lang="ru-RU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В.Л.</a:t>
                      </a:r>
                      <a:endParaRPr kumimoji="0" lang="ru-RU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110/532-пр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47,5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indent="127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334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414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494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12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Середній рівень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7947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4/4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Балаєв</a:t>
                      </a:r>
                      <a:r>
                        <a:rPr kumimoji="0" lang="ru-RU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А.Д.</a:t>
                      </a:r>
                      <a:endParaRPr kumimoji="0" lang="ru-RU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110/104-ф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47,0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indent="127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334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414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494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12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Середній рівень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7947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5/5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Булигін С.Ю.</a:t>
                      </a:r>
                      <a:endParaRPr kumimoji="0" lang="uk-UA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110/86-ф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48,0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Середній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рівень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82301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6/6</a:t>
                      </a:r>
                      <a:endParaRPr kumimoji="0" lang="uk-UA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Кочкодан</a:t>
                      </a:r>
                      <a:r>
                        <a:rPr kumimoji="0" lang="ru-RU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О.Д.</a:t>
                      </a:r>
                      <a:endParaRPr kumimoji="0" lang="ru-RU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110/103-ф</a:t>
                      </a:r>
                      <a:endParaRPr kumimoji="0" lang="ru-RU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(перехідна)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35,0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29,41</a:t>
                      </a:r>
                      <a:endParaRPr kumimoji="0" lang="uk-UA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Прийнятий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5179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uk-UA" altLang="uk-UA" smtClean="0"/>
              <a:t>3</a:t>
            </a:r>
            <a:endParaRPr lang="ru-RU" altLang="uk-U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109" name="Group 117"/>
          <p:cNvGraphicFramePr>
            <a:graphicFrameLocks noGrp="1"/>
          </p:cNvGraphicFramePr>
          <p:nvPr>
            <p:ph sz="half" idx="2"/>
          </p:nvPr>
        </p:nvGraphicFramePr>
        <p:xfrm>
          <a:off x="355600" y="1181100"/>
          <a:ext cx="8547101" cy="5350395"/>
        </p:xfrm>
        <a:graphic>
          <a:graphicData uri="http://schemas.openxmlformats.org/drawingml/2006/table">
            <a:tbl>
              <a:tblPr/>
              <a:tblGrid>
                <a:gridCol w="712798"/>
                <a:gridCol w="3890482"/>
                <a:gridCol w="866348"/>
                <a:gridCol w="1112028"/>
                <a:gridCol w="1097482"/>
                <a:gridCol w="867963"/>
              </a:tblGrid>
              <a:tr h="3936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Назви показників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Оцінка*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0126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Опубліковані за темою статті, які не увійшли доп.1 і 2, у журналах, що входять: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а) до переліку фахових видань України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7980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б) статті у закордонних журналах, статті у журналах, що рекомендовані секціями Наукової ради МОН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5-6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7-8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9-10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5-6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7-8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9-10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0727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Монографії, що опубліковані за темою дослідження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0727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Підручники, навчальні посібники, словники,довідники, що опубліковані за темою дослідження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2814" name="Rectangle 41"/>
          <p:cNvSpPr>
            <a:spLocks noChangeArrowheads="1"/>
          </p:cNvSpPr>
          <p:nvPr/>
        </p:nvSpPr>
        <p:spPr bwMode="auto">
          <a:xfrm>
            <a:off x="609600" y="381000"/>
            <a:ext cx="8267700" cy="579438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400" b="1"/>
              <a:t>за завершеним прикладним дослідженням або завершеною прикладною розробкою</a:t>
            </a:r>
            <a:r>
              <a:rPr lang="ru-RU" altLang="uk-UA" sz="1400"/>
              <a:t> </a:t>
            </a:r>
            <a:endParaRPr lang="uk-UA" altLang="uk-UA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190" name="Group 174"/>
          <p:cNvGraphicFramePr>
            <a:graphicFrameLocks noGrp="1"/>
          </p:cNvGraphicFramePr>
          <p:nvPr>
            <p:ph sz="half" idx="2"/>
          </p:nvPr>
        </p:nvGraphicFramePr>
        <p:xfrm>
          <a:off x="127000" y="647700"/>
          <a:ext cx="8902700" cy="6069013"/>
        </p:xfrm>
        <a:graphic>
          <a:graphicData uri="http://schemas.openxmlformats.org/drawingml/2006/table">
            <a:tbl>
              <a:tblPr/>
              <a:tblGrid>
                <a:gridCol w="741892"/>
                <a:gridCol w="4415713"/>
                <a:gridCol w="660899"/>
                <a:gridCol w="1115571"/>
                <a:gridCol w="1078355"/>
                <a:gridCol w="890270"/>
              </a:tblGrid>
              <a:tr h="3905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Назви показників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Оцінка*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3290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Охоронні документи на об</a:t>
                      </a:r>
                      <a:r>
                        <a:rPr kumimoji="0" lang="en-US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‘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єкти права інтелектуальної власності України або інших країн (патенти, авторські свідоцтва)</a:t>
                      </a:r>
                      <a:endParaRPr kumimoji="0" lang="en-US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3717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Розроблено та передано , для використання поза межами організації-виконавця методик, технологій, зразків, проектну і конструктор-ську документацію, інформаційно-аналітичні матеріали, рекомендації, пропозиції до органів влади тощо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0-1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2-3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4-5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0-1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2-3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4-5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і більше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9449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Укладено договорів на науково-технічну продукцію (послуги) з фінансуванням та підтвердженням бухгалтерією закладу вищої освіти (наукової установи)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7316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Виконавцями   захищено   дисертацій   кандидата наук (доктора філософії) за темою дослідження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18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Виконавцями захищено дисертацій доктора наук за темою дослідження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7827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Виконавці працювали за грантами, що фінансувались закордонними організаціями (кількість грантів)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3854" name="Rectangle 54"/>
          <p:cNvSpPr>
            <a:spLocks noChangeArrowheads="1"/>
          </p:cNvSpPr>
          <p:nvPr/>
        </p:nvSpPr>
        <p:spPr bwMode="auto">
          <a:xfrm>
            <a:off x="508000" y="0"/>
            <a:ext cx="8267700" cy="579438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400" b="1"/>
              <a:t>за завершеним прикладним дослідженням або завершеною прикладною розробкою</a:t>
            </a:r>
            <a:r>
              <a:rPr lang="ru-RU" altLang="uk-UA" sz="1400"/>
              <a:t> </a:t>
            </a:r>
            <a:endParaRPr lang="uk-UA" altLang="uk-UA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 descr="Голубая тисненая бумага"/>
          <p:cNvSpPr>
            <a:spLocks noGrp="1" noChangeArrowheads="1"/>
          </p:cNvSpPr>
          <p:nvPr>
            <p:ph type="title"/>
          </p:nvPr>
        </p:nvSpPr>
        <p:spPr>
          <a:xfrm>
            <a:off x="800100" y="4356100"/>
            <a:ext cx="7670800" cy="20320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uk-UA" altLang="uk-UA" sz="2000" b="1" smtClean="0"/>
              <a:t>IV. Загальний рівень та сума показників за </a:t>
            </a:r>
            <a:br>
              <a:rPr lang="uk-UA" altLang="uk-UA" sz="2000" b="1" smtClean="0"/>
            </a:br>
            <a:r>
              <a:rPr lang="uk-UA" altLang="uk-UA" sz="2000" b="1" smtClean="0"/>
              <a:t>Розділами I - III</a:t>
            </a:r>
            <a:r>
              <a:rPr lang="uk-UA" altLang="uk-UA" sz="2000" i="1" smtClean="0"/>
              <a:t/>
            </a:r>
            <a:br>
              <a:rPr lang="uk-UA" altLang="uk-UA" sz="2000" i="1" smtClean="0"/>
            </a:br>
            <a:r>
              <a:rPr lang="uk-UA" altLang="uk-UA" sz="2000" b="1" smtClean="0">
                <a:solidFill>
                  <a:srgbClr val="C00000"/>
                </a:solidFill>
              </a:rPr>
              <a:t>ВИСОКИЙ</a:t>
            </a:r>
            <a:r>
              <a:rPr lang="uk-UA" altLang="uk-UA" sz="2000" b="1" smtClean="0"/>
              <a:t> </a:t>
            </a:r>
            <a:r>
              <a:rPr lang="uk-UA" altLang="uk-UA" sz="2000" smtClean="0"/>
              <a:t>(більше</a:t>
            </a:r>
            <a:r>
              <a:rPr lang="uk-UA" altLang="uk-UA" sz="2000" b="1" smtClean="0"/>
              <a:t> </a:t>
            </a:r>
            <a:r>
              <a:rPr lang="uk-UA" altLang="uk-UA" sz="2000" smtClean="0"/>
              <a:t>75–100),</a:t>
            </a:r>
            <a:r>
              <a:rPr lang="ru-RU" altLang="uk-UA" sz="2000" smtClean="0"/>
              <a:t/>
            </a:r>
            <a:br>
              <a:rPr lang="ru-RU" altLang="uk-UA" sz="2000" smtClean="0"/>
            </a:br>
            <a:r>
              <a:rPr lang="uk-UA" altLang="uk-UA" sz="2000" b="1" smtClean="0">
                <a:solidFill>
                  <a:srgbClr val="0000CC"/>
                </a:solidFill>
              </a:rPr>
              <a:t>СЕРЕДНІЙ </a:t>
            </a:r>
            <a:r>
              <a:rPr lang="uk-UA" altLang="uk-UA" sz="2000" smtClean="0"/>
              <a:t>(більше</a:t>
            </a:r>
            <a:r>
              <a:rPr lang="uk-UA" altLang="uk-UA" sz="2000" b="1" smtClean="0"/>
              <a:t> </a:t>
            </a:r>
            <a:r>
              <a:rPr lang="uk-UA" altLang="uk-UA" sz="2000" smtClean="0"/>
              <a:t>40–75),</a:t>
            </a:r>
            <a:br>
              <a:rPr lang="uk-UA" altLang="uk-UA" sz="2000" smtClean="0"/>
            </a:br>
            <a:r>
              <a:rPr lang="uk-UA" altLang="uk-UA" sz="2000" b="1" smtClean="0"/>
              <a:t>НИЗЬКИЙ </a:t>
            </a:r>
            <a:r>
              <a:rPr lang="uk-UA" altLang="uk-UA" sz="2000" smtClean="0"/>
              <a:t>(0–40).</a:t>
            </a:r>
            <a:r>
              <a:rPr lang="uk-UA" altLang="uk-UA" sz="2000" b="1" smtClean="0"/>
              <a:t> </a:t>
            </a:r>
            <a:endParaRPr lang="ru-RU" altLang="uk-UA" sz="2000" smtClean="0"/>
          </a:p>
        </p:txBody>
      </p:sp>
      <p:sp>
        <p:nvSpPr>
          <p:cNvPr id="34819" name="Rectangle 3" descr="Голубая тисне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850900" y="1079500"/>
            <a:ext cx="7607300" cy="18288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marL="88900" indent="-889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altLang="uk-UA" sz="2000" smtClean="0"/>
              <a:t>*</a:t>
            </a:r>
            <a:r>
              <a:rPr lang="uk-UA" altLang="uk-UA" sz="2000" b="1" smtClean="0">
                <a:solidFill>
                  <a:srgbClr val="CC0000"/>
                </a:solidFill>
              </a:rPr>
              <a:t>Оцінка ОЦ розраховується наступним чином:</a:t>
            </a:r>
          </a:p>
          <a:p>
            <a:pPr marL="88900" indent="-88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altLang="uk-UA" sz="1200" b="1" smtClean="0"/>
              <a:t>  - </a:t>
            </a:r>
            <a:r>
              <a:rPr lang="uk-UA" altLang="uk-UA" sz="2000" b="1" smtClean="0"/>
              <a:t>якщо показник факту (Ф) більше або дорівнює запланованому показнику (П), то ОЦ = Ф;</a:t>
            </a:r>
          </a:p>
          <a:p>
            <a:pPr marL="88900" indent="-88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altLang="uk-UA" sz="2000" b="1" smtClean="0"/>
              <a:t>   - якщо Ф менше або дорівнює за половину П, то ОЦ = 0;</a:t>
            </a:r>
          </a:p>
          <a:p>
            <a:pPr marL="88900" indent="-88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altLang="uk-UA" sz="2000" b="1" smtClean="0"/>
              <a:t>   - якщо Ф менше П, але більше його половини</a:t>
            </a:r>
          </a:p>
          <a:p>
            <a:pPr marL="88900" indent="-88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altLang="uk-UA" sz="2000" b="1" smtClean="0"/>
              <a:t> (0.5 П&lt;Ф&lt;П), то ОЦ = 2Ф – П.</a:t>
            </a:r>
          </a:p>
        </p:txBody>
      </p:sp>
      <p:sp>
        <p:nvSpPr>
          <p:cNvPr id="34820" name="Text Box 4" descr="Голубая тисненая бумага"/>
          <p:cNvSpPr txBox="1">
            <a:spLocks noChangeArrowheads="1"/>
          </p:cNvSpPr>
          <p:nvPr/>
        </p:nvSpPr>
        <p:spPr bwMode="auto">
          <a:xfrm>
            <a:off x="825500" y="3200400"/>
            <a:ext cx="7645400" cy="91598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uk-UA" sz="2000" b="1"/>
              <a:t>III</a:t>
            </a:r>
            <a:r>
              <a:rPr lang="uk-UA" altLang="uk-UA" sz="2000" b="1"/>
              <a:t>. Оцінка експерта рівня якості виконання етапу досягнення або розробки                                                           </a:t>
            </a:r>
            <a:r>
              <a:rPr lang="uk-UA" altLang="uk-UA" sz="2000" b="1">
                <a:solidFill>
                  <a:srgbClr val="CC0000"/>
                </a:solidFill>
              </a:rPr>
              <a:t>РАЗОМ за Розділом ІІІ (0 - 5)</a:t>
            </a:r>
            <a:endParaRPr lang="ru-RU" altLang="uk-UA" sz="2000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155700" y="2033588"/>
            <a:ext cx="7162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sz="3600" b="1">
                <a:solidFill>
                  <a:srgbClr val="CC0000"/>
                </a:solidFill>
              </a:rPr>
              <a:t>НАУКОВО-ЕКСПЕРТНИЙ ВИСНОВОК</a:t>
            </a:r>
          </a:p>
          <a:p>
            <a:pPr algn="ctr"/>
            <a:r>
              <a:rPr lang="uk-UA" altLang="uk-UA" sz="3600" b="1">
                <a:solidFill>
                  <a:srgbClr val="0000CC"/>
                </a:solidFill>
              </a:rPr>
              <a:t>за завершеним етапом дослідження або  розробки</a:t>
            </a:r>
            <a:endParaRPr lang="ru-RU" altLang="uk-UA" sz="3600" b="1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765175" y="1273175"/>
            <a:ext cx="5060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uk-UA" altLang="uk-UA" sz="1600" b="1" i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РОЗДІЛ І. Змістовні показники </a:t>
            </a:r>
            <a:r>
              <a:rPr lang="uk-UA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35 балів)</a:t>
            </a:r>
            <a:endParaRPr lang="uk-UA" altLang="uk-UA" sz="1600" b="1" i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5306" name="Group 74"/>
          <p:cNvGraphicFramePr>
            <a:graphicFrameLocks noGrp="1"/>
          </p:cNvGraphicFramePr>
          <p:nvPr>
            <p:ph/>
          </p:nvPr>
        </p:nvGraphicFramePr>
        <p:xfrm>
          <a:off x="482600" y="1765300"/>
          <a:ext cx="8369300" cy="4632912"/>
        </p:xfrm>
        <a:graphic>
          <a:graphicData uri="http://schemas.openxmlformats.org/drawingml/2006/table">
            <a:tbl>
              <a:tblPr/>
              <a:tblGrid>
                <a:gridCol w="503238"/>
                <a:gridCol w="7866062"/>
              </a:tblGrid>
              <a:tr h="10057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Обґрунтованість актуальності проблеми, теми, предмету роботи як такої, що відповідає потребам техніки і технологій, економіки та суспільства країни</a:t>
                      </a:r>
                      <a:endParaRPr kumimoji="0" lang="ru-RU" alt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3104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Повнота визначення, оригінальність і обґрунтованість основних ідей, пропозицій, мети і завдань, змісту і послідовності роботи; чи належить робота до категорії прикладних наукових досліджень або розробок</a:t>
                      </a:r>
                      <a:endParaRPr kumimoji="0" lang="ru-RU" alt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0057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Науково-прикладна новизна результатів, їх відмінність від напрацювань світової фахової  спільноти  та  власного  доробку  авторів,  повнота  розкриття  та  аналізу аналогів і прототипів</a:t>
                      </a:r>
                      <a:r>
                        <a:rPr kumimoji="0" lang="uk-UA" alt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alt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3104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Відповідність потребам суспільства та економіки країни,практична  корисність  і   конкурентоздатність  для запланованого  використання  у галузях  техніки  і  технологій,  соціально-економічної  системи  країни,  освітньому процесі тощо</a:t>
                      </a:r>
                      <a:r>
                        <a:rPr kumimoji="0" lang="ru-RU" alt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6884" name="Rectangle 32"/>
          <p:cNvSpPr>
            <a:spLocks noChangeArrowheads="1"/>
          </p:cNvSpPr>
          <p:nvPr/>
        </p:nvSpPr>
        <p:spPr bwMode="auto">
          <a:xfrm>
            <a:off x="495300" y="481013"/>
            <a:ext cx="8420100" cy="611187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sz="1600" b="1"/>
              <a:t>за завершеним етапом дослідження або розробки</a:t>
            </a:r>
            <a:endParaRPr lang="uk-UA" altLang="uk-UA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790575" y="1241425"/>
            <a:ext cx="5099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uk-UA" altLang="uk-UA" sz="1600" b="1" i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РОЗДІЛ </a:t>
            </a:r>
            <a:r>
              <a:rPr lang="uk-UA" altLang="uk-UA" sz="1600" b="1" i="1"/>
              <a:t>ІІ</a:t>
            </a:r>
            <a:r>
              <a:rPr lang="ru-RU" altLang="uk-UA" sz="1600"/>
              <a:t> </a:t>
            </a:r>
            <a:r>
              <a:rPr lang="uk-UA" altLang="uk-UA" sz="1600" b="1" i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Змістовні показники </a:t>
            </a:r>
            <a:r>
              <a:rPr lang="uk-UA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altLang="uk-UA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60 балів)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28600" y="1638300"/>
            <a:ext cx="84709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altLang="uk-UA" sz="1600" b="1">
                <a:solidFill>
                  <a:srgbClr val="CC0000"/>
                </a:solidFill>
              </a:rPr>
              <a:t>Зараховуються наукові праці, серед авторів яких 50% і більше належать до колективу, визначеного у таблиці виконавців. Оцінюючи наукові праці на відповідність темі, меті, предмету та завданням дослідження, експерт має право не зараховувати їх у разі повної невідповідності</a:t>
            </a:r>
            <a:endParaRPr lang="ru-RU" altLang="uk-UA" sz="1600" b="1">
              <a:solidFill>
                <a:srgbClr val="CC0000"/>
              </a:solidFill>
            </a:endParaRPr>
          </a:p>
        </p:txBody>
      </p:sp>
      <p:graphicFrame>
        <p:nvGraphicFramePr>
          <p:cNvPr id="100411" name="Group 59"/>
          <p:cNvGraphicFramePr>
            <a:graphicFrameLocks noGrp="1"/>
          </p:cNvGraphicFramePr>
          <p:nvPr>
            <p:ph sz="half" idx="2"/>
          </p:nvPr>
        </p:nvGraphicFramePr>
        <p:xfrm>
          <a:off x="279400" y="2844800"/>
          <a:ext cx="8382000" cy="3086100"/>
        </p:xfrm>
        <a:graphic>
          <a:graphicData uri="http://schemas.openxmlformats.org/drawingml/2006/table">
            <a:tbl>
              <a:tblPr/>
              <a:tblGrid>
                <a:gridCol w="469900"/>
                <a:gridCol w="4013200"/>
                <a:gridCol w="622300"/>
                <a:gridCol w="1104900"/>
                <a:gridCol w="1143000"/>
                <a:gridCol w="1028700"/>
              </a:tblGrid>
              <a:tr h="663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Назви показників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Оцінка*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374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Статті  в  журналах,  що  входять  до  БД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Scopus та/або Web of Science Core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Collection (WoS)  (або Index Сореrnicus для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соціо-гуманітарних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наук)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047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Публікації в матеріалах конференцій, що входять до БД Scopus або WoS (або Index Сореrnicus для соціо-гуманітарних наук)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317500" y="533400"/>
            <a:ext cx="8483600" cy="641350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b="1"/>
              <a:t>за завершеним етапом дослідження або розробки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556" name="Group 180"/>
          <p:cNvGraphicFramePr>
            <a:graphicFrameLocks noGrp="1"/>
          </p:cNvGraphicFramePr>
          <p:nvPr>
            <p:ph sz="half" idx="2"/>
          </p:nvPr>
        </p:nvGraphicFramePr>
        <p:xfrm>
          <a:off x="406400" y="927100"/>
          <a:ext cx="8394700" cy="5721496"/>
        </p:xfrm>
        <a:graphic>
          <a:graphicData uri="http://schemas.openxmlformats.org/drawingml/2006/table">
            <a:tbl>
              <a:tblPr/>
              <a:tblGrid>
                <a:gridCol w="533400"/>
                <a:gridCol w="3949700"/>
                <a:gridCol w="609600"/>
                <a:gridCol w="1143000"/>
                <a:gridCol w="1143000"/>
                <a:gridCol w="1016000"/>
              </a:tblGrid>
              <a:tr h="3587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Назви показників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Оцінка*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8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Статті у журналах, що включені до  переліку наукових фахових видань України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5-7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5-7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8889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Статті в журналах з особливим статусом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94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Публікації   у   матеріалах   конференцій,   тезах доповідей  та  виданнях,  що  не  включені  до переліку наукових фахових видань України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0728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Монографії та розділи  монографій, опубліковані за рішенням Вченої ради закладу вищої освіти (наукової установи)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0728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Підручники, навчальні посібники, України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5608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Словники, довідники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8972" name="Rectangle 40"/>
          <p:cNvSpPr>
            <a:spLocks noChangeArrowheads="1"/>
          </p:cNvSpPr>
          <p:nvPr/>
        </p:nvSpPr>
        <p:spPr bwMode="auto">
          <a:xfrm>
            <a:off x="304800" y="254000"/>
            <a:ext cx="8483600" cy="641350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b="1"/>
              <a:t>за завершеним етапом дослідження або розробки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71" name="Group 71"/>
          <p:cNvGraphicFramePr>
            <a:graphicFrameLocks noGrp="1"/>
          </p:cNvGraphicFramePr>
          <p:nvPr>
            <p:ph sz="half" idx="2"/>
          </p:nvPr>
        </p:nvGraphicFramePr>
        <p:xfrm>
          <a:off x="355600" y="1336675"/>
          <a:ext cx="8394700" cy="4606924"/>
        </p:xfrm>
        <a:graphic>
          <a:graphicData uri="http://schemas.openxmlformats.org/drawingml/2006/table">
            <a:tbl>
              <a:tblPr/>
              <a:tblGrid>
                <a:gridCol w="533400"/>
                <a:gridCol w="3898900"/>
                <a:gridCol w="723900"/>
                <a:gridCol w="1130300"/>
                <a:gridCol w="1117600"/>
                <a:gridCol w="990600"/>
              </a:tblGrid>
              <a:tr h="3889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Назви показників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Оцінка*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7890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Виконавцями захищено кандидатських дисертацій за тематикою НДР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6096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Виконавцями захищено докторських дисертацій за тематикою НДР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914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Патенти України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8318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Свідоцтва акторського права України</a:t>
                      </a:r>
                      <a:endParaRPr kumimoji="0" lang="ru-RU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2-3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4-5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2-3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4-5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0729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Заявки на  отримання патенту України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2-3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4-5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2-3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4-5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9989" name="Rectangle 53"/>
          <p:cNvSpPr>
            <a:spLocks noChangeArrowheads="1"/>
          </p:cNvSpPr>
          <p:nvPr/>
        </p:nvSpPr>
        <p:spPr bwMode="auto">
          <a:xfrm>
            <a:off x="355600" y="469900"/>
            <a:ext cx="8496300" cy="885825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b="1"/>
              <a:t>за завершеним етапом дослідження або розробки</a:t>
            </a:r>
          </a:p>
          <a:p>
            <a:pPr algn="ctr"/>
            <a:endParaRPr lang="uk-UA" altLang="uk-UA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513" name="Group 65"/>
          <p:cNvGraphicFramePr>
            <a:graphicFrameLocks noGrp="1"/>
          </p:cNvGraphicFramePr>
          <p:nvPr>
            <p:ph sz="half" idx="2"/>
          </p:nvPr>
        </p:nvGraphicFramePr>
        <p:xfrm>
          <a:off x="419100" y="1768475"/>
          <a:ext cx="8394700" cy="4381500"/>
        </p:xfrm>
        <a:graphic>
          <a:graphicData uri="http://schemas.openxmlformats.org/drawingml/2006/table">
            <a:tbl>
              <a:tblPr/>
              <a:tblGrid>
                <a:gridCol w="700088"/>
                <a:gridCol w="3783012"/>
                <a:gridCol w="685800"/>
                <a:gridCol w="1155700"/>
                <a:gridCol w="1092200"/>
                <a:gridCol w="977900"/>
              </a:tblGrid>
              <a:tr h="3889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Назви показників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Оцінка*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0049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Патенти інших держав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072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Заявки на  отримання патенту України інших держав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19146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Участь  з  оплатою  у  виконанні  НДР  (штатних одиниць/осіб):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студенти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молоді учені та аспіранти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і більше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і більше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і більше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0999" name="Rectangle 53"/>
          <p:cNvSpPr>
            <a:spLocks noChangeArrowheads="1"/>
          </p:cNvSpPr>
          <p:nvPr/>
        </p:nvSpPr>
        <p:spPr bwMode="auto">
          <a:xfrm>
            <a:off x="393700" y="584200"/>
            <a:ext cx="8547100" cy="641350"/>
          </a:xfrm>
          <a:prstGeom prst="rect">
            <a:avLst/>
          </a:prstGeom>
          <a:solidFill>
            <a:schemeClr val="folHlink">
              <a:alpha val="56078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uk-UA" b="1"/>
              <a:t>НАУКОВО-ЕКСПЕРТНИЙ ВИСНОВОК</a:t>
            </a:r>
          </a:p>
          <a:p>
            <a:pPr algn="ctr"/>
            <a:r>
              <a:rPr lang="uk-UA" altLang="uk-UA" b="1"/>
              <a:t>за завершеним етапом дослідження або розробки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 descr="Голубая тисненая бумага"/>
          <p:cNvSpPr>
            <a:spLocks noGrp="1" noChangeArrowheads="1"/>
          </p:cNvSpPr>
          <p:nvPr>
            <p:ph type="title"/>
          </p:nvPr>
        </p:nvSpPr>
        <p:spPr>
          <a:xfrm>
            <a:off x="825500" y="4368800"/>
            <a:ext cx="7594600" cy="20320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uk-UA" altLang="uk-UA" sz="2000" b="1" smtClean="0"/>
              <a:t>IV. Загальний рівень та сума показників за </a:t>
            </a:r>
            <a:br>
              <a:rPr lang="uk-UA" altLang="uk-UA" sz="2000" b="1" smtClean="0"/>
            </a:br>
            <a:r>
              <a:rPr lang="uk-UA" altLang="uk-UA" sz="2000" b="1" smtClean="0"/>
              <a:t>Розділами I - III</a:t>
            </a:r>
            <a:r>
              <a:rPr lang="uk-UA" altLang="uk-UA" sz="2000" i="1" smtClean="0"/>
              <a:t/>
            </a:r>
            <a:br>
              <a:rPr lang="uk-UA" altLang="uk-UA" sz="2000" i="1" smtClean="0"/>
            </a:br>
            <a:r>
              <a:rPr lang="uk-UA" altLang="uk-UA" sz="2000" b="1" smtClean="0">
                <a:solidFill>
                  <a:srgbClr val="C00000"/>
                </a:solidFill>
              </a:rPr>
              <a:t>ВИСОКИЙ</a:t>
            </a:r>
            <a:r>
              <a:rPr lang="uk-UA" altLang="uk-UA" sz="2000" b="1" smtClean="0"/>
              <a:t> </a:t>
            </a:r>
            <a:r>
              <a:rPr lang="uk-UA" altLang="uk-UA" sz="2000" smtClean="0"/>
              <a:t>(більше</a:t>
            </a:r>
            <a:r>
              <a:rPr lang="uk-UA" altLang="uk-UA" sz="2000" b="1" smtClean="0"/>
              <a:t> </a:t>
            </a:r>
            <a:r>
              <a:rPr lang="uk-UA" altLang="uk-UA" sz="2000" smtClean="0"/>
              <a:t>75–100),</a:t>
            </a:r>
            <a:r>
              <a:rPr lang="ru-RU" altLang="uk-UA" sz="2000" smtClean="0"/>
              <a:t/>
            </a:r>
            <a:br>
              <a:rPr lang="ru-RU" altLang="uk-UA" sz="2000" smtClean="0"/>
            </a:br>
            <a:r>
              <a:rPr lang="uk-UA" altLang="uk-UA" sz="2000" b="1" smtClean="0">
                <a:solidFill>
                  <a:srgbClr val="0000CC"/>
                </a:solidFill>
              </a:rPr>
              <a:t>СЕРЕДНІЙ </a:t>
            </a:r>
            <a:r>
              <a:rPr lang="uk-UA" altLang="uk-UA" sz="2000" smtClean="0"/>
              <a:t>(більше</a:t>
            </a:r>
            <a:r>
              <a:rPr lang="uk-UA" altLang="uk-UA" sz="2000" b="1" smtClean="0"/>
              <a:t> </a:t>
            </a:r>
            <a:r>
              <a:rPr lang="uk-UA" altLang="uk-UA" sz="2000" smtClean="0"/>
              <a:t>40–75),</a:t>
            </a:r>
            <a:br>
              <a:rPr lang="uk-UA" altLang="uk-UA" sz="2000" smtClean="0"/>
            </a:br>
            <a:r>
              <a:rPr lang="uk-UA" altLang="uk-UA" sz="2000" b="1" smtClean="0"/>
              <a:t>НИЗЬКИЙ </a:t>
            </a:r>
            <a:r>
              <a:rPr lang="uk-UA" altLang="uk-UA" sz="2000" smtClean="0"/>
              <a:t>(0–40).</a:t>
            </a:r>
            <a:r>
              <a:rPr lang="uk-UA" altLang="uk-UA" sz="2000" b="1" smtClean="0"/>
              <a:t> </a:t>
            </a:r>
            <a:endParaRPr lang="ru-RU" altLang="uk-UA" sz="2000" smtClean="0"/>
          </a:p>
        </p:txBody>
      </p:sp>
      <p:sp>
        <p:nvSpPr>
          <p:cNvPr id="41987" name="Rectangle 3" descr="Голубая тисненая бумага"/>
          <p:cNvSpPr>
            <a:spLocks noGrp="1" noChangeArrowheads="1"/>
          </p:cNvSpPr>
          <p:nvPr>
            <p:ph type="body" idx="1"/>
          </p:nvPr>
        </p:nvSpPr>
        <p:spPr>
          <a:xfrm>
            <a:off x="850900" y="965200"/>
            <a:ext cx="7607300" cy="18288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marL="88900" indent="-889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altLang="uk-UA" sz="2000" smtClean="0"/>
              <a:t>*</a:t>
            </a:r>
            <a:r>
              <a:rPr lang="uk-UA" altLang="uk-UA" sz="2000" b="1" smtClean="0">
                <a:solidFill>
                  <a:srgbClr val="CC0000"/>
                </a:solidFill>
              </a:rPr>
              <a:t>Оцінка ОЦ розраховується наступним чином:</a:t>
            </a:r>
          </a:p>
          <a:p>
            <a:pPr marL="88900" indent="-88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altLang="uk-UA" sz="1200" b="1" smtClean="0"/>
              <a:t>  - </a:t>
            </a:r>
            <a:r>
              <a:rPr lang="uk-UA" altLang="uk-UA" sz="2000" b="1" smtClean="0"/>
              <a:t>якщо показник факту (Ф) більше або дорівнює запланованому  показнику (П), то ОЦ = Ф;</a:t>
            </a:r>
          </a:p>
          <a:p>
            <a:pPr marL="88900" indent="-88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altLang="uk-UA" sz="2000" b="1" smtClean="0"/>
              <a:t>   - якщо Ф менше або дорівнює за половину П, то ОЦ = 0;</a:t>
            </a:r>
          </a:p>
          <a:p>
            <a:pPr marL="88900" indent="-88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altLang="uk-UA" sz="2000" b="1" smtClean="0"/>
              <a:t>   - якщо Ф менше П, але більше його половини (0.5П&lt;Ф&lt;П), то ОЦ = 2Ф – П.</a:t>
            </a:r>
          </a:p>
        </p:txBody>
      </p:sp>
      <p:sp>
        <p:nvSpPr>
          <p:cNvPr id="41988" name="Text Box 4" descr="Голубая тисненая бумага"/>
          <p:cNvSpPr txBox="1">
            <a:spLocks noChangeArrowheads="1"/>
          </p:cNvSpPr>
          <p:nvPr/>
        </p:nvSpPr>
        <p:spPr bwMode="auto">
          <a:xfrm>
            <a:off x="838200" y="3111500"/>
            <a:ext cx="7581900" cy="91598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uk-UA" sz="2000" b="1"/>
              <a:t>III</a:t>
            </a:r>
            <a:r>
              <a:rPr lang="uk-UA" altLang="uk-UA" sz="2000" b="1"/>
              <a:t>. Оцінка експерта рівня якості виконання етапу досягнення або розробки                                                           </a:t>
            </a:r>
            <a:r>
              <a:rPr lang="uk-UA" altLang="uk-UA" sz="2000" b="1">
                <a:solidFill>
                  <a:srgbClr val="CC0000"/>
                </a:solidFill>
              </a:rPr>
              <a:t>РАЗОМ за Розділом ІІІ (0 - 5)</a:t>
            </a:r>
            <a:endParaRPr lang="ru-RU" altLang="uk-UA" sz="2000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474" name="Group 442"/>
          <p:cNvGraphicFramePr>
            <a:graphicFrameLocks noGrp="1"/>
          </p:cNvGraphicFramePr>
          <p:nvPr>
            <p:ph/>
          </p:nvPr>
        </p:nvGraphicFramePr>
        <p:xfrm>
          <a:off x="596900" y="165100"/>
          <a:ext cx="7874000" cy="6583628"/>
        </p:xfrm>
        <a:graphic>
          <a:graphicData uri="http://schemas.openxmlformats.org/drawingml/2006/table">
            <a:tbl>
              <a:tblPr/>
              <a:tblGrid>
                <a:gridCol w="969963"/>
                <a:gridCol w="2608262"/>
                <a:gridCol w="1651000"/>
                <a:gridCol w="968375"/>
                <a:gridCol w="1676400"/>
              </a:tblGrid>
              <a:tr h="365742"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НДІ ФІТОМЕДИЦИНИ, БІОТЕХНОЛОГІЙ ТА ЕКОЛОГІЇ</a:t>
                      </a:r>
                      <a:endParaRPr kumimoji="0" lang="ru-RU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7/1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Стародуб М.Ф.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110/71-ф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32,59,53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indent="127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8/2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Горган</a:t>
                      </a:r>
                      <a:r>
                        <a:rPr kumimoji="0" lang="ru-RU" alt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М.Д.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110/73-ф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51,42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indent="127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9096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3176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7256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1336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90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3048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505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9624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9/3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Патика М.В.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110/99-ф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10/4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Бабич А.Г.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110/3-нтр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indent="127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11/5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Чайка В.М.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110/102-ф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indent="127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12/6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Паренюк О.Ю.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110/100-ф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indent="127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13/7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Гудков І.М.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110/79-ф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indent="127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14/8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Бабич О.А.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110/549-пр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15/9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Патика Т.І.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110/101-ф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indent="127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16/10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Стародуб М.Ф.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110/80-ф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17/11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Колодяжний О.Ю.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110/552-пр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18/12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Костенко С.М.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DejaVuSerif"/>
                          <a:cs typeface="Times New Roman" pitchFamily="18" charset="0"/>
                        </a:rPr>
                        <a:t> 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110/98-ф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6230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70104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uk-UA" altLang="uk-UA" smtClean="0"/>
              <a:t>4</a:t>
            </a:r>
            <a:endParaRPr lang="ru-RU" altLang="uk-U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2552700"/>
            <a:ext cx="82296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altLang="uk-UA" b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ДЯКУЮ ЗА УВАГУ !</a:t>
            </a:r>
            <a:endParaRPr lang="ru-RU" altLang="uk-UA" b="1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750" name="Group 694"/>
          <p:cNvGraphicFramePr>
            <a:graphicFrameLocks noGrp="1"/>
          </p:cNvGraphicFramePr>
          <p:nvPr>
            <p:ph/>
          </p:nvPr>
        </p:nvGraphicFramePr>
        <p:xfrm>
          <a:off x="825500" y="673100"/>
          <a:ext cx="7594600" cy="5699650"/>
        </p:xfrm>
        <a:graphic>
          <a:graphicData uri="http://schemas.openxmlformats.org/drawingml/2006/table">
            <a:tbl>
              <a:tblPr/>
              <a:tblGrid>
                <a:gridCol w="938213"/>
                <a:gridCol w="2514600"/>
                <a:gridCol w="1590675"/>
                <a:gridCol w="1014412"/>
                <a:gridCol w="1536700"/>
              </a:tblGrid>
              <a:tr h="518102"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НДІ ЛІСІВНИЦТВА ТА ДЕКОРАТИВНОГО САДІВНИЦТВА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1810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19/1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Лакида П.І.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110/521-пр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810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20/2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Колесніченко О.В.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110/522-пр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810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21/3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Якубенко Б.Є.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110/59-ф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indent="127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334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414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494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810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22/4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Білоус С.Ю.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110/540-пр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indent="127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12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0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23/5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Лакида П.І.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110/62-ф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0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24/6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Ковалевський С.Б.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110/539-пр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41,43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02"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 </a:t>
                      </a:r>
                      <a:r>
                        <a:rPr kumimoji="0" lang="uk-UA" alt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НУБіП</a:t>
                      </a: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УКРАЇНИ «БОЯРСЬКА  ЛДС»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1810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25/1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Бровко Ф.М.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110/527-пр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810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26/2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Василишин Р.Д.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110/83-ф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52,5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0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27/3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 О.П.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110/105-ф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7240" name="Номер слайда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uk-UA" altLang="uk-UA" smtClean="0"/>
              <a:t>5</a:t>
            </a:r>
            <a:endParaRPr lang="ru-RU" altLang="uk-U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451" name="Group 371"/>
          <p:cNvGraphicFramePr>
            <a:graphicFrameLocks noGrp="1"/>
          </p:cNvGraphicFramePr>
          <p:nvPr>
            <p:ph/>
          </p:nvPr>
        </p:nvGraphicFramePr>
        <p:xfrm>
          <a:off x="863600" y="482600"/>
          <a:ext cx="7467600" cy="5692777"/>
        </p:xfrm>
        <a:graphic>
          <a:graphicData uri="http://schemas.openxmlformats.org/drawingml/2006/table">
            <a:tbl>
              <a:tblPr/>
              <a:tblGrid>
                <a:gridCol w="839788"/>
                <a:gridCol w="2249487"/>
                <a:gridCol w="1423988"/>
                <a:gridCol w="1214437"/>
                <a:gridCol w="1739900"/>
              </a:tblGrid>
              <a:tr h="426767"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НДІ ЕКОНОМІКИ І МЕНЕДЖМЕНТУ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366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28/1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Вдовенко Н.М.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110/530-пр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81,0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Високий рівень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53822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29/2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Кальна-Дубінюк Т.П.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110/546-пр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3822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30/3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Забуранна</a:t>
                      </a: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Л.В.</a:t>
                      </a:r>
                      <a:endParaRPr kumimoji="0" lang="uk-UA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110/548-пр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23,37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Прийнятий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426767"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НДІ ТЕХНОЛОГІЙ ТА ЯКОСТІ ПРОДУКЦІЇ ТВАРИННИЦТВА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366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31/1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Сичов М.Ю.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110/529-пр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3822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32/2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Баль-Прилипко Л.В.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110/2-нтр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3822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33/3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Ібатуллін І.І.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110/70-ф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3822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34/4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Себа М.В.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110/88-ф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 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366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35/5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Дерев'янко Л.П.</a:t>
                      </a:r>
                      <a:endParaRPr kumimoji="0" lang="uk-UA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110/533-пр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3822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36/6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Отченашко В.В.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110/534-пр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8264" name="Номер слайда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uk-UA" altLang="uk-UA" smtClean="0"/>
              <a:t>6</a:t>
            </a:r>
            <a:endParaRPr lang="ru-RU" altLang="uk-U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583" name="Group 287"/>
          <p:cNvGraphicFramePr>
            <a:graphicFrameLocks noGrp="1"/>
          </p:cNvGraphicFramePr>
          <p:nvPr>
            <p:ph/>
          </p:nvPr>
        </p:nvGraphicFramePr>
        <p:xfrm>
          <a:off x="850900" y="584200"/>
          <a:ext cx="7531100" cy="5511803"/>
        </p:xfrm>
        <a:graphic>
          <a:graphicData uri="http://schemas.openxmlformats.org/drawingml/2006/table">
            <a:tbl>
              <a:tblPr/>
              <a:tblGrid>
                <a:gridCol w="846138"/>
                <a:gridCol w="2379662"/>
                <a:gridCol w="1508125"/>
                <a:gridCol w="1006475"/>
                <a:gridCol w="1790700"/>
              </a:tblGrid>
              <a:tr h="312738"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ЗЕМЛЕВПОРЯДКУВАННЯ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90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37/1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Ковальчук І.П.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110/57-ф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  <a:endParaRPr kumimoji="0" lang="uk-UA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Високий рівень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69215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38/2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Ковальчук І.П.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110/69-ф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Високий рівень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690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39/3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Євсюков Т.О.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110/96-ф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889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40/4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Кохан С.С.</a:t>
                      </a:r>
                      <a:endParaRPr kumimoji="0" lang="uk-UA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110/97-ф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35,36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Прийнятий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66713"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ЮРИДИЧНИЙ ФАКУЛЬТЕТ</a:t>
                      </a: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889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41/1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Курило В.І.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110/77-ф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65,0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90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42/2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Курило В.І.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110/58-ф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905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43/3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Ладиченко В.В.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110/95-ф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51,7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9276" name="Номер слайда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uk-UA" altLang="uk-UA" smtClean="0"/>
              <a:t>7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694" name="Group 350"/>
          <p:cNvGraphicFramePr>
            <a:graphicFrameLocks noGrp="1"/>
          </p:cNvGraphicFramePr>
          <p:nvPr>
            <p:ph/>
          </p:nvPr>
        </p:nvGraphicFramePr>
        <p:xfrm>
          <a:off x="749300" y="622300"/>
          <a:ext cx="7696200" cy="5508627"/>
        </p:xfrm>
        <a:graphic>
          <a:graphicData uri="http://schemas.openxmlformats.org/drawingml/2006/table">
            <a:tbl>
              <a:tblPr/>
              <a:tblGrid>
                <a:gridCol w="866775"/>
                <a:gridCol w="2370138"/>
                <a:gridCol w="1547812"/>
                <a:gridCol w="1108075"/>
                <a:gridCol w="1803400"/>
              </a:tblGrid>
              <a:tr h="518220"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НДІ ЗДОРОВ'Я ТВАРИН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18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44/1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Галат М.В.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110/524-пр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3981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45/2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Мазуркевич А.Й.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110/76-ф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8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46/3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Недосєков В.В.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110/52</a:t>
                      </a: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8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47/4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Томчук В.А.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110/94-ф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48/5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Засєкін Д.А.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110/545-пр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49/6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Мельник О.П.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110/63-ф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50/7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Карповський</a:t>
                      </a:r>
                      <a:r>
                        <a:rPr kumimoji="0" lang="ru-RU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В.І.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110/93-ф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42,41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04835"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ГУМАНІТАРНО-ПЕДАГОГІЧНИЙ ФАКУЛЬТЕТ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18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51/1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Шинкарук</a:t>
                      </a: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В.Д. </a:t>
                      </a:r>
                      <a:endParaRPr kumimoji="0" lang="ru-RU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820738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228725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36713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110/551-пр (перехідна)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22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52/2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Вікторова Л.В.</a:t>
                      </a:r>
                      <a:endParaRPr kumimoji="0" lang="ru-RU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110/550-пр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47,26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Прийнятий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0312" name="Номер слайда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uk-UA" altLang="uk-UA" smtClean="0"/>
              <a:t>8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865" name="Group 473"/>
          <p:cNvGraphicFramePr>
            <a:graphicFrameLocks noGrp="1"/>
          </p:cNvGraphicFramePr>
          <p:nvPr>
            <p:ph/>
          </p:nvPr>
        </p:nvGraphicFramePr>
        <p:xfrm>
          <a:off x="558800" y="228600"/>
          <a:ext cx="7848600" cy="6583624"/>
        </p:xfrm>
        <a:graphic>
          <a:graphicData uri="http://schemas.openxmlformats.org/drawingml/2006/table">
            <a:tbl>
              <a:tblPr/>
              <a:tblGrid>
                <a:gridCol w="1017588"/>
                <a:gridCol w="2320925"/>
                <a:gridCol w="1638300"/>
                <a:gridCol w="1120775"/>
                <a:gridCol w="1751012"/>
              </a:tblGrid>
              <a:tr h="304785"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НДІ </a:t>
                      </a: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ТЕХНІКИ ТА ТЕХНОЛОГІЙ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53/1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Голуб Г.А.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110/74-ф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54/2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Чаусов М.Г.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110/526-пр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57,0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55/3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Чуба В.В.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110/536-пр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47,0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56/4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Войтюк</a:t>
                      </a:r>
                      <a:r>
                        <a:rPr kumimoji="0" lang="ru-RU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В.Д.</a:t>
                      </a:r>
                      <a:endParaRPr kumimoji="0" lang="ru-RU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110/81-ф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57/5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Войналович</a:t>
                      </a:r>
                      <a:r>
                        <a:rPr kumimoji="0" lang="ru-RU" alt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О.В.</a:t>
                      </a:r>
                      <a:endParaRPr kumimoji="0" lang="ru-RU" alt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110/535-пр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34,5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31,38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Прийнятий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9546"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ННІ ЕНЕРГЕТИКИ, АВТОМАТИКИ І ЕНЕРГОЗБЕРЕЖЕННЯ</a:t>
                      </a:r>
                      <a:endParaRPr kumimoji="0" lang="uk-UA" alt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58/1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Козирський В.В.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110/56-ф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59/2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Лисенко В.П.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110/1-НТР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60/3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Заблодський М.М.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110/538-пр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56,0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61/4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Шворов С.А.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110/537-пр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89546">
                <a:tc gridSpan="5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ІНФОРМАЦІЙНИХ ТЕХНОЛОГІЙ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62/1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Мокрієв М.В.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110/528-пр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(завершена)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813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63/2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Ткаченко О.М.</a:t>
                      </a:r>
                      <a:endParaRPr kumimoji="0" lang="ru-RU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110/78-ф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(перехідна)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uk-UA" alt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 рівень</a:t>
                      </a:r>
                      <a:endParaRPr kumimoji="0" lang="ru-RU" alt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11354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7010400" y="62357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uk-UA" altLang="uk-UA" smtClean="0"/>
              <a:t>9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10805</TotalTime>
  <Words>4617</Words>
  <Application>Microsoft Office PowerPoint</Application>
  <PresentationFormat>Экран (4:3)</PresentationFormat>
  <Paragraphs>1242</Paragraphs>
  <Slides>40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9" baseType="lpstr">
      <vt:lpstr>Arial</vt:lpstr>
      <vt:lpstr>Wingdings</vt:lpstr>
      <vt:lpstr>Times New Roman</vt:lpstr>
      <vt:lpstr>Arial Black</vt:lpstr>
      <vt:lpstr>Verdana</vt:lpstr>
      <vt:lpstr>DejaVuSerif</vt:lpstr>
      <vt:lpstr>Calibri</vt:lpstr>
      <vt:lpstr>Georgia</vt:lpstr>
      <vt:lpstr>Пиксел</vt:lpstr>
      <vt:lpstr>Результати експертизи завершених НДР та  звітів за етап 2017 року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IV. Загальний рівень та сума показників за  Розділами I - III ВИСОКИЙ (більше 75–100), СЕРЕДНІЙ (більше 40–75), НИЗЬКИЙ (0–40). 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IV. Загальний рівень та сума показників за  Розділами I - III ВИСОКИЙ (більше 75–100), СЕРЕДНІЙ (більше 40–75), НИЗЬКИЙ (0–40). </vt:lpstr>
      <vt:lpstr>Слайд 39</vt:lpstr>
      <vt:lpstr>Слайд 40</vt:lpstr>
      <vt:lpstr>Слайд 41</vt:lpstr>
      <vt:lpstr>Слайд 42</vt:lpstr>
      <vt:lpstr>Слайд 43</vt:lpstr>
      <vt:lpstr>Слайд 44</vt:lpstr>
      <vt:lpstr>IV. Загальний рівень та сума показників за  Розділами I - III ВИСОКИЙ (більше 75–100), СЕРЕДНІЙ (більше 40–75), НИЗЬКИЙ (0–40). </vt:lpstr>
      <vt:lpstr>ДЯКУЮ ЗА УВАГУ !</vt:lpstr>
    </vt:vector>
  </TitlesOfParts>
  <Company>psc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УНІВЕРСИТЕТ ГОТУЄ:</dc:title>
  <dc:creator>user</dc:creator>
  <cp:lastModifiedBy>Admin</cp:lastModifiedBy>
  <cp:revision>150</cp:revision>
  <dcterms:created xsi:type="dcterms:W3CDTF">2006-09-19T13:14:02Z</dcterms:created>
  <dcterms:modified xsi:type="dcterms:W3CDTF">2018-06-05T15:53:52Z</dcterms:modified>
</cp:coreProperties>
</file>