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67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258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AE249-95B7-4963-9052-62668BB81663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33C9A-8CEA-4593-A00C-18FEE6F39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8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source=imgres&amp;cd=&amp;cad=rja&amp;uact=8&amp;ved=0CAkQjRwwAGoVChMIhIOZvrfdxwIVBpMsCh1V7A46&amp;url=http://osp.od.nih.gov/office-biotechnology-activities/rdna/nih_guidelines_oba.html&amp;psig=AFQjCNGdN_R8CFAz9txoUkt4B5R82rQ2XQ&amp;ust=144145795929565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s://www.google.ru/url?sa=i&amp;rct=j&amp;q=&amp;esrc=s&amp;source=imgres&amp;cd=&amp;cad=rja&amp;uact=8&amp;ved=0ahUKEwio_I643OzKAhWDBZoKHacsBVwQjRwIBw&amp;url=http://biofact.by/suspenzionnye-kultury/&amp;psig=AFQjCNHMM28hXQJWPw0dWQkdgsJ_-kh5Sg&amp;ust=1455177412198514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ru/url?sa=i&amp;rct=j&amp;q=&amp;esrc=s&amp;source=imgres&amp;cd=&amp;cad=rja&amp;uact=8&amp;ved=0ahUKEwiGz-_WhNbSAhUKEywKHd82CaAQjRwIBw&amp;url=https://otvet.mail.ru/question/22171922&amp;psig=AFQjCNGBNPZAAia4Ogi1pfW27AeBXtfyyQ&amp;ust=148958231310384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s://www.google.ru/url?sa=i&amp;rct=j&amp;q=&amp;esrc=s&amp;source=imgres&amp;cd=&amp;cad=rja&amp;uact=8&amp;ved=0ahUKEwi--JP2hdbSAhWBFSwKHWFfAisQjRwIBw&amp;url=http://foodandhealth.ru/komponenty-pitaniya/limonnaya-kislota/&amp;psig=AFQjCNGZv0Z8_-9FBU7cCQEb_IZlw7ePwg&amp;ust=1489582556400311" TargetMode="Externa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ru/url?sa=i&amp;rct=j&amp;q=&amp;esrc=s&amp;source=imgres&amp;cd=&amp;cad=rja&amp;uact=8&amp;ved=0ahUKEwjNl-HahNbSAhVM2SwKHUrGAD8QjRwIBw&amp;url=http://samlib.ru/img/o/oleg_w_m/cdocumentsandsettingsolegmoidokumentydefault2rtf/&amp;psig=AFQjCNHbcVNOV0PR0DVqEqnG_SvY_DV45w&amp;ust=1489582321095574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ru/url?sa=i&amp;rct=j&amp;q=&amp;esrc=s&amp;source=images&amp;cd=&amp;cad=rja&amp;uact=8&amp;ved=0ahUKEwio7NjHiNbSAhUHjCwKHZbyDLoQjRwIBw&amp;url=https://triskirun.ru/10-faktov-o-molochnoj-kislote/&amp;bvm=bv.149397726,d.d24&amp;psig=AFQjCNFqZc-9AJ0qSvQdbWX4ymYOhxUGxg&amp;ust=148958330697955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ru/url?sa=i&amp;rct=j&amp;q=&amp;esrc=s&amp;source=imgres&amp;cd=&amp;cad=rja&amp;uact=8&amp;ved=0ahUKEwiYhbCjidbSAhVH1ywKHfvKC0oQjRwIBw&amp;url=https://infourok.ru/prezentaciya-po-biologii-na-temu-molochnaya-kislota-1379468.html&amp;psig=AFQjCNE_Jq-MXxCanuPgTO5v9kEpwFWgIg&amp;ust=1489583546984791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www.google.ru/url?sa=i&amp;rct=j&amp;q=&amp;esrc=s&amp;source=imgres&amp;cd=&amp;cad=rja&amp;uact=8&amp;ved=0ahUKEwiHmMmgidbSAhXLFywKHbfxDe4QjRwIBw&amp;url=http://chemanalytica.com/book/novyy_spravochnik_khimika_i_tekhnologa/06_syre_i_produkty_promyshlennosti_organicheskikh_i_neorganicheskikh_veshchestv_chast_II/5388&amp;psig=AFQjCNH2ydze3K3CIgMFLbuv0GfakaXVSA&amp;ust=1489583540911184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s://www.google.ru/url?sa=i&amp;rct=j&amp;q=&amp;esrc=s&amp;source=imgres&amp;cd=&amp;cad=rja&amp;uact=8&amp;ved=0ahUKEwju-KCVjNbSAhVD8ywKHWejDvwQjRwIBw&amp;url=http://www.gaps.tstu.ru/win-1251/lab/sreda/gapsht/6/alt/okislen.html&amp;psig=AFQjCNEHzsbeQiSjL9f5RY8qlvhlk47uIQ&amp;ust=148958432262735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ru/url?sa=i&amp;rct=j&amp;q=&amp;esrc=s&amp;source=imgres&amp;cd=&amp;cad=rja&amp;uact=8&amp;ved=0ahUKEwiq9uy4ktbSAhVDGCwKHav0CYYQjRwIBw&amp;url=https://tvoi-uvelirr.ru/propionovaya-kislota-svojstva-primenenie-i-cena-propionovoj-kisloty/&amp;psig=AFQjCNFpHdsY24ZjrfuKbW2Essa6yYruKw&amp;ust=1489586007999644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ru/url?sa=i&amp;rct=j&amp;q=&amp;esrc=s&amp;source=imgres&amp;cd=&amp;cad=rja&amp;uact=8&amp;ved=0ahUKEwj5wo_hk9bSAhWKjSwKHUfUCrYQjRwIBw&amp;url=http://www.spec-kniga.ru/tehnohimicheski-kontrol/obshchaya-tekhnologiya-mikrobiologicheskih-proizvodstv/organicheskie-kisloty-itakonovaya-kislota.html&amp;psig=AFQjCNEXk3oEMYvlu0-L9kZatCrbRHVM0g&amp;ust=1489586360737448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ru/url?sa=i&amp;rct=j&amp;q=&amp;esrc=s&amp;source=imgres&amp;cd=&amp;cad=rja&amp;uact=8&amp;ved=0ahUKEwi1iOukmNbSAhWHXSwKHZpGBZcQjRwIBw&amp;url=http://www.robotblog.ru/publ/genetika_i_gennaja_inzhenerija/biotekhnologija_proizvodstva_organicheskikh_kislot/18-1-0-1546&amp;psig=AFQjCNH7lWWDCAdUqmvH3ItlXTaITfY5Nw&amp;ust=148958757695920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ru/url?sa=i&amp;rct=j&amp;q=&amp;esrc=s&amp;source=imgres&amp;cd=&amp;cad=rja&amp;uact=8&amp;ved=0ahUKEwiC76r-_tfSAhXTKiwKHa-CBOcQjRwIBw&amp;url=http%3A%2F%2Fwww.smolensk-reahim.ru%2Fbooks%2Fg-dzhenkins-khimiya-organicheskikh-lekarstvennykh-preparatov-razdel-2%2Fstranica-20&amp;psig=AFQjCNEyOMCMwj3-4rmF6X7BVEs-KVqeGg&amp;ust=1489649504261287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8967" y="1556792"/>
            <a:ext cx="49103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ПРОМИСЛОВА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БІОТЕХНОЛОГІЯ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123" name="Picture 14" descr="http://osp.od.nih.gov/sites/default/files/styles/office_landing_page_image/public/OBA_feature5.jpg?itok=WM8a2YK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21163"/>
            <a:ext cx="316865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Получение микробных препарат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6"/>
          <a:stretch>
            <a:fillRect/>
          </a:stretch>
        </p:blipFill>
        <p:spPr bwMode="auto">
          <a:xfrm>
            <a:off x="4329113" y="3814763"/>
            <a:ext cx="457200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http://biofact.by/wp-content/uploads/2014/12/Attachment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31813"/>
            <a:ext cx="3217863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00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4857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</a:rPr>
              <a:t>Отримання лимонної кислоти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3744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Лимонна кислота (СН</a:t>
            </a:r>
            <a:r>
              <a:rPr lang="uk-UA" baseline="-25000" dirty="0"/>
              <a:t>2</a:t>
            </a:r>
            <a:r>
              <a:rPr lang="uk-UA" dirty="0"/>
              <a:t>−СООН−СОНСООН−СН</a:t>
            </a:r>
            <a:r>
              <a:rPr lang="uk-UA" baseline="-25000" dirty="0"/>
              <a:t>2</a:t>
            </a:r>
            <a:r>
              <a:rPr lang="uk-UA" dirty="0"/>
              <a:t>СООН) − трьохосновна оксикислота, широко поширена в плодах і ягодах. Вона активно застосовується в харчовій промисловості при виробництві кондитерських виробів і напоїв, у фармацевтичній, хімічній і текстильній промисловості.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Лимонна </a:t>
            </a:r>
            <a:r>
              <a:rPr lang="uk-UA" dirty="0"/>
              <a:t>кислота була ідентифікована як продукт метаболізму цвілевих грибів в 1893 р. </a:t>
            </a:r>
            <a:r>
              <a:rPr lang="uk-UA" dirty="0" err="1"/>
              <a:t>Вемером</a:t>
            </a:r>
            <a:r>
              <a:rPr lang="uk-UA" dirty="0"/>
              <a:t>.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Сьогодні </a:t>
            </a:r>
            <a:r>
              <a:rPr lang="uk-UA" dirty="0"/>
              <a:t>це кислота за обсягами виробництва (понад 350 тис. т/рік) займає перше місце серед всіх органічних кислот.</a:t>
            </a:r>
            <a:endParaRPr lang="ru-RU" dirty="0"/>
          </a:p>
        </p:txBody>
      </p:sp>
      <p:pic>
        <p:nvPicPr>
          <p:cNvPr id="1026" name="Picture 2" descr="Картинки по запросу получение лимонной кислоты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76463"/>
            <a:ext cx="4392488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82" y="4619788"/>
            <a:ext cx="3556106" cy="209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72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dirty="0"/>
              <a:t>У мікроорганізмів синтез лимонної кислоти реалізується в циклі </a:t>
            </a:r>
            <a:r>
              <a:rPr lang="uk-UA" dirty="0" err="1"/>
              <a:t>дикарбонових</a:t>
            </a:r>
            <a:r>
              <a:rPr lang="uk-UA" dirty="0"/>
              <a:t> кислот і здійснюється в результаті конденсації кислоти з чотирма атомами вуглецю і двома </a:t>
            </a:r>
            <a:r>
              <a:rPr lang="uk-UA" dirty="0" err="1"/>
              <a:t>карбоксильними</a:t>
            </a:r>
            <a:r>
              <a:rPr lang="uk-UA" dirty="0"/>
              <a:t> групами і кислоти з одною </a:t>
            </a:r>
            <a:r>
              <a:rPr lang="uk-UA" dirty="0" err="1"/>
              <a:t>карбоксильною</a:t>
            </a:r>
            <a:r>
              <a:rPr lang="uk-UA" dirty="0"/>
              <a:t> групою. </a:t>
            </a:r>
            <a:endParaRPr lang="uk-UA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/>
              <a:t>Утворена </a:t>
            </a:r>
            <a:r>
              <a:rPr lang="uk-UA" dirty="0"/>
              <a:t>в результаті гліколізу </a:t>
            </a:r>
            <a:r>
              <a:rPr lang="uk-UA" dirty="0" err="1"/>
              <a:t>піровіноградная</a:t>
            </a:r>
            <a:r>
              <a:rPr lang="uk-UA" dirty="0"/>
              <a:t> кислота зв'язується з вуглекислотою; синтезована при цьому </a:t>
            </a:r>
            <a:r>
              <a:rPr lang="uk-UA" dirty="0" err="1"/>
              <a:t>щавелевооцтова</a:t>
            </a:r>
            <a:r>
              <a:rPr lang="uk-UA" dirty="0"/>
              <a:t> кислота реагує з оцтовою кислотою з утворенням лимонної кислоти, тобто утворення лимонної кислоти включає реакції гліколізу і ряд реакцій циклу Кребса. </a:t>
            </a:r>
            <a:endParaRPr lang="uk-UA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/>
              <a:t>При </a:t>
            </a:r>
            <a:r>
              <a:rPr lang="uk-UA" dirty="0"/>
              <a:t>кожному оберті циклу молекула </a:t>
            </a:r>
            <a:r>
              <a:rPr lang="uk-UA" dirty="0" err="1"/>
              <a:t>щавелевооцтової</a:t>
            </a:r>
            <a:r>
              <a:rPr lang="uk-UA" dirty="0"/>
              <a:t> кислоти взаємодіє з оцтовою, утворюючи лимонну кислоту: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41656"/>
            <a:ext cx="7632848" cy="3846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521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8847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2400" dirty="0"/>
              <a:t>Виробництво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лимонної кислоти </a:t>
            </a:r>
            <a:r>
              <a:rPr lang="uk-UA" sz="2400" dirty="0"/>
              <a:t>методом ферментації цвілевих грибів належить до числа давніх біотехнологічних процесів. Перше виробництво було реалізовано в кінці XIX століття. Удосконалення процесу отримання лимонної кислоти тісно пов'язане з розробкою багатьох фундаментальних аспектів мікробіології (боротьбою з мікробним забрудненням виробничої культури, оптимізацією складу поживних середовищ, селекцією високопродуктивних штамів тощо.).</a:t>
            </a:r>
            <a:endParaRPr lang="ru-RU" sz="2400" dirty="0"/>
          </a:p>
          <a:p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У промисловому виробництві лимонної кислоти в якості продуцента в основному використовують </a:t>
            </a:r>
            <a:r>
              <a:rPr lang="uk-UA" sz="2400" b="1" i="1" dirty="0" err="1">
                <a:solidFill>
                  <a:schemeClr val="accent6">
                    <a:lumMod val="50000"/>
                  </a:schemeClr>
                </a:solidFill>
              </a:rPr>
              <a:t>Aspergillus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400" b="1" i="1" dirty="0" err="1">
                <a:solidFill>
                  <a:schemeClr val="accent6">
                    <a:lumMod val="50000"/>
                  </a:schemeClr>
                </a:solidFill>
              </a:rPr>
              <a:t>niger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, але також застосовують і 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</a:rPr>
              <a:t>A. </a:t>
            </a:r>
            <a:r>
              <a:rPr lang="uk-UA" sz="2400" b="1" i="1" dirty="0" err="1">
                <a:solidFill>
                  <a:schemeClr val="accent6">
                    <a:lumMod val="50000"/>
                  </a:schemeClr>
                </a:solidFill>
              </a:rPr>
              <a:t>wentii</a:t>
            </a:r>
            <a:r>
              <a:rPr lang="uk-UA" sz="2400" i="1" dirty="0"/>
              <a:t>.</a:t>
            </a:r>
            <a:r>
              <a:rPr lang="uk-UA" sz="2400" dirty="0"/>
              <a:t> Процес ферментації досить складний, тому що лимонна кислота є продуктом первинного метаболізму грибів, і навіть незначне виділення даного продукту в навколишнє середовище свідчить про виражений дисбаланс клітинного метаболізму.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5103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828092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uk-UA" sz="2400" dirty="0"/>
              <a:t>Ріст продуценту і синтез кислоти зазвичай регулюють складом середовища (цукру, </a:t>
            </a:r>
            <a:r>
              <a:rPr lang="uk-UA" sz="2400" i="1" dirty="0"/>
              <a:t>P, </a:t>
            </a:r>
            <a:r>
              <a:rPr lang="uk-UA" sz="2400" i="1" dirty="0" err="1"/>
              <a:t>Mn</a:t>
            </a:r>
            <a:r>
              <a:rPr lang="uk-UA" sz="2400" i="1" dirty="0"/>
              <a:t>, </a:t>
            </a:r>
            <a:r>
              <a:rPr lang="uk-UA" sz="2400" i="1" dirty="0" err="1"/>
              <a:t>Fe</a:t>
            </a:r>
            <a:r>
              <a:rPr lang="uk-UA" sz="2400" i="1" dirty="0"/>
              <a:t>, </a:t>
            </a:r>
            <a:r>
              <a:rPr lang="uk-UA" sz="2400" i="1" dirty="0" err="1"/>
              <a:t>Zn</a:t>
            </a:r>
            <a:r>
              <a:rPr lang="uk-UA" sz="2400" dirty="0"/>
              <a:t>).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q"/>
            </a:pPr>
            <a:endParaRPr lang="uk-UA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 err="1" smtClean="0"/>
              <a:t>Надсинтез</a:t>
            </a:r>
            <a:r>
              <a:rPr lang="uk-UA" sz="2400" dirty="0" smtClean="0"/>
              <a:t> </a:t>
            </a:r>
            <a:r>
              <a:rPr lang="uk-UA" sz="2400" dirty="0"/>
              <a:t>лимонної кислоти реалізується при великих концентраціях </a:t>
            </a:r>
            <a:r>
              <a:rPr lang="uk-UA" sz="2400" dirty="0" err="1"/>
              <a:t>цукрів</a:t>
            </a:r>
            <a:r>
              <a:rPr lang="uk-UA" sz="2400" dirty="0"/>
              <a:t> в середовищі (14-24%) і є відповідною реакцією продуцента на дефіцит фосфору, а також інших металів, хоча їх роль до кінця не вивчена.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 smtClean="0"/>
              <a:t>Оптимум </a:t>
            </a:r>
            <a:r>
              <a:rPr lang="uk-UA" sz="2400" dirty="0" err="1"/>
              <a:t>рН</a:t>
            </a:r>
            <a:r>
              <a:rPr lang="uk-UA" sz="2400" dirty="0"/>
              <a:t> на стадії кислото утворення становить 1.7−2.0. У більш лужному середовищі процес зсувається в бік накопичення щавлевої і </a:t>
            </a:r>
            <a:r>
              <a:rPr lang="uk-UA" sz="2400" dirty="0" err="1"/>
              <a:t>глюконової</a:t>
            </a:r>
            <a:r>
              <a:rPr lang="uk-UA" sz="2400" dirty="0"/>
              <a:t> кислот. В якості основи середовища зазвичай використовують глюкозний сироп, гідролізат крохмалю або мелясу. </a:t>
            </a:r>
            <a:r>
              <a:rPr lang="uk-UA" sz="2000" i="1" dirty="0"/>
              <a:t>Останню попередньо розбавляють до необхідного рівня цукрі і обробляють з метою зниження </a:t>
            </a:r>
            <a:r>
              <a:rPr lang="uk-UA" i="1" dirty="0"/>
              <a:t>вміст</a:t>
            </a:r>
            <a:r>
              <a:rPr lang="uk-UA" sz="2000" i="1" dirty="0"/>
              <a:t>у металів.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67590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получение лимонной кислоты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8" y="476672"/>
            <a:ext cx="867996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528" y="5934670"/>
            <a:ext cx="4719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Існує декілька варіантів процесу: беззмінний, </a:t>
            </a:r>
            <a:r>
              <a:rPr lang="uk-UA" dirty="0" err="1"/>
              <a:t>беззмінний</a:t>
            </a:r>
            <a:r>
              <a:rPr lang="uk-UA" dirty="0"/>
              <a:t> з додаванням компонентів і метод плівок.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787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8847"/>
            <a:ext cx="849694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</a:rPr>
              <a:t>Джерелом азоту </a:t>
            </a:r>
            <a:r>
              <a:rPr lang="uk-UA" sz="2400" dirty="0"/>
              <a:t>служать солі амонію (0.2%); концентрація фосфатів (0.01-0.-2%).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002060"/>
                </a:solidFill>
              </a:rPr>
              <a:t>Як </a:t>
            </a:r>
            <a:r>
              <a:rPr lang="uk-UA" sz="2400" b="1" dirty="0">
                <a:solidFill>
                  <a:srgbClr val="002060"/>
                </a:solidFill>
              </a:rPr>
              <a:t>піногасники </a:t>
            </a:r>
            <a:r>
              <a:rPr lang="uk-UA" sz="2400" dirty="0"/>
              <a:t>використовують природні олії з високим вмістом жирних кислот.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dirty="0" smtClean="0"/>
              <a:t>Дуже </a:t>
            </a:r>
            <a:r>
              <a:rPr lang="uk-UA" sz="2400" dirty="0"/>
              <a:t>важливе значення має рівень </a:t>
            </a:r>
            <a:r>
              <a:rPr lang="uk-UA" sz="2400" i="1" dirty="0">
                <a:solidFill>
                  <a:srgbClr val="002060"/>
                </a:solidFill>
              </a:rPr>
              <a:t>аерації культури</a:t>
            </a:r>
            <a:r>
              <a:rPr lang="uk-UA" sz="2400" dirty="0"/>
              <a:t>.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dirty="0" smtClean="0"/>
              <a:t>У </a:t>
            </a:r>
            <a:r>
              <a:rPr lang="uk-UA" sz="2400" dirty="0"/>
              <a:t>виробництві лимонної кислоти застосовують кілька варіантів процесу.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Поверхневий спосіб </a:t>
            </a:r>
            <a:r>
              <a:rPr lang="uk-UA" sz="2400" dirty="0"/>
              <a:t>реалізується на твердому сипучому середовищі і в рідкій фазі.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При </a:t>
            </a:r>
            <a:r>
              <a:rPr lang="uk-UA" sz="2400" b="1" dirty="0" err="1">
                <a:solidFill>
                  <a:schemeClr val="accent6">
                    <a:lumMod val="50000"/>
                  </a:schemeClr>
                </a:solidFill>
              </a:rPr>
              <a:t>рідкофазної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 поверхневої ферментації</a:t>
            </a:r>
            <a:r>
              <a:rPr lang="uk-UA" sz="2400" dirty="0"/>
              <a:t> поживне середовище розливають в кювети шаром від 8 до 18 см. Кювети розміщують на стелажах в попередньо простерилізованій парами формаліну бродильній камері. Через спеціальні повітроводи зі струмом стерильного повітря поверхню середовища </a:t>
            </a:r>
            <a:r>
              <a:rPr lang="uk-UA" sz="2400" dirty="0" err="1"/>
              <a:t>інокулююст</a:t>
            </a:r>
            <a:r>
              <a:rPr lang="uk-UA" sz="2400" dirty="0"/>
              <a:t> вихідною музейною культурою.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i="1" dirty="0" smtClean="0">
                <a:solidFill>
                  <a:schemeClr val="accent6">
                    <a:lumMod val="50000"/>
                  </a:schemeClr>
                </a:solidFill>
              </a:rPr>
              <a:t>Як 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</a:rPr>
              <a:t>посівний матеріал використовують попередньо отримані також в умовах поверхневої культури і висушені спори (конідії) з розрахунку 50-75 мг конідій на 1 м</a:t>
            </a:r>
            <a:r>
              <a:rPr lang="uk-UA" sz="2000" i="1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</a:rPr>
              <a:t> площі кювет</a:t>
            </a:r>
            <a:r>
              <a:rPr lang="uk-UA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64301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9036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u="sng" dirty="0" err="1">
                <a:solidFill>
                  <a:schemeClr val="accent6">
                    <a:lumMod val="50000"/>
                  </a:schemeClr>
                </a:solidFill>
              </a:rPr>
              <a:t>Твердофазна</a:t>
            </a:r>
            <a:r>
              <a:rPr lang="uk-UA" sz="2400" b="1" u="sng" dirty="0">
                <a:solidFill>
                  <a:schemeClr val="accent6">
                    <a:lumMod val="50000"/>
                  </a:schemeClr>
                </a:solidFill>
              </a:rPr>
              <a:t> ферментація </a:t>
            </a:r>
            <a:r>
              <a:rPr lang="uk-UA" sz="2400" dirty="0"/>
              <a:t>має багато спільного з </a:t>
            </a:r>
            <a:r>
              <a:rPr lang="uk-UA" sz="2400" u="sng" dirty="0" err="1">
                <a:solidFill>
                  <a:schemeClr val="accent6">
                    <a:lumMod val="50000"/>
                  </a:schemeClr>
                </a:solidFill>
              </a:rPr>
              <a:t>поверхнево-рідкофазним</a:t>
            </a:r>
            <a:r>
              <a:rPr lang="uk-UA" sz="2400" u="sng" dirty="0">
                <a:solidFill>
                  <a:schemeClr val="accent6">
                    <a:lumMod val="50000"/>
                  </a:schemeClr>
                </a:solidFill>
              </a:rPr>
              <a:t> процесом</a:t>
            </a:r>
            <a:r>
              <a:rPr lang="uk-UA" sz="2400" dirty="0"/>
              <a:t>. </a:t>
            </a:r>
            <a:endParaRPr lang="uk-UA" sz="2400" dirty="0" smtClean="0"/>
          </a:p>
          <a:p>
            <a:endParaRPr lang="uk-UA" sz="2400" dirty="0"/>
          </a:p>
          <a:p>
            <a:r>
              <a:rPr lang="uk-UA" sz="2400" dirty="0" smtClean="0"/>
              <a:t>Як </a:t>
            </a:r>
            <a:r>
              <a:rPr lang="uk-UA" sz="2400" dirty="0"/>
              <a:t>середовище використовують пористий матеріал (картопля, пшеничні висівки). </a:t>
            </a:r>
            <a:endParaRPr lang="uk-UA" sz="2400" dirty="0" smtClean="0"/>
          </a:p>
          <a:p>
            <a:r>
              <a:rPr lang="uk-UA" sz="2400" dirty="0" smtClean="0"/>
              <a:t>Матеріал </a:t>
            </a:r>
            <a:r>
              <a:rPr lang="uk-UA" sz="2400" dirty="0"/>
              <a:t>попередньо стерилізують, після охолодження інокулюють суспензією спор. Ферментація відбувається в лотках при 25-30 C протягом 6-7 днів. </a:t>
            </a:r>
            <a:endParaRPr lang="uk-UA" sz="2400" dirty="0" smtClean="0"/>
          </a:p>
          <a:p>
            <a:r>
              <a:rPr lang="uk-UA" sz="2400" dirty="0" smtClean="0"/>
              <a:t>Утворену </a:t>
            </a:r>
            <a:r>
              <a:rPr lang="uk-UA" sz="2400" dirty="0"/>
              <a:t>лимонну кислоту екстрагують водою (метод </a:t>
            </a:r>
            <a:r>
              <a:rPr lang="uk-UA" sz="2400" dirty="0" err="1"/>
              <a:t>Коджи</a:t>
            </a:r>
            <a:r>
              <a:rPr lang="uk-UA" sz="2400" dirty="0" smtClean="0"/>
              <a:t>).  Починаючи </a:t>
            </a:r>
            <a:r>
              <a:rPr lang="uk-UA" sz="2400" dirty="0"/>
              <a:t>з 1950 р., промислові процеси отримання лимонної кислоти стали переводити в умовах </a:t>
            </a:r>
            <a:r>
              <a:rPr lang="uk-UA" sz="2400" b="1" u="sng" dirty="0">
                <a:solidFill>
                  <a:schemeClr val="accent6">
                    <a:lumMod val="50000"/>
                  </a:schemeClr>
                </a:solidFill>
              </a:rPr>
              <a:t>глибинної культури</a:t>
            </a:r>
            <a:r>
              <a:rPr lang="uk-UA" sz="2400" dirty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6205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8497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</a:rPr>
              <a:t>У 60-ті роки почали розробляти процеси отримання лимонної кислоти на основі рідких вуглеводнів (С</a:t>
            </a:r>
            <a:r>
              <a:rPr lang="uk-UA" sz="2400" b="1" i="1" baseline="-25000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</a:rPr>
              <a:t>-С</a:t>
            </a:r>
            <a:r>
              <a:rPr lang="uk-UA" sz="2400" b="1" i="1" baseline="-25000" dirty="0">
                <a:solidFill>
                  <a:schemeClr val="accent6">
                    <a:lumMod val="50000"/>
                  </a:schemeClr>
                </a:solidFill>
              </a:rPr>
              <a:t>30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</a:rPr>
              <a:t>) з використанням продуцентів дріжджів (</a:t>
            </a:r>
            <a:r>
              <a:rPr lang="uk-UA" sz="2400" b="1" i="1" dirty="0" err="1">
                <a:solidFill>
                  <a:schemeClr val="accent6">
                    <a:lumMod val="50000"/>
                  </a:schemeClr>
                </a:solidFill>
              </a:rPr>
              <a:t>Candida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</a:rPr>
              <a:t>) і бактерій (</a:t>
            </a:r>
            <a:r>
              <a:rPr lang="uk-UA" sz="2400" b="1" i="1" dirty="0" err="1">
                <a:solidFill>
                  <a:schemeClr val="accent6">
                    <a:lumMod val="50000"/>
                  </a:schemeClr>
                </a:solidFill>
              </a:rPr>
              <a:t>Brevibacterium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2400" b="1" i="1" dirty="0" err="1">
                <a:solidFill>
                  <a:schemeClr val="accent6">
                    <a:lumMod val="50000"/>
                  </a:schemeClr>
                </a:solidFill>
              </a:rPr>
              <a:t>Corynebacterium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2400" b="1" i="1" dirty="0" err="1">
                <a:solidFill>
                  <a:schemeClr val="accent6">
                    <a:lumMod val="50000"/>
                  </a:schemeClr>
                </a:solidFill>
              </a:rPr>
              <a:t>Arthrobacter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</a:rPr>
              <a:t>), а також із застосуванням методу проточних культур</a:t>
            </a:r>
            <a:r>
              <a:rPr lang="uk-UA" sz="2400" dirty="0"/>
              <a:t>. Ці технології в майбутньому мають певні технологічні перспективи. </a:t>
            </a:r>
            <a:endParaRPr lang="uk-UA" sz="2400" dirty="0" smtClean="0"/>
          </a:p>
          <a:p>
            <a:r>
              <a:rPr lang="uk-UA" sz="2400" dirty="0" smtClean="0"/>
              <a:t>Готовий </a:t>
            </a:r>
            <a:r>
              <a:rPr lang="uk-UA" sz="2400" dirty="0"/>
              <a:t>продукт − 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</a:rPr>
              <a:t>високоочищену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 кристалічну лимонну кислоту отримують в ході 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</a:rPr>
              <a:t>постферментаційної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 стадії</a:t>
            </a:r>
            <a:r>
              <a:rPr lang="uk-UA" sz="2400" dirty="0"/>
              <a:t>. </a:t>
            </a:r>
            <a:endParaRPr lang="uk-UA" sz="2400" dirty="0" smtClean="0"/>
          </a:p>
          <a:p>
            <a:r>
              <a:rPr lang="uk-UA" sz="2400" dirty="0" smtClean="0"/>
              <a:t>У </a:t>
            </a:r>
            <a:r>
              <a:rPr lang="uk-UA" sz="2400" dirty="0" err="1"/>
              <a:t>зброджених</a:t>
            </a:r>
            <a:r>
              <a:rPr lang="uk-UA" sz="2400" dirty="0"/>
              <a:t> розчинах містяться, крім цільової кислоти, також </a:t>
            </a:r>
            <a:r>
              <a:rPr lang="uk-UA" sz="2400" dirty="0" err="1"/>
              <a:t>глюконова</a:t>
            </a:r>
            <a:r>
              <a:rPr lang="uk-UA" sz="2400" dirty="0"/>
              <a:t> і </a:t>
            </a:r>
            <a:r>
              <a:rPr lang="uk-UA" sz="2400" dirty="0" err="1"/>
              <a:t>щавелева</a:t>
            </a:r>
            <a:r>
              <a:rPr lang="uk-UA" sz="2400" dirty="0"/>
              <a:t> кислоти, залишки </a:t>
            </a:r>
            <a:r>
              <a:rPr lang="uk-UA" sz="2400" dirty="0" err="1"/>
              <a:t>незброджених</a:t>
            </a:r>
            <a:r>
              <a:rPr lang="uk-UA" sz="2400" dirty="0"/>
              <a:t> </a:t>
            </a:r>
            <a:r>
              <a:rPr lang="uk-UA" sz="2400" dirty="0" err="1"/>
              <a:t>цукрів</a:t>
            </a:r>
            <a:r>
              <a:rPr lang="uk-UA" sz="2400" dirty="0"/>
              <a:t> і мінеральні солі. Для виділення лимонної кислоти з даного розчину її пов'язують гідроокисом кальцію з утворенням важкорозчинного цитрату </a:t>
            </a:r>
            <a:r>
              <a:rPr lang="uk-UA" sz="2400" dirty="0" smtClean="0"/>
              <a:t>кальцію: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uk-UA" sz="2800" b="1" baseline="-25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uk-UA" sz="2800" b="1" baseline="-25000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uk-UA" sz="2800" b="1" baseline="-25000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 + 3 </a:t>
            </a: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</a:rPr>
              <a:t>Са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 (ОН)2 = Са</a:t>
            </a:r>
            <a:r>
              <a:rPr lang="uk-UA" sz="2800" b="1" baseline="-25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(С</a:t>
            </a:r>
            <a:r>
              <a:rPr lang="uk-UA" sz="2800" b="1" baseline="-25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uk-UA" sz="2800" b="1" baseline="-25000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uk-UA" sz="2800" b="1" baseline="-25000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uk-UA" sz="2800" b="1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 + 6 Н</a:t>
            </a:r>
            <a:r>
              <a:rPr lang="uk-UA" sz="2800" b="1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02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79928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Одночасно утворюються кальцієві солі </a:t>
            </a:r>
            <a:r>
              <a:rPr lang="uk-UA" sz="2000" b="1" dirty="0" err="1">
                <a:solidFill>
                  <a:schemeClr val="accent1">
                    <a:lumMod val="50000"/>
                  </a:schemeClr>
                </a:solidFill>
              </a:rPr>
              <a:t>глюконової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 і щавлевої кислот, </a:t>
            </a:r>
            <a:r>
              <a:rPr lang="uk-UA" sz="2000" b="1" dirty="0" err="1">
                <a:solidFill>
                  <a:schemeClr val="accent1">
                    <a:lumMod val="50000"/>
                  </a:schemeClr>
                </a:solidFill>
              </a:rPr>
              <a:t>глюконат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 кальцію </a:t>
            </a:r>
            <a:r>
              <a:rPr lang="uk-UA" sz="2000" b="1" dirty="0" err="1">
                <a:solidFill>
                  <a:schemeClr val="accent1">
                    <a:lumMod val="50000"/>
                  </a:schemeClr>
                </a:solidFill>
              </a:rPr>
              <a:t>Са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(С</a:t>
            </a:r>
            <a:r>
              <a:rPr lang="uk-UA" sz="2000" b="1" baseline="-25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uk-UA" sz="2000" b="1" baseline="-25000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uk-UA" sz="2000" b="1" baseline="-25000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uk-UA" sz="2000" b="1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 і оксалат кальцію СаС</a:t>
            </a:r>
            <a:r>
              <a:rPr lang="uk-UA" sz="2000" b="1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uk-UA" sz="2000" b="1" baseline="-25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uk-UA" sz="2000" dirty="0"/>
              <a:t>. Кальцієві солі лимонної та щавлевої кислот випадають в осад, а </a:t>
            </a:r>
            <a:r>
              <a:rPr lang="uk-UA" sz="2000" dirty="0" err="1"/>
              <a:t>глюконат</a:t>
            </a:r>
            <a:r>
              <a:rPr lang="uk-UA" sz="2000" dirty="0"/>
              <a:t> кальцію і основна частина органічних і мінеральних компонентів меляси залишаються в розчині. </a:t>
            </a:r>
            <a:endParaRPr lang="uk-UA" sz="2000" dirty="0" smtClean="0"/>
          </a:p>
          <a:p>
            <a:r>
              <a:rPr lang="uk-UA" sz="2000" dirty="0" smtClean="0"/>
              <a:t>Осад </a:t>
            </a:r>
            <a:r>
              <a:rPr lang="uk-UA" sz="2000" dirty="0"/>
              <a:t>відділяється на вакуум-фільтрі, промивається та висушується. </a:t>
            </a:r>
            <a:endParaRPr lang="uk-UA" sz="2000" dirty="0" smtClean="0"/>
          </a:p>
          <a:p>
            <a:r>
              <a:rPr lang="uk-UA" sz="2000" dirty="0" smtClean="0"/>
              <a:t>Далі </a:t>
            </a:r>
            <a:r>
              <a:rPr lang="uk-UA" sz="2000" dirty="0"/>
              <a:t>для переходу лимонної кислоти в вільний стан і звільнення від оксалату кальцію осад обробляють сірчаною кислотою з подальшою фільтрацією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 </a:t>
            </a:r>
            <a:r>
              <a:rPr lang="uk-UA" sz="2000" dirty="0"/>
              <a:t>Розчин лимонної кислоти фільтрують, концентрують вакуум-випарюванням і піддають кристалізації при повільному охолодженні до 8-10°С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 Отримані </a:t>
            </a:r>
            <a:r>
              <a:rPr lang="uk-UA" sz="2000" dirty="0"/>
              <a:t>кристали відділяють в центрифузі від маточника і висушують в сушарках при 30-35°С. 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</a:rPr>
              <a:t>Готовий продукт містить не менше 99.5% лимонної кислоти (в перерахунку на моногідрат), зольність − не вище 0.1-0.35%. </a:t>
            </a:r>
            <a:endParaRPr lang="ru-RU" sz="2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8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97875"/>
            <a:ext cx="5626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</a:rPr>
              <a:t>Отримання молочної кислоти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Картинки по запросу получение молочной кислоты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5"/>
          <a:stretch/>
        </p:blipFill>
        <p:spPr bwMode="auto">
          <a:xfrm>
            <a:off x="6338842" y="98047"/>
            <a:ext cx="2699792" cy="112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834" y="1220922"/>
            <a:ext cx="880216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Молочна кислота (СН</a:t>
            </a:r>
            <a:r>
              <a:rPr lang="uk-UA" sz="2400" b="1" baseline="-25000" dirty="0">
                <a:solidFill>
                  <a:srgbClr val="FF0000"/>
                </a:solidFill>
              </a:rPr>
              <a:t>3</a:t>
            </a:r>
            <a:r>
              <a:rPr lang="uk-UA" sz="2400" b="1" dirty="0">
                <a:solidFill>
                  <a:srgbClr val="FF0000"/>
                </a:solidFill>
              </a:rPr>
              <a:t>СНОНСООН) − 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r>
              <a:rPr lang="uk-UA" sz="2400" dirty="0" smtClean="0"/>
              <a:t>органічна </a:t>
            </a:r>
            <a:r>
              <a:rPr lang="uk-UA" sz="2400" dirty="0"/>
              <a:t>одноосновна кислота, що утворюється в результаті анаеробного перетворення вуглеводів молочнокислими бактеріями. </a:t>
            </a:r>
            <a:endParaRPr lang="uk-UA" sz="2400" dirty="0" smtClean="0"/>
          </a:p>
          <a:p>
            <a:r>
              <a:rPr lang="uk-UA" sz="2400" dirty="0" smtClean="0"/>
              <a:t>У </a:t>
            </a:r>
            <a:r>
              <a:rPr lang="uk-UA" sz="2400" dirty="0"/>
              <a:t>1847 р. С. </a:t>
            </a:r>
            <a:r>
              <a:rPr lang="uk-UA" sz="2400" dirty="0" err="1"/>
              <a:t>Блодно</a:t>
            </a:r>
            <a:r>
              <a:rPr lang="uk-UA" sz="2400" dirty="0"/>
              <a:t> довів, що дана кислота є продуктом бродіння, а Л. Пастер встановив, що цей процес викликають бактерії. Утворення молочної кислоти з глюкози можливо декількома шляхами. При зброджуванні </a:t>
            </a:r>
            <a:r>
              <a:rPr lang="uk-UA" sz="2400" dirty="0" err="1"/>
              <a:t>гомоферментнимии</a:t>
            </a:r>
            <a:r>
              <a:rPr lang="uk-UA" sz="2400" dirty="0"/>
              <a:t> молочнокислими бактеріями:</a:t>
            </a:r>
            <a:endParaRPr lang="ru-RU" sz="2400" dirty="0"/>
          </a:p>
          <a:p>
            <a:r>
              <a:rPr lang="uk-UA" sz="2800" b="1" dirty="0">
                <a:solidFill>
                  <a:srgbClr val="FF0000"/>
                </a:solidFill>
              </a:rPr>
              <a:t>С</a:t>
            </a:r>
            <a:r>
              <a:rPr lang="uk-UA" sz="2800" b="1" baseline="-25000" dirty="0">
                <a:solidFill>
                  <a:srgbClr val="FF0000"/>
                </a:solidFill>
              </a:rPr>
              <a:t>6</a:t>
            </a:r>
            <a:r>
              <a:rPr lang="uk-UA" sz="2800" b="1" dirty="0">
                <a:solidFill>
                  <a:srgbClr val="FF0000"/>
                </a:solidFill>
              </a:rPr>
              <a:t>Н</a:t>
            </a:r>
            <a:r>
              <a:rPr lang="uk-UA" sz="2800" b="1" baseline="-25000" dirty="0">
                <a:solidFill>
                  <a:srgbClr val="FF0000"/>
                </a:solidFill>
              </a:rPr>
              <a:t>12</a:t>
            </a:r>
            <a:r>
              <a:rPr lang="uk-UA" sz="2800" b="1" dirty="0">
                <a:solidFill>
                  <a:srgbClr val="FF0000"/>
                </a:solidFill>
              </a:rPr>
              <a:t>О</a:t>
            </a:r>
            <a:r>
              <a:rPr lang="uk-UA" sz="2800" b="1" baseline="-25000" dirty="0">
                <a:solidFill>
                  <a:srgbClr val="FF0000"/>
                </a:solidFill>
              </a:rPr>
              <a:t>6</a:t>
            </a:r>
            <a:r>
              <a:rPr lang="uk-UA" sz="2800" b="1" dirty="0">
                <a:solidFill>
                  <a:srgbClr val="FF0000"/>
                </a:solidFill>
              </a:rPr>
              <a:t> → 2 СН</a:t>
            </a:r>
            <a:r>
              <a:rPr lang="uk-UA" sz="2800" b="1" baseline="-25000" dirty="0">
                <a:solidFill>
                  <a:srgbClr val="FF0000"/>
                </a:solidFill>
              </a:rPr>
              <a:t>2</a:t>
            </a:r>
            <a:r>
              <a:rPr lang="uk-UA" sz="2800" b="1" dirty="0">
                <a:solidFill>
                  <a:srgbClr val="FF0000"/>
                </a:solidFill>
              </a:rPr>
              <a:t>ОН</a:t>
            </a:r>
            <a:r>
              <a:rPr lang="uk-UA" sz="2800" b="1" baseline="-25000" dirty="0">
                <a:solidFill>
                  <a:srgbClr val="FF0000"/>
                </a:solidFill>
              </a:rPr>
              <a:t>2</a:t>
            </a:r>
            <a:r>
              <a:rPr lang="uk-UA" sz="2800" b="1" dirty="0">
                <a:solidFill>
                  <a:srgbClr val="FF0000"/>
                </a:solidFill>
              </a:rPr>
              <a:t>СНОНСНО (</a:t>
            </a:r>
            <a:r>
              <a:rPr lang="uk-UA" sz="2800" b="1" dirty="0" err="1">
                <a:solidFill>
                  <a:srgbClr val="FF0000"/>
                </a:solidFill>
              </a:rPr>
              <a:t>глицеральдегид</a:t>
            </a:r>
            <a:r>
              <a:rPr lang="uk-UA" sz="2800" b="1" dirty="0">
                <a:solidFill>
                  <a:srgbClr val="FF0000"/>
                </a:solidFill>
              </a:rPr>
              <a:t>) → </a:t>
            </a:r>
            <a:r>
              <a:rPr lang="uk-UA" sz="2800" b="1" dirty="0" smtClean="0">
                <a:solidFill>
                  <a:srgbClr val="FF0000"/>
                </a:solidFill>
              </a:rPr>
              <a:t>2СН</a:t>
            </a:r>
            <a:r>
              <a:rPr lang="uk-UA" sz="2800" b="1" baseline="-25000" dirty="0" smtClean="0">
                <a:solidFill>
                  <a:srgbClr val="FF0000"/>
                </a:solidFill>
              </a:rPr>
              <a:t>3</a:t>
            </a:r>
            <a:r>
              <a:rPr lang="uk-UA" sz="2800" b="1" dirty="0" smtClean="0">
                <a:solidFill>
                  <a:srgbClr val="FF0000"/>
                </a:solidFill>
              </a:rPr>
              <a:t>СОСНО </a:t>
            </a:r>
            <a:r>
              <a:rPr lang="uk-UA" sz="2800" b="1" dirty="0">
                <a:solidFill>
                  <a:srgbClr val="FF0000"/>
                </a:solidFill>
              </a:rPr>
              <a:t>(</a:t>
            </a:r>
            <a:r>
              <a:rPr lang="uk-UA" sz="2800" b="1" dirty="0" err="1">
                <a:solidFill>
                  <a:srgbClr val="FF0000"/>
                </a:solidFill>
              </a:rPr>
              <a:t>метилгліоксаль</a:t>
            </a:r>
            <a:r>
              <a:rPr lang="uk-UA" sz="2800" b="1" dirty="0">
                <a:solidFill>
                  <a:srgbClr val="FF0000"/>
                </a:solidFill>
              </a:rPr>
              <a:t>) + 2Н</a:t>
            </a:r>
            <a:r>
              <a:rPr lang="uk-UA" sz="2800" b="1" baseline="-25000" dirty="0">
                <a:solidFill>
                  <a:srgbClr val="FF0000"/>
                </a:solidFill>
              </a:rPr>
              <a:t>2</a:t>
            </a:r>
            <a:r>
              <a:rPr lang="uk-UA" sz="2800" b="1" dirty="0">
                <a:solidFill>
                  <a:srgbClr val="FF0000"/>
                </a:solidFill>
              </a:rPr>
              <a:t>О,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uk-UA" sz="2800" b="1" dirty="0">
                <a:solidFill>
                  <a:srgbClr val="FF0000"/>
                </a:solidFill>
              </a:rPr>
              <a:t>СН</a:t>
            </a:r>
            <a:r>
              <a:rPr lang="uk-UA" sz="2800" b="1" baseline="-25000" dirty="0">
                <a:solidFill>
                  <a:srgbClr val="FF0000"/>
                </a:solidFill>
              </a:rPr>
              <a:t>3</a:t>
            </a:r>
            <a:r>
              <a:rPr lang="uk-UA" sz="2800" b="1" dirty="0">
                <a:solidFill>
                  <a:srgbClr val="FF0000"/>
                </a:solidFill>
              </a:rPr>
              <a:t>СОСНО (</a:t>
            </a:r>
            <a:r>
              <a:rPr lang="uk-UA" sz="2800" b="1" dirty="0" err="1">
                <a:solidFill>
                  <a:srgbClr val="FF0000"/>
                </a:solidFill>
              </a:rPr>
              <a:t>метилгліоксаль</a:t>
            </a:r>
            <a:r>
              <a:rPr lang="uk-UA" sz="2800" b="1" dirty="0">
                <a:solidFill>
                  <a:srgbClr val="FF0000"/>
                </a:solidFill>
              </a:rPr>
              <a:t>) + Н</a:t>
            </a:r>
            <a:r>
              <a:rPr lang="uk-UA" sz="2800" b="1" baseline="-25000" dirty="0">
                <a:solidFill>
                  <a:srgbClr val="FF0000"/>
                </a:solidFill>
              </a:rPr>
              <a:t>2</a:t>
            </a:r>
            <a:r>
              <a:rPr lang="uk-UA" sz="2800" b="1" dirty="0">
                <a:solidFill>
                  <a:srgbClr val="FF0000"/>
                </a:solidFill>
              </a:rPr>
              <a:t>О →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uk-UA" sz="2800" b="1" dirty="0">
                <a:solidFill>
                  <a:srgbClr val="FF0000"/>
                </a:solidFill>
              </a:rPr>
              <a:t>→ СН</a:t>
            </a:r>
            <a:r>
              <a:rPr lang="uk-UA" sz="2800" b="1" baseline="-25000" dirty="0">
                <a:solidFill>
                  <a:srgbClr val="FF0000"/>
                </a:solidFill>
              </a:rPr>
              <a:t>3</a:t>
            </a:r>
            <a:r>
              <a:rPr lang="uk-UA" sz="2800" b="1" dirty="0">
                <a:solidFill>
                  <a:srgbClr val="FF0000"/>
                </a:solidFill>
              </a:rPr>
              <a:t>СНОНСООН (молочна кислота).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9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99198" y="360512"/>
            <a:ext cx="2106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ЛЕКЦІЯ 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№7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5199" y="1052736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Основні питання:</a:t>
            </a:r>
          </a:p>
          <a:p>
            <a:endParaRPr lang="uk-UA" sz="3200" b="1" dirty="0" smtClean="0">
              <a:solidFill>
                <a:srgbClr val="FF0000"/>
              </a:solidFill>
            </a:endParaRPr>
          </a:p>
          <a:p>
            <a:pPr algn="just"/>
            <a:r>
              <a:rPr lang="uk-UA" sz="3200" b="1" dirty="0" smtClean="0">
                <a:solidFill>
                  <a:srgbClr val="0070C0"/>
                </a:solidFill>
              </a:rPr>
              <a:t>1. Процеси виробництва корисних речовин: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2800" b="1" dirty="0" smtClean="0"/>
              <a:t>Органічні кислоти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uk-UA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www.ugra-tv.ru/upload/iblock/7b1/7b1e0637279246410a5be310eb86add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1" y="2783498"/>
            <a:ext cx="4181103" cy="310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481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способы получения молочной кислоты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7" b="7216"/>
          <a:stretch/>
        </p:blipFill>
        <p:spPr bwMode="auto">
          <a:xfrm>
            <a:off x="3419871" y="330025"/>
            <a:ext cx="5568343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1" y="4020165"/>
            <a:ext cx="87849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Для </a:t>
            </a:r>
            <a:r>
              <a:rPr lang="uk-UA" b="1" dirty="0">
                <a:solidFill>
                  <a:srgbClr val="FF0000"/>
                </a:solidFill>
              </a:rPr>
              <a:t>промислового отримання молочної кислоти використовують </a:t>
            </a:r>
            <a:r>
              <a:rPr lang="uk-UA" b="1" dirty="0" err="1">
                <a:solidFill>
                  <a:srgbClr val="FF0000"/>
                </a:solidFill>
              </a:rPr>
              <a:t>гомоферментні</a:t>
            </a:r>
            <a:r>
              <a:rPr lang="uk-UA" b="1" dirty="0">
                <a:solidFill>
                  <a:srgbClr val="FF0000"/>
                </a:solidFill>
              </a:rPr>
              <a:t> молочнокислі бактерії</a:t>
            </a:r>
            <a:r>
              <a:rPr lang="uk-UA" dirty="0"/>
              <a:t>.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У </a:t>
            </a:r>
            <a:r>
              <a:rPr lang="uk-UA" dirty="0" err="1"/>
              <a:t>гомоферментних</a:t>
            </a:r>
            <a:r>
              <a:rPr lang="uk-UA" dirty="0"/>
              <a:t> молочнокислих бактерій тільки 3% субстрату перетворюється в клітинний матеріал, а решта трансформується в молочну кислоту, вихід якої досягає до 1.5%.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45" y="620688"/>
            <a:ext cx="303325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Другий шлях, </a:t>
            </a:r>
            <a:r>
              <a:rPr lang="uk-UA" dirty="0" err="1"/>
              <a:t>гетероферментний</a:t>
            </a:r>
            <a:r>
              <a:rPr lang="uk-UA" dirty="0"/>
              <a:t>, включає розпад глюкози до </a:t>
            </a:r>
            <a:r>
              <a:rPr lang="uk-UA" dirty="0" err="1"/>
              <a:t>піровіноградної</a:t>
            </a:r>
            <a:r>
              <a:rPr lang="uk-UA" dirty="0"/>
              <a:t> кислоти і відновлення останньої до молочної кислоти:</a:t>
            </a:r>
            <a:endParaRPr lang="ru-RU" dirty="0"/>
          </a:p>
          <a:p>
            <a:r>
              <a:rPr lang="uk-UA" sz="2000" b="1" dirty="0">
                <a:solidFill>
                  <a:srgbClr val="FF0000"/>
                </a:solidFill>
              </a:rPr>
              <a:t>С</a:t>
            </a:r>
            <a:r>
              <a:rPr lang="uk-UA" sz="2000" b="1" baseline="-25000" dirty="0">
                <a:solidFill>
                  <a:srgbClr val="FF0000"/>
                </a:solidFill>
              </a:rPr>
              <a:t>6</a:t>
            </a:r>
            <a:r>
              <a:rPr lang="uk-UA" sz="2000" b="1" dirty="0">
                <a:solidFill>
                  <a:srgbClr val="FF0000"/>
                </a:solidFill>
              </a:rPr>
              <a:t>Н</a:t>
            </a:r>
            <a:r>
              <a:rPr lang="uk-UA" sz="2000" b="1" baseline="-25000" dirty="0">
                <a:solidFill>
                  <a:srgbClr val="FF0000"/>
                </a:solidFill>
              </a:rPr>
              <a:t>12</a:t>
            </a:r>
            <a:r>
              <a:rPr lang="uk-UA" sz="2000" b="1" dirty="0">
                <a:solidFill>
                  <a:srgbClr val="FF0000"/>
                </a:solidFill>
              </a:rPr>
              <a:t>О</a:t>
            </a:r>
            <a:r>
              <a:rPr lang="uk-UA" sz="2000" b="1" baseline="-25000" dirty="0">
                <a:solidFill>
                  <a:srgbClr val="FF0000"/>
                </a:solidFill>
              </a:rPr>
              <a:t>6</a:t>
            </a:r>
            <a:r>
              <a:rPr lang="uk-UA" sz="2000" b="1" dirty="0">
                <a:solidFill>
                  <a:srgbClr val="FF0000"/>
                </a:solidFill>
              </a:rPr>
              <a:t> → СН</a:t>
            </a:r>
            <a:r>
              <a:rPr lang="uk-UA" sz="2000" b="1" baseline="-25000" dirty="0">
                <a:solidFill>
                  <a:srgbClr val="FF0000"/>
                </a:solidFill>
              </a:rPr>
              <a:t>3</a:t>
            </a:r>
            <a:r>
              <a:rPr lang="uk-UA" sz="2000" b="1" dirty="0">
                <a:solidFill>
                  <a:srgbClr val="FF0000"/>
                </a:solidFill>
              </a:rPr>
              <a:t>СОСООН + Н</a:t>
            </a:r>
            <a:r>
              <a:rPr lang="uk-UA" sz="2000" b="1" baseline="-25000" dirty="0">
                <a:solidFill>
                  <a:srgbClr val="FF0000"/>
                </a:solidFill>
              </a:rPr>
              <a:t>2</a:t>
            </a:r>
            <a:r>
              <a:rPr lang="uk-UA" sz="2000" b="1" dirty="0">
                <a:solidFill>
                  <a:srgbClr val="FF0000"/>
                </a:solidFill>
              </a:rPr>
              <a:t> → СН</a:t>
            </a:r>
            <a:r>
              <a:rPr lang="uk-UA" sz="2000" b="1" baseline="-25000" dirty="0">
                <a:solidFill>
                  <a:srgbClr val="FF0000"/>
                </a:solidFill>
              </a:rPr>
              <a:t>3</a:t>
            </a:r>
            <a:r>
              <a:rPr lang="uk-UA" sz="2000" b="1" dirty="0">
                <a:solidFill>
                  <a:srgbClr val="FF0000"/>
                </a:solidFill>
              </a:rPr>
              <a:t>СНОНСООН.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04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способы получения молочной кислоты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6247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6309320"/>
            <a:ext cx="66247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85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84249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B050"/>
                </a:solidFill>
              </a:rPr>
              <a:t>Застосовують молочну кислоту в харчовій промисловості для отримання напоїв, мармеладу, в процесах консервування, а також в </a:t>
            </a:r>
            <a:r>
              <a:rPr lang="uk-UA" sz="2000" b="1" dirty="0" err="1">
                <a:solidFill>
                  <a:srgbClr val="00B050"/>
                </a:solidFill>
              </a:rPr>
              <a:t>кормовииробництві</a:t>
            </a:r>
            <a:r>
              <a:rPr lang="uk-UA" sz="2000" b="1" dirty="0">
                <a:solidFill>
                  <a:srgbClr val="00B050"/>
                </a:solidFill>
              </a:rPr>
              <a:t>. </a:t>
            </a:r>
            <a:endParaRPr lang="uk-UA" sz="2000" b="1" dirty="0" smtClean="0">
              <a:solidFill>
                <a:srgbClr val="00B050"/>
              </a:solidFill>
            </a:endParaRPr>
          </a:p>
          <a:p>
            <a:endParaRPr lang="uk-UA" sz="2000" dirty="0"/>
          </a:p>
          <a:p>
            <a:r>
              <a:rPr lang="uk-UA" sz="2000" dirty="0" smtClean="0"/>
              <a:t>Солі </a:t>
            </a:r>
            <a:r>
              <a:rPr lang="uk-UA" sz="2000" dirty="0"/>
              <a:t>молочної кислоти використовують у фармацевтиці. Промислове виробництво молочної кислоти розпочато наприкінці ХІХ століття за участю молочнокислих бактерій </a:t>
            </a:r>
            <a:r>
              <a:rPr lang="uk-UA" sz="2000" i="1" dirty="0" err="1"/>
              <a:t>Lactobacillus</a:t>
            </a:r>
            <a:r>
              <a:rPr lang="uk-UA" sz="2000" i="1" dirty="0"/>
              <a:t> </a:t>
            </a:r>
            <a:r>
              <a:rPr lang="uk-UA" sz="2000" i="1" dirty="0" err="1"/>
              <a:t>delbrueckii</a:t>
            </a:r>
            <a:r>
              <a:rPr lang="uk-UA" sz="2000" i="1" dirty="0"/>
              <a:t>, L. </a:t>
            </a:r>
            <a:r>
              <a:rPr lang="uk-UA" sz="2000" i="1" dirty="0" err="1"/>
              <a:t>leichmannii</a:t>
            </a:r>
            <a:r>
              <a:rPr lang="uk-UA" sz="2000" i="1" dirty="0"/>
              <a:t>, L. </a:t>
            </a:r>
            <a:r>
              <a:rPr lang="uk-UA" sz="2000" i="1" dirty="0" err="1"/>
              <a:t>bulgaricus</a:t>
            </a:r>
            <a:r>
              <a:rPr lang="uk-UA" sz="2000" i="1" dirty="0"/>
              <a:t>.</a:t>
            </a:r>
            <a:r>
              <a:rPr lang="uk-UA" sz="2000" dirty="0"/>
              <a:t> </a:t>
            </a:r>
            <a:endParaRPr lang="uk-UA" sz="2000" dirty="0" smtClean="0"/>
          </a:p>
          <a:p>
            <a:endParaRPr lang="uk-UA" sz="2000" dirty="0"/>
          </a:p>
          <a:p>
            <a:r>
              <a:rPr lang="uk-UA" sz="2000" b="1" dirty="0" smtClean="0">
                <a:solidFill>
                  <a:srgbClr val="7030A0"/>
                </a:solidFill>
              </a:rPr>
              <a:t>Молочнокисле </a:t>
            </a:r>
            <a:r>
              <a:rPr lang="uk-UA" sz="2000" b="1" dirty="0">
                <a:solidFill>
                  <a:srgbClr val="7030A0"/>
                </a:solidFill>
              </a:rPr>
              <a:t>бродіння протікає в анаеробних умовах, однак </a:t>
            </a:r>
            <a:r>
              <a:rPr lang="uk-UA" sz="2000" b="1" dirty="0" err="1">
                <a:solidFill>
                  <a:srgbClr val="7030A0"/>
                </a:solidFill>
              </a:rPr>
              <a:t>лактобацили</a:t>
            </a:r>
            <a:r>
              <a:rPr lang="uk-UA" sz="2000" b="1" dirty="0">
                <a:solidFill>
                  <a:srgbClr val="7030A0"/>
                </a:solidFill>
              </a:rPr>
              <a:t> відносяться до факультативних анаеробів, тому при ферментації повітря повністю не видаляються з </a:t>
            </a:r>
            <a:r>
              <a:rPr lang="uk-UA" sz="2000" b="1" dirty="0" err="1">
                <a:solidFill>
                  <a:srgbClr val="7030A0"/>
                </a:solidFill>
              </a:rPr>
              <a:t>ферментірів</a:t>
            </a:r>
            <a:r>
              <a:rPr lang="uk-UA" sz="2000" b="1" dirty="0">
                <a:solidFill>
                  <a:srgbClr val="7030A0"/>
                </a:solidFill>
              </a:rPr>
              <a:t>.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r>
              <a:rPr lang="uk-UA" sz="2000" b="1" dirty="0" smtClean="0">
                <a:solidFill>
                  <a:srgbClr val="7030A0"/>
                </a:solidFill>
              </a:rPr>
              <a:t>Як </a:t>
            </a:r>
            <a:r>
              <a:rPr lang="uk-UA" sz="2000" b="1" dirty="0">
                <a:solidFill>
                  <a:srgbClr val="7030A0"/>
                </a:solidFill>
              </a:rPr>
              <a:t>сировину використовують мелясу і гідролізати крохмалю, при цьому концентрація </a:t>
            </a:r>
            <a:r>
              <a:rPr lang="uk-UA" sz="2000" b="1" dirty="0" err="1">
                <a:solidFill>
                  <a:srgbClr val="7030A0"/>
                </a:solidFill>
              </a:rPr>
              <a:t>цукрів</a:t>
            </a:r>
            <a:r>
              <a:rPr lang="uk-UA" sz="2000" b="1" dirty="0">
                <a:solidFill>
                  <a:srgbClr val="7030A0"/>
                </a:solidFill>
              </a:rPr>
              <a:t> у вихідному середовищі залежно від характеру бродіння становить близько 5 − 20</a:t>
            </a:r>
            <a:r>
              <a:rPr lang="uk-UA" sz="2000" b="1" dirty="0" smtClean="0">
                <a:solidFill>
                  <a:srgbClr val="7030A0"/>
                </a:solidFill>
              </a:rPr>
              <a:t>%.</a:t>
            </a:r>
          </a:p>
          <a:p>
            <a:endParaRPr lang="ru-RU" sz="2000" dirty="0"/>
          </a:p>
          <a:p>
            <a:r>
              <a:rPr lang="uk-UA" sz="2000" dirty="0"/>
              <a:t>Використовують відновлені форми азоту, сульфати або фосфати амонію, а також солод і кукурудзяний екстракт як джерело факторів росту.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6332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12845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Оцтова кислота (СН</a:t>
            </a:r>
            <a:r>
              <a:rPr lang="uk-UA" sz="2400" b="1" baseline="-25000" dirty="0">
                <a:solidFill>
                  <a:srgbClr val="C00000"/>
                </a:solidFill>
              </a:rPr>
              <a:t>3</a:t>
            </a:r>
            <a:r>
              <a:rPr lang="uk-UA" sz="2400" b="1" dirty="0">
                <a:solidFill>
                  <a:srgbClr val="C00000"/>
                </a:solidFill>
              </a:rPr>
              <a:t>СООН) </a:t>
            </a:r>
            <a:r>
              <a:rPr lang="uk-UA" sz="2400" dirty="0"/>
              <a:t>− широко використовується в харчовій, хімічної, мікробіологічної промисловості, в медицині. </a:t>
            </a:r>
          </a:p>
          <a:p>
            <a:r>
              <a:rPr lang="uk-UA" sz="2000" i="1" dirty="0" smtClean="0"/>
              <a:t>Одержання </a:t>
            </a:r>
            <a:r>
              <a:rPr lang="uk-UA" sz="2000" i="1" dirty="0"/>
              <a:t>оцтової кислоти з спиртовмісних рідин було відомо більше 10 тис. років тому. У ті часи древні греки і римляни використовували оцет як освіжаючий напій і отримували, головним чином, залишаючи вино відкритим. </a:t>
            </a:r>
            <a:endParaRPr lang="uk-UA" sz="2000" i="1" dirty="0" smtClean="0"/>
          </a:p>
          <a:p>
            <a:r>
              <a:rPr lang="uk-UA" sz="2000" i="1" dirty="0" smtClean="0"/>
              <a:t>У </a:t>
            </a:r>
            <a:r>
              <a:rPr lang="uk-UA" sz="2000" i="1" dirty="0"/>
              <a:t>великих масштабах оцет довго отримували в пласких відкритих бочках, в яких плівка бактерій плавала на поверхні. </a:t>
            </a:r>
            <a:endParaRPr lang="uk-UA" sz="2000" i="1" dirty="0" smtClean="0"/>
          </a:p>
          <a:p>
            <a:r>
              <a:rPr lang="uk-UA" sz="2000" i="1" dirty="0" smtClean="0"/>
              <a:t>У </a:t>
            </a:r>
            <a:r>
              <a:rPr lang="uk-UA" sz="2000" i="1" dirty="0"/>
              <a:t>XIX столітті поверхневі процеси стали замінювати більш ефективними. Так, був розроблений процес в </a:t>
            </a:r>
            <a:r>
              <a:rPr lang="uk-UA" sz="2000" i="1" dirty="0" err="1"/>
              <a:t>струменевому</a:t>
            </a:r>
            <a:r>
              <a:rPr lang="uk-UA" sz="2000" i="1" dirty="0"/>
              <a:t> генераторі. </a:t>
            </a:r>
            <a:endParaRPr lang="uk-UA" sz="2000" i="1" dirty="0" smtClean="0"/>
          </a:p>
          <a:p>
            <a:r>
              <a:rPr lang="uk-UA" sz="2000" i="1" dirty="0" smtClean="0"/>
              <a:t>В </a:t>
            </a:r>
            <a:r>
              <a:rPr lang="uk-UA" sz="2000" i="1" dirty="0"/>
              <a:t>середині ХХ століття з'явилися глибинні процеси </a:t>
            </a:r>
            <a:endParaRPr lang="uk-UA" sz="2000" i="1" dirty="0" smtClean="0"/>
          </a:p>
          <a:p>
            <a:r>
              <a:rPr lang="uk-UA" sz="2000" i="1" dirty="0" smtClean="0"/>
              <a:t>ферментації</a:t>
            </a:r>
            <a:r>
              <a:rPr lang="uk-UA" sz="2000" i="1" dirty="0"/>
              <a:t>. Удосконалений генератор </a:t>
            </a:r>
            <a:r>
              <a:rPr lang="uk-UA" sz="2000" i="1" dirty="0" err="1"/>
              <a:t>Фрінгса</a:t>
            </a:r>
            <a:r>
              <a:rPr lang="uk-UA" sz="2000" i="1" dirty="0"/>
              <a:t> використовується в даний час.</a:t>
            </a:r>
            <a:endParaRPr lang="ru-RU" sz="2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16632"/>
            <a:ext cx="6202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>
                <a:solidFill>
                  <a:srgbClr val="7030A0"/>
                </a:solidFill>
              </a:rPr>
              <a:t>Отримання оцтової кислоти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://www.bestreferat.ru/images/paper/46/69/877694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20285"/>
            <a:ext cx="20097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205319" y="5416332"/>
            <a:ext cx="4608512" cy="255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285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843"/>
            <a:ext cx="81369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uk-UA" sz="2400" dirty="0"/>
              <a:t>Оцтовокисле бродіння засноване на здатності оцтовокислих бактерій окисляти спирт киснем повітря за участю </a:t>
            </a:r>
            <a:r>
              <a:rPr lang="uk-UA" sz="2400" dirty="0" err="1"/>
              <a:t>алкогольдегідрогенази</a:t>
            </a:r>
            <a:r>
              <a:rPr lang="uk-UA" sz="2400" dirty="0"/>
              <a:t> в оцтову кислоту: </a:t>
            </a:r>
            <a:r>
              <a:rPr lang="uk-UA" sz="2800" b="1" dirty="0">
                <a:solidFill>
                  <a:srgbClr val="C00000"/>
                </a:solidFill>
              </a:rPr>
              <a:t>СН</a:t>
            </a:r>
            <a:r>
              <a:rPr lang="uk-UA" sz="2800" b="1" baseline="-25000" dirty="0">
                <a:solidFill>
                  <a:srgbClr val="C00000"/>
                </a:solidFill>
              </a:rPr>
              <a:t>3</a:t>
            </a:r>
            <a:r>
              <a:rPr lang="uk-UA" sz="2800" b="1" dirty="0">
                <a:solidFill>
                  <a:srgbClr val="C00000"/>
                </a:solidFill>
              </a:rPr>
              <a:t>СН</a:t>
            </a:r>
            <a:r>
              <a:rPr lang="uk-UA" sz="2800" b="1" baseline="-25000" dirty="0">
                <a:solidFill>
                  <a:srgbClr val="C00000"/>
                </a:solidFill>
              </a:rPr>
              <a:t>2</a:t>
            </a:r>
            <a:r>
              <a:rPr lang="uk-UA" sz="2800" b="1" dirty="0">
                <a:solidFill>
                  <a:srgbClr val="C00000"/>
                </a:solidFill>
              </a:rPr>
              <a:t>ОН + О</a:t>
            </a:r>
            <a:r>
              <a:rPr lang="uk-UA" sz="2800" b="1" baseline="-25000" dirty="0">
                <a:solidFill>
                  <a:srgbClr val="C00000"/>
                </a:solidFill>
              </a:rPr>
              <a:t>2</a:t>
            </a:r>
            <a:r>
              <a:rPr lang="uk-UA" sz="2800" b="1" dirty="0">
                <a:solidFill>
                  <a:srgbClr val="C00000"/>
                </a:solidFill>
              </a:rPr>
              <a:t> → СН</a:t>
            </a:r>
            <a:r>
              <a:rPr lang="uk-UA" sz="2800" b="1" baseline="-25000" dirty="0">
                <a:solidFill>
                  <a:srgbClr val="C00000"/>
                </a:solidFill>
              </a:rPr>
              <a:t>3</a:t>
            </a:r>
            <a:r>
              <a:rPr lang="uk-UA" sz="2800" b="1" dirty="0">
                <a:solidFill>
                  <a:srgbClr val="C00000"/>
                </a:solidFill>
              </a:rPr>
              <a:t>СООН + Н</a:t>
            </a:r>
            <a:r>
              <a:rPr lang="uk-UA" sz="2800" b="1" baseline="-25000" dirty="0">
                <a:solidFill>
                  <a:srgbClr val="C00000"/>
                </a:solidFill>
              </a:rPr>
              <a:t>2</a:t>
            </a:r>
            <a:r>
              <a:rPr lang="uk-UA" sz="2800" b="1" dirty="0">
                <a:solidFill>
                  <a:srgbClr val="C00000"/>
                </a:solidFill>
              </a:rPr>
              <a:t>О</a:t>
            </a:r>
            <a:r>
              <a:rPr lang="uk-UA" sz="2400" dirty="0"/>
              <a:t>, при цьому з 1 молю етанолу утворюється моль оцтової кислоти, а з 1 л 12 об. % спирту виходить 12.4 вагових відсотків оцтової кислоти.</a:t>
            </a:r>
            <a:endParaRPr lang="ru-RU" sz="2400" dirty="0"/>
          </a:p>
          <a:p>
            <a:endParaRPr lang="uk-UA" sz="2400" dirty="0" smtClean="0"/>
          </a:p>
          <a:p>
            <a:r>
              <a:rPr lang="uk-UA" sz="2400" dirty="0" smtClean="0"/>
              <a:t>Даний </a:t>
            </a:r>
            <a:r>
              <a:rPr lang="uk-UA" sz="2400" dirty="0"/>
              <a:t>процес можуть реалізувати багато бактерії, але в промислових технологіях для отримання оцту використовують оцтовокислі бактерії роду </a:t>
            </a:r>
            <a:r>
              <a:rPr lang="uk-UA" sz="2400" i="1" dirty="0" err="1">
                <a:solidFill>
                  <a:srgbClr val="C00000"/>
                </a:solidFill>
              </a:rPr>
              <a:t>Acetobacter</a:t>
            </a:r>
            <a:r>
              <a:rPr lang="uk-UA" sz="2400" dirty="0"/>
              <a:t>, інтерес представляють також бактерії </a:t>
            </a:r>
            <a:r>
              <a:rPr lang="uk-UA" sz="2400" i="1" dirty="0" err="1">
                <a:solidFill>
                  <a:srgbClr val="C00000"/>
                </a:solidFill>
              </a:rPr>
              <a:t>Gluconobacter</a:t>
            </a:r>
            <a:r>
              <a:rPr lang="uk-UA" sz="2400" dirty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03886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12845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2400" b="1" dirty="0">
                <a:solidFill>
                  <a:srgbClr val="0070C0"/>
                </a:solidFill>
              </a:rPr>
              <a:t>В даний час процес реалізують як поверхневим, так і глибинним способом.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Поверхневий режим </a:t>
            </a:r>
            <a:r>
              <a:rPr lang="uk-UA" sz="2400" b="1" dirty="0">
                <a:solidFill>
                  <a:srgbClr val="0070C0"/>
                </a:solidFill>
              </a:rPr>
              <a:t>протікає в </a:t>
            </a:r>
            <a:r>
              <a:rPr lang="uk-UA" sz="2400" b="1" dirty="0" err="1">
                <a:solidFill>
                  <a:srgbClr val="0070C0"/>
                </a:solidFill>
              </a:rPr>
              <a:t>струменевих</a:t>
            </a:r>
            <a:r>
              <a:rPr lang="uk-UA" sz="2400" b="1" dirty="0">
                <a:solidFill>
                  <a:srgbClr val="0070C0"/>
                </a:solidFill>
              </a:rPr>
              <a:t> генераторах, наповнених деревною стружкою, об'ємом до 60 м</a:t>
            </a:r>
            <a:r>
              <a:rPr lang="uk-UA" sz="2400" b="1" baseline="30000" dirty="0">
                <a:solidFill>
                  <a:srgbClr val="0070C0"/>
                </a:solidFill>
              </a:rPr>
              <a:t>3</a:t>
            </a:r>
            <a:r>
              <a:rPr lang="uk-UA" sz="2400" b="1" dirty="0">
                <a:solidFill>
                  <a:srgbClr val="0070C0"/>
                </a:solidFill>
              </a:rPr>
              <a:t>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70C0"/>
                </a:solidFill>
              </a:rPr>
              <a:t>Початковий </a:t>
            </a:r>
            <a:r>
              <a:rPr lang="uk-UA" sz="2400" b="1" dirty="0">
                <a:solidFill>
                  <a:srgbClr val="0070C0"/>
                </a:solidFill>
              </a:rPr>
              <a:t>поживний розчин з бактеріями розпилюють по поверхні стружок, і він стікає, збираючись в нижній частині апарату.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70C0"/>
                </a:solidFill>
              </a:rPr>
              <a:t>Після </a:t>
            </a:r>
            <a:r>
              <a:rPr lang="uk-UA" sz="2400" b="1" dirty="0">
                <a:solidFill>
                  <a:srgbClr val="0070C0"/>
                </a:solidFill>
              </a:rPr>
              <a:t>цього рідину відбирають і знову закачують у верхню частину апарату. Процедуру повторюють 3-4 рази, в результаті протягом 3-х діб до 90% спирту трансформується в ацетат.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70C0"/>
                </a:solidFill>
              </a:rPr>
              <a:t>Цей </a:t>
            </a:r>
            <a:r>
              <a:rPr lang="uk-UA" sz="2400" b="1" dirty="0">
                <a:solidFill>
                  <a:srgbClr val="0070C0"/>
                </a:solidFill>
              </a:rPr>
              <a:t>старий спосіб протікає більш ефективно і рівномірно в генераторах </a:t>
            </a:r>
            <a:r>
              <a:rPr lang="uk-UA" sz="2400" b="1" dirty="0" err="1">
                <a:solidFill>
                  <a:srgbClr val="0070C0"/>
                </a:solidFill>
              </a:rPr>
              <a:t>Фрінгса</a:t>
            </a:r>
            <a:r>
              <a:rPr lang="uk-UA" sz="2400" b="1" dirty="0">
                <a:solidFill>
                  <a:srgbClr val="0070C0"/>
                </a:solidFill>
              </a:rPr>
              <a:t> з автоматичною підтримкою температури і примусовою подачею повітря. За такою технологією виробляють до 400 </a:t>
            </a:r>
            <a:r>
              <a:rPr lang="uk-UA" sz="2400" b="1" dirty="0" err="1">
                <a:solidFill>
                  <a:srgbClr val="0070C0"/>
                </a:solidFill>
              </a:rPr>
              <a:t>млн</a:t>
            </a:r>
            <a:r>
              <a:rPr lang="uk-UA" sz="2400" b="1" dirty="0">
                <a:solidFill>
                  <a:srgbClr val="0070C0"/>
                </a:solidFill>
              </a:rPr>
              <a:t> л оцтової кислоти на рік.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26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7484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Сучасні промислові процеси отримання оцту реалізують </a:t>
            </a:r>
            <a:r>
              <a:rPr lang="uk-UA" sz="2400" i="1" u="sng" dirty="0">
                <a:solidFill>
                  <a:srgbClr val="FF0000"/>
                </a:solidFill>
              </a:rPr>
              <a:t>в глибинній культурі в спеціальних аераційних апаратах з </a:t>
            </a:r>
            <a:r>
              <a:rPr lang="uk-UA" sz="2400" i="1" u="sng" dirty="0" err="1">
                <a:solidFill>
                  <a:srgbClr val="FF0000"/>
                </a:solidFill>
              </a:rPr>
              <a:t>термостабілізацією</a:t>
            </a:r>
            <a:r>
              <a:rPr lang="uk-UA" sz="2400" i="1" u="sng" dirty="0">
                <a:solidFill>
                  <a:srgbClr val="FF0000"/>
                </a:solidFill>
              </a:rPr>
              <a:t> і механічною системою піногасіння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7030A0"/>
                </a:solidFill>
              </a:rPr>
              <a:t>Швидкість </a:t>
            </a:r>
            <a:r>
              <a:rPr lang="uk-UA" sz="2400" b="1" dirty="0">
                <a:solidFill>
                  <a:srgbClr val="7030A0"/>
                </a:solidFill>
              </a:rPr>
              <a:t>аерації 3.4 м</a:t>
            </a:r>
            <a:r>
              <a:rPr lang="uk-UA" sz="2400" b="1" baseline="30000" dirty="0">
                <a:solidFill>
                  <a:srgbClr val="7030A0"/>
                </a:solidFill>
              </a:rPr>
              <a:t>3</a:t>
            </a:r>
            <a:r>
              <a:rPr lang="uk-UA" sz="2400" b="1" dirty="0">
                <a:solidFill>
                  <a:srgbClr val="7030A0"/>
                </a:solidFill>
              </a:rPr>
              <a:t>/</a:t>
            </a:r>
            <a:r>
              <a:rPr lang="uk-UA" sz="2400" b="1" dirty="0" err="1">
                <a:solidFill>
                  <a:srgbClr val="7030A0"/>
                </a:solidFill>
              </a:rPr>
              <a:t>м</a:t>
            </a:r>
            <a:r>
              <a:rPr lang="uk-UA" sz="2400" b="1" baseline="30000" dirty="0" err="1">
                <a:solidFill>
                  <a:srgbClr val="7030A0"/>
                </a:solidFill>
              </a:rPr>
              <a:t>3</a:t>
            </a:r>
            <a:r>
              <a:rPr lang="uk-UA" sz="2400" b="1" baseline="30000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год., обертання ротора 1500 об./хв., температура 30°С.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7030A0"/>
                </a:solidFill>
              </a:rPr>
              <a:t>Вихідна </a:t>
            </a:r>
            <a:r>
              <a:rPr lang="uk-UA" sz="2400" b="1" dirty="0" err="1">
                <a:solidFill>
                  <a:srgbClr val="7030A0"/>
                </a:solidFill>
              </a:rPr>
              <a:t>інокулюєма</a:t>
            </a:r>
            <a:r>
              <a:rPr lang="uk-UA" sz="2400" b="1" dirty="0">
                <a:solidFill>
                  <a:srgbClr val="7030A0"/>
                </a:solidFill>
              </a:rPr>
              <a:t> суміш містить етанол і оцтову кислоту, відповідно, близько 5 і 7%; кінцева концентрація оцту через 1.5 доби становить 12-13%.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7030A0"/>
                </a:solidFill>
              </a:rPr>
              <a:t>Процес </a:t>
            </a:r>
            <a:r>
              <a:rPr lang="uk-UA" sz="2400" b="1" dirty="0">
                <a:solidFill>
                  <a:srgbClr val="7030A0"/>
                </a:solidFill>
              </a:rPr>
              <a:t>− </a:t>
            </a:r>
            <a:r>
              <a:rPr lang="uk-UA" sz="2400" b="1" dirty="0" err="1">
                <a:solidFill>
                  <a:srgbClr val="7030A0"/>
                </a:solidFill>
              </a:rPr>
              <a:t>напівпроточний</a:t>
            </a:r>
            <a:r>
              <a:rPr lang="uk-UA" sz="2400" b="1" dirty="0">
                <a:solidFill>
                  <a:srgbClr val="7030A0"/>
                </a:solidFill>
              </a:rPr>
              <a:t>, </a:t>
            </a:r>
            <a:r>
              <a:rPr lang="uk-UA" sz="2400" b="1" dirty="0" err="1">
                <a:solidFill>
                  <a:srgbClr val="7030A0"/>
                </a:solidFill>
              </a:rPr>
              <a:t>відливний-доливний</a:t>
            </a:r>
            <a:r>
              <a:rPr lang="uk-UA" sz="24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Кожні 30-35 годин до 60% культури замінюють на свіже сусло.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7030A0"/>
                </a:solidFill>
              </a:rPr>
              <a:t>При </a:t>
            </a:r>
            <a:r>
              <a:rPr lang="uk-UA" sz="2400" b="1" dirty="0">
                <a:solidFill>
                  <a:srgbClr val="7030A0"/>
                </a:solidFill>
              </a:rPr>
              <a:t>глибинної ферментації вихід продукту на 1 м</a:t>
            </a:r>
            <a:r>
              <a:rPr lang="uk-UA" sz="2400" b="1" baseline="30000" dirty="0">
                <a:solidFill>
                  <a:srgbClr val="7030A0"/>
                </a:solidFill>
              </a:rPr>
              <a:t>3</a:t>
            </a:r>
            <a:r>
              <a:rPr lang="uk-UA" sz="2400" b="1" dirty="0">
                <a:solidFill>
                  <a:srgbClr val="7030A0"/>
                </a:solidFill>
              </a:rPr>
              <a:t> в 10 разів вище у порівнянні з поверхневою ферментацією.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r>
              <a:rPr lang="uk-UA" sz="2400" b="1" dirty="0" smtClean="0">
                <a:solidFill>
                  <a:srgbClr val="7030A0"/>
                </a:solidFill>
              </a:rPr>
              <a:t>До </a:t>
            </a:r>
            <a:r>
              <a:rPr lang="uk-UA" sz="2400" b="1" dirty="0">
                <a:solidFill>
                  <a:srgbClr val="7030A0"/>
                </a:solidFill>
              </a:rPr>
              <a:t>початку 90-х рр. таким чином виробляли до 715 млн. літрів 10% оцтової кислоти на рік.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52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708" y="332656"/>
            <a:ext cx="88802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Розроблено та реалізовано ефективний безперервний спосіб отримання оцтової кислоти в комплексі послідовно працюючих ферментерів (до 5 апаратів). </a:t>
            </a:r>
            <a:endParaRPr lang="uk-UA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Температура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культивування становить 28°С для </a:t>
            </a:r>
            <a:r>
              <a:rPr lang="uk-UA" i="1" dirty="0" err="1">
                <a:solidFill>
                  <a:schemeClr val="accent1">
                    <a:lumMod val="50000"/>
                  </a:schemeClr>
                </a:solidFill>
              </a:rPr>
              <a:t>Acetobacter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Найкращою сировиною для процесу є етиловий спирт, отриманий з зерно-картопляної сировини, при його концентрації близько 10 %. </a:t>
            </a:r>
            <a:endParaRPr lang="uk-UA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Оптимум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рН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для розвитку бактерій становить близько 3. При збільшенні вмісту оцтової кислоти в культурі понад 8% ріст бактерій сповільнюється, при 12-14% припиняється. Тому процес проводять в комплексі послідовно з'єднаних апаратів. </a:t>
            </a:r>
            <a:endParaRPr lang="ru-RU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http://www.bestreferat.ru/images/paper/49/69/877694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40" y="2852936"/>
            <a:ext cx="4829560" cy="24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362" y="319497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i="1" dirty="0"/>
              <a:t>Перший виконує роль </a:t>
            </a:r>
            <a:r>
              <a:rPr lang="uk-UA" sz="1600" i="1" dirty="0" err="1"/>
              <a:t>інокулятора</a:t>
            </a:r>
            <a:r>
              <a:rPr lang="uk-UA" sz="1600" i="1" dirty="0"/>
              <a:t>, тому в нього безперервно подають свіже середовище і підтримують умови, оптимальні для швидкого утворення біомаси </a:t>
            </a:r>
            <a:r>
              <a:rPr lang="uk-UA" sz="1600" i="1" dirty="0" err="1"/>
              <a:t>бактерий</a:t>
            </a:r>
            <a:r>
              <a:rPr lang="uk-UA" sz="1600" i="1" dirty="0"/>
              <a:t>. </a:t>
            </a:r>
            <a:endParaRPr lang="uk-UA" sz="1600" i="1" dirty="0" smtClean="0"/>
          </a:p>
          <a:p>
            <a:r>
              <a:rPr lang="uk-UA" sz="1600" i="1" dirty="0" smtClean="0"/>
              <a:t>Культура </a:t>
            </a:r>
            <a:r>
              <a:rPr lang="uk-UA" sz="1600" i="1" dirty="0"/>
              <a:t>з першого апарату надходить в другій апарат і далі в наступні, при цьому транспортування </a:t>
            </a:r>
            <a:r>
              <a:rPr lang="uk-UA" sz="1600" i="1" dirty="0" err="1"/>
              <a:t>культуральної</a:t>
            </a:r>
            <a:r>
              <a:rPr lang="uk-UA" sz="1600" i="1" dirty="0"/>
              <a:t> рідини здійснюється повітрям. </a:t>
            </a:r>
            <a:endParaRPr lang="uk-UA" sz="1600" i="1" dirty="0" smtClean="0"/>
          </a:p>
          <a:p>
            <a:r>
              <a:rPr lang="uk-UA" sz="1600" i="1" dirty="0" smtClean="0"/>
              <a:t>У </a:t>
            </a:r>
            <a:r>
              <a:rPr lang="uk-UA" sz="1600" i="1" dirty="0"/>
              <a:t>кожному апараті умови ферментації стабілізуються відповідно до вимог процесу ферментації, при поступовому зниженні температури середовища від 28°С в першому апараті до 25°С − в останньому.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79471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51344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Режим аерації також змінюється, від 0.4 до 0.15 м</a:t>
            </a:r>
            <a:r>
              <a:rPr lang="uk-UA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uk-UA" baseline="30000" dirty="0" err="1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хв. </a:t>
            </a:r>
            <a:endParaRPr lang="uk-U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Концентрація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спирту з другого по четвертий апарат стабілізується на необхідному рівні подачею в них середовища з 40% етанолом. </a:t>
            </a:r>
            <a:endParaRPr lang="uk-U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З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останнього апарату виводиться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культуральна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рідина з вмістом ацетату не нижче 9.0 і не вище 9.3%. </a:t>
            </a:r>
            <a:endParaRPr lang="uk-U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Вихід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кислоти становить до 90 кг з 100 л безводного спирту. </a:t>
            </a:r>
            <a:endParaRPr lang="uk-U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постферментаційній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стадії після відділення бактеріальної біомаси розчин оцту фільтрують, звільняючи від частинок, і далі піддають пастеризації. </a:t>
            </a:r>
            <a:endParaRPr lang="uk-U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підвищення концентрації вихідні розчини виморожують до 20-30%. </a:t>
            </a:r>
            <a:endParaRPr lang="uk-U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Подальше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концентрування до отримання крижаної оцтової кислоти (98.0-99.8%), проводять методом перегонки.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04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способы получения уксусной кислоты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27665" cy="639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63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Органічні кислоти </a:t>
            </a:r>
            <a:r>
              <a:rPr lang="uk-UA" sz="2400" dirty="0"/>
              <a:t>широко використовують у харчовій і фармацевтичній промисловості, в техніці і як хімічна сировина. </a:t>
            </a:r>
            <a:endParaRPr lang="uk-UA" sz="2400" dirty="0" smtClean="0"/>
          </a:p>
          <a:p>
            <a:r>
              <a:rPr lang="uk-UA" sz="2400" dirty="0" smtClean="0"/>
              <a:t>Окремі </a:t>
            </a:r>
            <a:r>
              <a:rPr lang="uk-UA" sz="2400" dirty="0"/>
              <a:t>органічні кислоти (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лимонну, яблучну</a:t>
            </a:r>
            <a:r>
              <a:rPr lang="uk-UA" sz="2400" dirty="0"/>
              <a:t>) можна отримувати екстракцією з природної рослинної сировини; інші (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оцтову, молочну</a:t>
            </a:r>
            <a:r>
              <a:rPr lang="uk-UA" sz="2400" dirty="0"/>
              <a:t>) − в процесах органічного синтезу. </a:t>
            </a:r>
            <a:endParaRPr lang="uk-UA" sz="2400" dirty="0" smtClean="0"/>
          </a:p>
          <a:p>
            <a:endParaRPr lang="uk-UA" sz="2400" dirty="0"/>
          </a:p>
          <a:p>
            <a:r>
              <a:rPr lang="uk-UA" sz="2400" dirty="0" smtClean="0"/>
              <a:t>Більше </a:t>
            </a:r>
            <a:r>
              <a:rPr lang="uk-UA" sz="2400" b="1" u="sng" dirty="0">
                <a:solidFill>
                  <a:srgbClr val="FF0000"/>
                </a:solidFill>
              </a:rPr>
              <a:t>50</a:t>
            </a:r>
            <a:r>
              <a:rPr lang="uk-UA" sz="2400" dirty="0"/>
              <a:t> органічних кислот можуть бути отримані на основі мікробіологічного синтезу. </a:t>
            </a:r>
            <a:endParaRPr lang="uk-UA" sz="2400" dirty="0" smtClean="0"/>
          </a:p>
          <a:p>
            <a:endParaRPr lang="uk-UA" sz="2400" dirty="0"/>
          </a:p>
          <a:p>
            <a:r>
              <a:rPr lang="uk-UA" sz="2400" dirty="0" smtClean="0"/>
              <a:t>Біотехнологічні </a:t>
            </a:r>
            <a:r>
              <a:rPr lang="uk-UA" sz="2400" dirty="0"/>
              <a:t>методи їх отримання до теперішнього часу детально розроблені. </a:t>
            </a:r>
            <a:endParaRPr lang="uk-UA" sz="2400" dirty="0" smtClean="0"/>
          </a:p>
          <a:p>
            <a:r>
              <a:rPr lang="uk-UA" sz="2400" b="1" i="1" dirty="0" smtClean="0">
                <a:solidFill>
                  <a:srgbClr val="FF0000"/>
                </a:solidFill>
              </a:rPr>
              <a:t>Органічні </a:t>
            </a:r>
            <a:r>
              <a:rPr lang="uk-UA" sz="2400" b="1" i="1" dirty="0">
                <a:solidFill>
                  <a:srgbClr val="FF0000"/>
                </a:solidFill>
              </a:rPr>
              <a:t>кислоти в системі мікробного метаболізму є продуктами деградації джерела енергії та вуглецю.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38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err="1">
                <a:solidFill>
                  <a:schemeClr val="accent1">
                    <a:lumMod val="50000"/>
                  </a:schemeClr>
                </a:solidFill>
              </a:rPr>
              <a:t>Пропіонова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</a:rPr>
              <a:t> кислота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 (СН</a:t>
            </a:r>
            <a:r>
              <a:rPr lang="uk-UA" sz="2400" baseline="-25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СН</a:t>
            </a:r>
            <a:r>
              <a:rPr lang="uk-UA" sz="24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СООН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dirty="0"/>
              <a:t>синтезується </a:t>
            </a:r>
            <a:r>
              <a:rPr lang="uk-UA" sz="2400" dirty="0" err="1" smtClean="0"/>
              <a:t>грам-</a:t>
            </a:r>
            <a:r>
              <a:rPr lang="uk-UA" sz="2400" dirty="0" smtClean="0"/>
              <a:t> позитивними</a:t>
            </a:r>
          </a:p>
          <a:p>
            <a:r>
              <a:rPr lang="uk-UA" sz="2400" dirty="0" smtClean="0"/>
              <a:t> </a:t>
            </a:r>
            <a:r>
              <a:rPr lang="uk-UA" sz="2400" dirty="0" err="1"/>
              <a:t>пропіоновокислими</a:t>
            </a:r>
            <a:r>
              <a:rPr lang="uk-UA" sz="2400" dirty="0"/>
              <a:t> бактеріями </a:t>
            </a:r>
            <a:endParaRPr lang="uk-UA" sz="2400" dirty="0" smtClean="0"/>
          </a:p>
          <a:p>
            <a:r>
              <a:rPr lang="uk-UA" sz="2400" dirty="0" smtClean="0"/>
              <a:t>(</a:t>
            </a:r>
            <a:r>
              <a:rPr lang="uk-UA" sz="2400" i="1" dirty="0" err="1">
                <a:solidFill>
                  <a:schemeClr val="accent1">
                    <a:lumMod val="50000"/>
                  </a:schemeClr>
                </a:solidFill>
              </a:rPr>
              <a:t>Propionibacterium</a:t>
            </a:r>
            <a:r>
              <a:rPr lang="uk-UA" sz="2400" dirty="0"/>
              <a:t>), </a:t>
            </a:r>
            <a:endParaRPr lang="uk-UA" sz="2400" dirty="0" smtClean="0"/>
          </a:p>
          <a:p>
            <a:r>
              <a:rPr lang="uk-UA" sz="2400" dirty="0" smtClean="0"/>
              <a:t>використовується </a:t>
            </a:r>
            <a:r>
              <a:rPr lang="uk-UA" sz="2400" dirty="0"/>
              <a:t>в </a:t>
            </a:r>
            <a:endParaRPr lang="uk-UA" sz="2400" dirty="0" smtClean="0"/>
          </a:p>
          <a:p>
            <a:r>
              <a:rPr lang="uk-UA" sz="2400" dirty="0" smtClean="0"/>
              <a:t>хіміко-фармацевтичної </a:t>
            </a:r>
            <a:r>
              <a:rPr lang="uk-UA" sz="2400" dirty="0"/>
              <a:t>промисловості, при отриманні косметичних засобів, як фунгіцид для збереження зерна. </a:t>
            </a:r>
            <a:endParaRPr lang="uk-UA" sz="2400" dirty="0" smtClean="0"/>
          </a:p>
          <a:p>
            <a:endParaRPr lang="uk-UA" sz="2400" dirty="0"/>
          </a:p>
          <a:p>
            <a:r>
              <a:rPr lang="uk-UA" sz="2400" dirty="0" smtClean="0"/>
              <a:t>Хімізм </a:t>
            </a:r>
            <a:r>
              <a:rPr lang="uk-UA" sz="2400" dirty="0"/>
              <a:t>утворення </a:t>
            </a:r>
            <a:r>
              <a:rPr lang="uk-UA" sz="2400" dirty="0" err="1"/>
              <a:t>пропіонової</a:t>
            </a:r>
            <a:r>
              <a:rPr lang="uk-UA" sz="2400" dirty="0"/>
              <a:t> кислоти полягає в наступному: </a:t>
            </a:r>
            <a:r>
              <a:rPr lang="uk-UA" sz="2400" dirty="0" err="1"/>
              <a:t>піровіноградна</a:t>
            </a:r>
            <a:r>
              <a:rPr lang="uk-UA" sz="2400" dirty="0"/>
              <a:t> кислота за участю біотину і вуглекислоти </a:t>
            </a:r>
            <a:r>
              <a:rPr lang="uk-UA" sz="2400" dirty="0" err="1"/>
              <a:t>карбоксилюється</a:t>
            </a:r>
            <a:r>
              <a:rPr lang="uk-UA" sz="2400" dirty="0"/>
              <a:t> в </a:t>
            </a:r>
            <a:r>
              <a:rPr lang="uk-UA" sz="2400" dirty="0" err="1"/>
              <a:t>щавлевооцтову</a:t>
            </a:r>
            <a:r>
              <a:rPr lang="uk-UA" sz="2400" dirty="0"/>
              <a:t>, яка через яблучну і </a:t>
            </a:r>
            <a:r>
              <a:rPr lang="uk-UA" sz="2400" dirty="0" err="1"/>
              <a:t>фумарову</a:t>
            </a:r>
            <a:r>
              <a:rPr lang="uk-UA" sz="2400" dirty="0"/>
              <a:t> кислоти відновлюється до бурштинової кислоти. </a:t>
            </a:r>
            <a:endParaRPr lang="uk-UA" sz="2400" dirty="0" smtClean="0"/>
          </a:p>
          <a:p>
            <a:r>
              <a:rPr lang="uk-UA" sz="2400" dirty="0" smtClean="0"/>
              <a:t>Янтарна </a:t>
            </a:r>
            <a:r>
              <a:rPr lang="uk-UA" sz="2400" dirty="0"/>
              <a:t>кислота за участю АТФ і </a:t>
            </a:r>
            <a:r>
              <a:rPr lang="uk-UA" sz="2400" dirty="0" err="1"/>
              <a:t>КоА</a:t>
            </a:r>
            <a:r>
              <a:rPr lang="uk-UA" sz="2400" dirty="0"/>
              <a:t> перетворюється в </a:t>
            </a:r>
            <a:r>
              <a:rPr lang="uk-UA" sz="2400" dirty="0" err="1"/>
              <a:t>сукцинил-КоА</a:t>
            </a:r>
            <a:r>
              <a:rPr lang="uk-UA" sz="2400" dirty="0"/>
              <a:t>, останній під впливом </a:t>
            </a:r>
            <a:r>
              <a:rPr lang="uk-UA" sz="2400" dirty="0" err="1"/>
              <a:t>-КоА-ізомерази</a:t>
            </a:r>
            <a:r>
              <a:rPr lang="uk-UA" sz="2400" dirty="0"/>
              <a:t> і за участю коферменту В12 перетворюється </a:t>
            </a:r>
            <a:r>
              <a:rPr lang="uk-UA" sz="2400" dirty="0" err="1"/>
              <a:t>в-КоА</a:t>
            </a:r>
            <a:r>
              <a:rPr lang="uk-UA" sz="2400" dirty="0"/>
              <a:t>. </a:t>
            </a:r>
            <a:endParaRPr lang="ru-RU" sz="2400" dirty="0"/>
          </a:p>
        </p:txBody>
      </p:sp>
      <p:pic>
        <p:nvPicPr>
          <p:cNvPr id="9218" name="Picture 2" descr="Картинки по запросу способы получения пропионовой кислоты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7"/>
          <a:stretch/>
        </p:blipFill>
        <p:spPr bwMode="auto">
          <a:xfrm>
            <a:off x="5507479" y="66676"/>
            <a:ext cx="3607145" cy="199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460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http://chemanalytica.com/book/novyy_spravochnik_khimika_i_tekhnologa/06_syre_i_produkty_promyshlennosti_organicheskikh_i_neorganicheskikh_veshchestv_chast_II/images/img_Gl_13_2/image110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64096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147" y="5084693"/>
            <a:ext cx="915442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Рис. 13.36.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Технологическая схема получения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пропионовой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кислоты: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Е-1, Е-2, Е-3, Е-4, Е-5, Е-6 — емкости; ПК-1 — компрессор синтез-газа;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Т-1, Т-2 — подогреватели; Р-1, Р-2 — реакторы синтеза; Х-1, Х-2 — холодильники;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С-1, С-2, С-3 — сепараторы; ПК-2 — компрессор подачи этилена и СО;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ПК-3 — компрессор подачи воздуха; Р-3 — реактор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декобальтизации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К-1, К-2, К-3, К-4, К-5 — ректификационные колонны</a:t>
            </a:r>
          </a:p>
        </p:txBody>
      </p:sp>
    </p:spTree>
    <p:extLst>
      <p:ext uri="{BB962C8B-B14F-4D97-AF65-F5344CB8AC3E}">
        <p14:creationId xmlns:p14="http://schemas.microsoft.com/office/powerpoint/2010/main" val="501459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7484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В результаті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карбоксилювання-КоА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(ферменту)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розщеплюється з утворенням вільного 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</a:rPr>
              <a:t>КоА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</a:rPr>
              <a:t>пропіонової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 кислоти. </a:t>
            </a:r>
            <a:endParaRPr lang="uk-UA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Серед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промислових штамів-продуцентів − бактерії </a:t>
            </a:r>
            <a:r>
              <a:rPr lang="uk-UA" sz="2400" b="1" i="1" dirty="0" err="1">
                <a:solidFill>
                  <a:schemeClr val="accent1">
                    <a:lumMod val="50000"/>
                  </a:schemeClr>
                </a:solidFill>
              </a:rPr>
              <a:t>Pr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sz="2400" b="1" i="1" dirty="0" err="1">
                <a:solidFill>
                  <a:schemeClr val="accent1">
                    <a:lumMod val="50000"/>
                  </a:schemeClr>
                </a:solidFill>
              </a:rPr>
              <a:t>аrabinosum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b="1" i="1" dirty="0" err="1">
                <a:solidFill>
                  <a:schemeClr val="accent1">
                    <a:lumMod val="50000"/>
                  </a:schemeClr>
                </a:solidFill>
              </a:rPr>
              <a:t>Pr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sz="2400" b="1" i="1" dirty="0" err="1">
                <a:solidFill>
                  <a:schemeClr val="accent1">
                    <a:lumMod val="50000"/>
                  </a:schemeClr>
                </a:solidFill>
              </a:rPr>
              <a:t>shermanii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b="1" i="1" dirty="0" err="1">
                <a:solidFill>
                  <a:schemeClr val="accent1">
                    <a:lumMod val="50000"/>
                  </a:schemeClr>
                </a:solidFill>
              </a:rPr>
              <a:t>Pr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sz="2400" b="1" i="1" dirty="0" err="1">
                <a:solidFill>
                  <a:schemeClr val="accent1">
                    <a:lumMod val="50000"/>
                  </a:schemeClr>
                </a:solidFill>
              </a:rPr>
              <a:t>rubrum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 і ін. </a:t>
            </a:r>
            <a:endParaRPr lang="uk-UA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Як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субстрат бродіння бактерії використовують різні 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</a:rPr>
              <a:t>цукри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 (лактозу, глюкозу, мальтозу, цукрозу, органічні кислоти − яблучну і молочну). </a:t>
            </a:r>
            <a:endParaRPr lang="uk-UA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7030A0"/>
                </a:solidFill>
              </a:rPr>
              <a:t>Отримують </a:t>
            </a:r>
            <a:r>
              <a:rPr lang="uk-UA" sz="2400" b="1" dirty="0" err="1">
                <a:solidFill>
                  <a:srgbClr val="7030A0"/>
                </a:solidFill>
              </a:rPr>
              <a:t>пропіонову</a:t>
            </a:r>
            <a:r>
              <a:rPr lang="uk-UA" sz="2400" b="1" dirty="0">
                <a:solidFill>
                  <a:srgbClr val="7030A0"/>
                </a:solidFill>
              </a:rPr>
              <a:t> кислоту в </a:t>
            </a:r>
            <a:r>
              <a:rPr lang="uk-UA" sz="2400" b="1" dirty="0" smtClean="0">
                <a:solidFill>
                  <a:srgbClr val="7030A0"/>
                </a:solidFill>
              </a:rPr>
              <a:t>глибинній аеробній </a:t>
            </a:r>
            <a:r>
              <a:rPr lang="uk-UA" sz="2400" b="1" dirty="0">
                <a:solidFill>
                  <a:srgbClr val="7030A0"/>
                </a:solidFill>
              </a:rPr>
              <a:t>культурі на середовищах, що містять (%): цукру 2, органічний азот 0.4 (джерело дріжджовий екстракт), солі молочної кислоти.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Процес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реалізується за 12 діб при 30°С і 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</a:rPr>
              <a:t>рН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 6.8-7.2; при цьому понад 70% 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</a:rPr>
              <a:t>цукрів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 трансформується в органічні кислоти, на утворення вуглекислоти витрачається менше 20% вуглецевого субстрату.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81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2577" y="476672"/>
            <a:ext cx="5125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rgbClr val="7030A0"/>
                </a:solidFill>
              </a:rPr>
              <a:t>Отримання </a:t>
            </a:r>
            <a:r>
              <a:rPr lang="uk-UA" sz="2400" b="1" i="1" dirty="0" err="1">
                <a:solidFill>
                  <a:srgbClr val="7030A0"/>
                </a:solidFill>
              </a:rPr>
              <a:t>ітаконової</a:t>
            </a:r>
            <a:r>
              <a:rPr lang="uk-UA" sz="2400" b="1" i="1" dirty="0">
                <a:solidFill>
                  <a:srgbClr val="7030A0"/>
                </a:solidFill>
              </a:rPr>
              <a:t> кислоти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820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/>
              <a:t>І</a:t>
            </a:r>
            <a:r>
              <a:rPr lang="uk-UA" sz="2400" b="1" dirty="0" err="1">
                <a:solidFill>
                  <a:srgbClr val="FF0000"/>
                </a:solidFill>
              </a:rPr>
              <a:t>таконова</a:t>
            </a:r>
            <a:r>
              <a:rPr lang="uk-UA" sz="2400" b="1" dirty="0">
                <a:solidFill>
                  <a:srgbClr val="FF0000"/>
                </a:solidFill>
              </a:rPr>
              <a:t> кислота (С</a:t>
            </a:r>
            <a:r>
              <a:rPr lang="uk-UA" sz="2400" b="1" baseline="-25000" dirty="0">
                <a:solidFill>
                  <a:srgbClr val="FF0000"/>
                </a:solidFill>
              </a:rPr>
              <a:t>5</a:t>
            </a:r>
            <a:r>
              <a:rPr lang="uk-UA" sz="2400" b="1" dirty="0">
                <a:solidFill>
                  <a:srgbClr val="FF0000"/>
                </a:solidFill>
              </a:rPr>
              <a:t>Н</a:t>
            </a:r>
            <a:r>
              <a:rPr lang="uk-UA" sz="2400" b="1" baseline="-25000" dirty="0">
                <a:solidFill>
                  <a:srgbClr val="FF0000"/>
                </a:solidFill>
              </a:rPr>
              <a:t>6</a:t>
            </a:r>
            <a:r>
              <a:rPr lang="uk-UA" sz="2400" b="1" dirty="0">
                <a:solidFill>
                  <a:srgbClr val="FF0000"/>
                </a:solidFill>
              </a:rPr>
              <a:t>О</a:t>
            </a:r>
            <a:r>
              <a:rPr lang="uk-UA" sz="2400" b="1" baseline="-25000" dirty="0">
                <a:solidFill>
                  <a:srgbClr val="FF0000"/>
                </a:solidFill>
              </a:rPr>
              <a:t>4</a:t>
            </a:r>
            <a:r>
              <a:rPr lang="uk-UA" sz="2400" b="1" dirty="0">
                <a:solidFill>
                  <a:srgbClr val="FF0000"/>
                </a:solidFill>
              </a:rPr>
              <a:t>) − ненасичена </a:t>
            </a:r>
            <a:r>
              <a:rPr lang="uk-UA" sz="2400" b="1" dirty="0" err="1">
                <a:solidFill>
                  <a:srgbClr val="FF0000"/>
                </a:solidFill>
              </a:rPr>
              <a:t>двухосновна</a:t>
            </a:r>
            <a:r>
              <a:rPr lang="uk-UA" sz="2400" b="1" dirty="0">
                <a:solidFill>
                  <a:srgbClr val="FF0000"/>
                </a:solidFill>
              </a:rPr>
              <a:t> кислота</a:t>
            </a:r>
            <a:r>
              <a:rPr lang="uk-UA" sz="2400" dirty="0"/>
              <a:t>; її утворення пліснявими грибами відкрив в 1931 р. </a:t>
            </a:r>
            <a:r>
              <a:rPr lang="uk-UA" sz="2400" dirty="0" err="1"/>
              <a:t>Кіношита</a:t>
            </a:r>
            <a:r>
              <a:rPr lang="uk-UA" sz="2400" dirty="0"/>
              <a:t>. </a:t>
            </a:r>
            <a:endParaRPr lang="uk-UA" sz="2400" dirty="0" smtClean="0"/>
          </a:p>
          <a:p>
            <a:endParaRPr lang="uk-UA" sz="2400" dirty="0"/>
          </a:p>
          <a:p>
            <a:r>
              <a:rPr lang="uk-UA" sz="2400" dirty="0" smtClean="0"/>
              <a:t>Дана </a:t>
            </a:r>
            <a:r>
              <a:rPr lang="uk-UA" sz="2400" dirty="0"/>
              <a:t>кислота − важливий проміжний продукт для отримання соєвого молока. </a:t>
            </a:r>
            <a:endParaRPr lang="uk-UA" sz="2400" dirty="0" smtClean="0"/>
          </a:p>
          <a:p>
            <a:endParaRPr lang="uk-UA" sz="2400" dirty="0"/>
          </a:p>
          <a:p>
            <a:r>
              <a:rPr lang="uk-UA" sz="2400" dirty="0" err="1" smtClean="0"/>
              <a:t>Ітаконова</a:t>
            </a:r>
            <a:r>
              <a:rPr lang="uk-UA" sz="2400" dirty="0" smtClean="0"/>
              <a:t> </a:t>
            </a:r>
            <a:r>
              <a:rPr lang="uk-UA" sz="2400" dirty="0"/>
              <a:t>кислота утворює </a:t>
            </a:r>
            <a:r>
              <a:rPr lang="uk-UA" sz="2400" dirty="0" err="1"/>
              <a:t>сополімери</a:t>
            </a:r>
            <a:r>
              <a:rPr lang="uk-UA" sz="2400" dirty="0"/>
              <a:t> з ефірами та іншими мономерами, тому використовується при виробництві синтетичних волокон і смол, ряду </a:t>
            </a:r>
            <a:r>
              <a:rPr lang="uk-UA" sz="2400" dirty="0" err="1"/>
              <a:t>адгезивних</a:t>
            </a:r>
            <a:r>
              <a:rPr lang="uk-UA" sz="2400" dirty="0"/>
              <a:t> засобів, ПАР, барвників та інших складних органічних сполук.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1084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способы получения итаконовой кислоты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6854"/>
            <a:ext cx="8064896" cy="643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687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ути образования органических кислот у микроскопических грибов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73045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82585" y="11663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b="1" dirty="0"/>
              <a:t>Отримання </a:t>
            </a:r>
            <a:r>
              <a:rPr lang="uk-UA" sz="1400" b="1" dirty="0" err="1"/>
              <a:t>ітаконової</a:t>
            </a:r>
            <a:r>
              <a:rPr lang="uk-UA" sz="1400" b="1" dirty="0"/>
              <a:t> кислоти здійснюють поверхневим і глибинним методами ферментації. Як продуценти використовують </a:t>
            </a:r>
            <a:r>
              <a:rPr lang="uk-UA" sz="1400" b="1" dirty="0" err="1"/>
              <a:t>відселектовані</a:t>
            </a:r>
            <a:r>
              <a:rPr lang="uk-UA" sz="1400" b="1" dirty="0"/>
              <a:t> грибні культури (</a:t>
            </a:r>
            <a:r>
              <a:rPr lang="uk-UA" sz="1400" b="1" i="1" dirty="0" err="1"/>
              <a:t>Aspergillus</a:t>
            </a:r>
            <a:r>
              <a:rPr lang="uk-UA" sz="1400" b="1" i="1" dirty="0"/>
              <a:t> </a:t>
            </a:r>
            <a:r>
              <a:rPr lang="uk-UA" sz="1400" b="1" i="1" dirty="0" err="1"/>
              <a:t>itaconicus</a:t>
            </a:r>
            <a:r>
              <a:rPr lang="uk-UA" sz="1400" b="1" i="1" dirty="0"/>
              <a:t>, </a:t>
            </a:r>
            <a:r>
              <a:rPr lang="uk-UA" sz="1400" b="1" i="1" dirty="0" err="1"/>
              <a:t>Asp</a:t>
            </a:r>
            <a:r>
              <a:rPr lang="uk-UA" sz="1400" b="1" i="1" dirty="0"/>
              <a:t>. </a:t>
            </a:r>
            <a:r>
              <a:rPr lang="uk-UA" sz="1400" b="1" i="1" dirty="0" err="1"/>
              <a:t>terreus</a:t>
            </a:r>
            <a:r>
              <a:rPr lang="uk-UA" sz="1400" b="1" dirty="0"/>
              <a:t>).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3381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>
                <a:solidFill>
                  <a:srgbClr val="FF0000"/>
                </a:solidFill>
              </a:rPr>
              <a:t>Синтез </a:t>
            </a:r>
            <a:r>
              <a:rPr lang="uk-UA" sz="2400" i="1" dirty="0" err="1">
                <a:solidFill>
                  <a:srgbClr val="FF0000"/>
                </a:solidFill>
              </a:rPr>
              <a:t>ітаконової</a:t>
            </a:r>
            <a:r>
              <a:rPr lang="uk-UA" sz="2400" i="1" dirty="0">
                <a:solidFill>
                  <a:srgbClr val="FF0000"/>
                </a:solidFill>
              </a:rPr>
              <a:t> кислоти пов'язаний з реакціями циклу Кребса; її вихідним продуктом є </a:t>
            </a:r>
            <a:r>
              <a:rPr lang="uk-UA" sz="2400" i="1" dirty="0" err="1">
                <a:solidFill>
                  <a:srgbClr val="FF0000"/>
                </a:solidFill>
              </a:rPr>
              <a:t>цис-аконітова</a:t>
            </a:r>
            <a:r>
              <a:rPr lang="uk-UA" sz="2400" i="1" dirty="0">
                <a:solidFill>
                  <a:srgbClr val="FF0000"/>
                </a:solidFill>
              </a:rPr>
              <a:t> кислота, яка при декарбоксилюванні в результаті переміщення електронів і переходу подвійного зв'язку з положення 2.3 в положення 3.4 перетворюється в </a:t>
            </a:r>
            <a:r>
              <a:rPr lang="uk-UA" sz="2400" i="1" dirty="0" err="1">
                <a:solidFill>
                  <a:srgbClr val="FF0000"/>
                </a:solidFill>
              </a:rPr>
              <a:t>ітаконову</a:t>
            </a:r>
            <a:r>
              <a:rPr lang="uk-UA" sz="2400" i="1" dirty="0">
                <a:solidFill>
                  <a:srgbClr val="FF0000"/>
                </a:solidFill>
              </a:rPr>
              <a:t> кислоту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2129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CH2 </a:t>
            </a:r>
            <a:r>
              <a:rPr lang="en-US" dirty="0" smtClean="0"/>
              <a:t>— </a:t>
            </a:r>
            <a:r>
              <a:rPr lang="en-US" dirty="0"/>
              <a:t>COOH          </a:t>
            </a:r>
            <a:r>
              <a:rPr lang="uk-UA" dirty="0" smtClean="0"/>
              <a:t>  </a:t>
            </a:r>
            <a:r>
              <a:rPr lang="en-US" dirty="0" smtClean="0"/>
              <a:t>CH2</a:t>
            </a:r>
            <a:endParaRPr lang="uk-UA" dirty="0" smtClean="0"/>
          </a:p>
          <a:p>
            <a:r>
              <a:rPr lang="el-GR" dirty="0" smtClean="0"/>
              <a:t>Ι</a:t>
            </a:r>
            <a:r>
              <a:rPr lang="uk-UA" dirty="0" smtClean="0"/>
              <a:t>                      СО2    </a:t>
            </a:r>
            <a:r>
              <a:rPr lang="el-GR" dirty="0" smtClean="0"/>
              <a:t>ΙΙ</a:t>
            </a:r>
            <a:endParaRPr lang="uk-UA" dirty="0"/>
          </a:p>
          <a:p>
            <a:r>
              <a:rPr lang="en-US" dirty="0"/>
              <a:t>C </a:t>
            </a:r>
            <a:r>
              <a:rPr lang="en-US" dirty="0" smtClean="0"/>
              <a:t>—     </a:t>
            </a:r>
            <a:r>
              <a:rPr lang="en-US" dirty="0"/>
              <a:t>COOH   </a:t>
            </a:r>
            <a:r>
              <a:rPr lang="uk-UA" dirty="0" smtClean="0"/>
              <a:t>  </a:t>
            </a:r>
            <a:r>
              <a:rPr lang="en-US" dirty="0" smtClean="0"/>
              <a:t>→  </a:t>
            </a:r>
            <a:r>
              <a:rPr lang="uk-UA" dirty="0" smtClean="0"/>
              <a:t>   </a:t>
            </a:r>
            <a:r>
              <a:rPr lang="en-US" dirty="0" smtClean="0"/>
              <a:t>C </a:t>
            </a:r>
            <a:r>
              <a:rPr lang="en-US" dirty="0"/>
              <a:t>— </a:t>
            </a:r>
            <a:r>
              <a:rPr lang="uk-UA" dirty="0" smtClean="0"/>
              <a:t>   </a:t>
            </a:r>
            <a:r>
              <a:rPr lang="en-US" dirty="0" smtClean="0"/>
              <a:t>COOH</a:t>
            </a:r>
            <a:endParaRPr lang="ru-RU" dirty="0"/>
          </a:p>
          <a:p>
            <a:r>
              <a:rPr lang="el-GR" dirty="0" smtClean="0"/>
              <a:t>ΙΙ</a:t>
            </a:r>
            <a:endParaRPr lang="uk-UA" dirty="0" smtClean="0"/>
          </a:p>
          <a:p>
            <a:r>
              <a:rPr lang="en-US" dirty="0"/>
              <a:t>CH </a:t>
            </a:r>
            <a:r>
              <a:rPr lang="en-US" dirty="0" smtClean="0"/>
              <a:t>—   </a:t>
            </a:r>
            <a:r>
              <a:rPr lang="en-US" dirty="0"/>
              <a:t>COOH          </a:t>
            </a:r>
            <a:r>
              <a:rPr lang="uk-UA" dirty="0" smtClean="0"/>
              <a:t>   </a:t>
            </a:r>
            <a:r>
              <a:rPr lang="en-US" dirty="0" smtClean="0"/>
              <a:t>CH2</a:t>
            </a:r>
            <a:r>
              <a:rPr lang="en-US" dirty="0"/>
              <a:t> —</a:t>
            </a:r>
            <a:r>
              <a:rPr lang="en-US" dirty="0" smtClean="0"/>
              <a:t> </a:t>
            </a:r>
            <a:r>
              <a:rPr lang="en-US" dirty="0"/>
              <a:t>COOH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771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Процес аналогічний процесам отримання лимонної кислоти. </a:t>
            </a:r>
            <a:endParaRPr lang="uk-UA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uk-UA" sz="2400" dirty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7030A0"/>
                </a:solidFill>
              </a:rPr>
              <a:t>Середовища </a:t>
            </a:r>
            <a:r>
              <a:rPr lang="uk-UA" sz="2400" dirty="0">
                <a:solidFill>
                  <a:srgbClr val="7030A0"/>
                </a:solidFill>
              </a:rPr>
              <a:t>містять високі концентрації </a:t>
            </a:r>
            <a:r>
              <a:rPr lang="uk-UA" sz="2400" dirty="0" err="1">
                <a:solidFill>
                  <a:srgbClr val="7030A0"/>
                </a:solidFill>
              </a:rPr>
              <a:t>цукрів</a:t>
            </a:r>
            <a:r>
              <a:rPr lang="uk-UA" sz="2400" dirty="0">
                <a:solidFill>
                  <a:srgbClr val="7030A0"/>
                </a:solidFill>
              </a:rPr>
              <a:t>, зазвичай використовують мелясу, при дефіциті фосфору і заліза. </a:t>
            </a:r>
            <a:endParaRPr lang="uk-UA" sz="2400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uk-UA" sz="2400" dirty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7030A0"/>
                </a:solidFill>
              </a:rPr>
              <a:t>Особливістю </a:t>
            </a:r>
            <a:r>
              <a:rPr lang="uk-UA" sz="2400" dirty="0">
                <a:solidFill>
                  <a:srgbClr val="7030A0"/>
                </a:solidFill>
              </a:rPr>
              <a:t>процесу отримання даної кислоти є висока потреба продуцента в солях цинку, магнію і міді. </a:t>
            </a:r>
            <a:endParaRPr lang="uk-UA" sz="2400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7030A0"/>
                </a:solidFill>
              </a:rPr>
              <a:t>При </a:t>
            </a:r>
            <a:r>
              <a:rPr lang="uk-UA" sz="2400" dirty="0">
                <a:solidFill>
                  <a:srgbClr val="7030A0"/>
                </a:solidFill>
              </a:rPr>
              <a:t>поверхневій ферментації протягом 10-12 діб утворюється близько 60% продукту в перерахунку на цукор, частка цільової кислоти в суміші (синтезуються також бурштинова, щавлева і </a:t>
            </a:r>
            <a:r>
              <a:rPr lang="uk-UA" sz="2400" dirty="0" err="1">
                <a:solidFill>
                  <a:srgbClr val="7030A0"/>
                </a:solidFill>
              </a:rPr>
              <a:t>фумарова</a:t>
            </a:r>
            <a:r>
              <a:rPr lang="uk-UA" sz="2400" dirty="0">
                <a:solidFill>
                  <a:srgbClr val="7030A0"/>
                </a:solidFill>
              </a:rPr>
              <a:t> кислоти) − понад 90%. </a:t>
            </a:r>
            <a:endParaRPr lang="uk-UA" sz="2400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Вміст </a:t>
            </a:r>
            <a:r>
              <a:rPr lang="uk-UA" sz="2400" b="1" dirty="0" err="1">
                <a:solidFill>
                  <a:schemeClr val="accent5">
                    <a:lumMod val="50000"/>
                  </a:schemeClr>
                </a:solidFill>
              </a:rPr>
              <a:t>ітаконової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 кислоти досягає 15-20%, остаточна концентрація </a:t>
            </a:r>
            <a:r>
              <a:rPr lang="uk-UA" sz="2400" b="1" dirty="0" err="1">
                <a:solidFill>
                  <a:schemeClr val="accent5">
                    <a:lumMod val="50000"/>
                  </a:schemeClr>
                </a:solidFill>
              </a:rPr>
              <a:t>цукрів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 не перевищує 0.6%.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69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На відміну від лимонної, </a:t>
            </a:r>
            <a:r>
              <a:rPr lang="uk-UA" sz="2400" b="1" dirty="0" err="1">
                <a:solidFill>
                  <a:srgbClr val="FF0000"/>
                </a:solidFill>
              </a:rPr>
              <a:t>ітаконовоа</a:t>
            </a:r>
            <a:r>
              <a:rPr lang="uk-UA" sz="2400" b="1" dirty="0">
                <a:solidFill>
                  <a:srgbClr val="FF0000"/>
                </a:solidFill>
              </a:rPr>
              <a:t> кислота − токсичний продукт, при її концентрації близько 7% ріст продуцента пригнічується, і швидкість продукції кислоти знижується</a:t>
            </a:r>
            <a:r>
              <a:rPr lang="uk-UA" sz="2400" dirty="0"/>
              <a:t>. </a:t>
            </a:r>
            <a:endParaRPr lang="uk-UA" sz="2400" dirty="0" smtClean="0"/>
          </a:p>
          <a:p>
            <a:endParaRPr lang="uk-UA" sz="2400" dirty="0"/>
          </a:p>
          <a:p>
            <a:r>
              <a:rPr lang="uk-UA" sz="2400" dirty="0" smtClean="0"/>
              <a:t>Токсичність </a:t>
            </a:r>
            <a:r>
              <a:rPr lang="uk-UA" sz="2400" dirty="0" err="1"/>
              <a:t>ітаконової</a:t>
            </a:r>
            <a:r>
              <a:rPr lang="uk-UA" sz="2400" dirty="0"/>
              <a:t> кислоти нейтралізують дробовими добавками </a:t>
            </a:r>
            <a:r>
              <a:rPr lang="uk-UA" sz="2400" dirty="0" err="1"/>
              <a:t>гідроксиамонію</a:t>
            </a:r>
            <a:r>
              <a:rPr lang="uk-UA" sz="2400" dirty="0"/>
              <a:t>, </a:t>
            </a:r>
            <a:r>
              <a:rPr lang="uk-UA" sz="2400" dirty="0" err="1"/>
              <a:t>рН</a:t>
            </a:r>
            <a:r>
              <a:rPr lang="uk-UA" sz="2400" dirty="0"/>
              <a:t> середовища при цьому стабілізується на рівні 3.5-3.8. </a:t>
            </a:r>
            <a:endParaRPr lang="uk-UA" sz="2400" dirty="0" smtClean="0"/>
          </a:p>
          <a:p>
            <a:r>
              <a:rPr lang="uk-UA" sz="2400" dirty="0" smtClean="0"/>
              <a:t>При </a:t>
            </a:r>
            <a:r>
              <a:rPr lang="uk-UA" sz="2400" dirty="0"/>
              <a:t>глибинної ферментації кінцева концентрація </a:t>
            </a:r>
            <a:r>
              <a:rPr lang="uk-UA" sz="2400" dirty="0" err="1"/>
              <a:t>ітаконової</a:t>
            </a:r>
            <a:r>
              <a:rPr lang="uk-UA" sz="2400" dirty="0"/>
              <a:t> кислоти нижче, 4-6%. </a:t>
            </a:r>
            <a:endParaRPr lang="uk-UA" sz="2400" dirty="0" smtClean="0"/>
          </a:p>
          <a:p>
            <a:endParaRPr lang="uk-UA" sz="2400" dirty="0"/>
          </a:p>
          <a:p>
            <a:r>
              <a:rPr lang="uk-UA" sz="2400" dirty="0" smtClean="0">
                <a:solidFill>
                  <a:srgbClr val="FF0000"/>
                </a:solidFill>
              </a:rPr>
              <a:t>Товарний </a:t>
            </a:r>
            <a:r>
              <a:rPr lang="uk-UA" sz="2400" dirty="0">
                <a:solidFill>
                  <a:srgbClr val="FF0000"/>
                </a:solidFill>
              </a:rPr>
              <a:t>продукт − кристалічна </a:t>
            </a:r>
            <a:r>
              <a:rPr lang="uk-UA" sz="2400" dirty="0" err="1">
                <a:solidFill>
                  <a:srgbClr val="FF0000"/>
                </a:solidFill>
              </a:rPr>
              <a:t>ітаконова</a:t>
            </a:r>
            <a:r>
              <a:rPr lang="uk-UA" sz="2400" dirty="0">
                <a:solidFill>
                  <a:srgbClr val="FF0000"/>
                </a:solidFill>
              </a:rPr>
              <a:t> кислота 92% вмісту, решта − волога (3-6%) та інші кислоти (1-3%).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96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76672"/>
            <a:ext cx="5166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</a:rPr>
              <a:t>Отримання </a:t>
            </a:r>
            <a:r>
              <a:rPr lang="uk-UA" sz="2400" b="1" i="1" dirty="0" err="1">
                <a:solidFill>
                  <a:srgbClr val="FF0000"/>
                </a:solidFill>
              </a:rPr>
              <a:t>глюконової</a:t>
            </a:r>
            <a:r>
              <a:rPr lang="uk-UA" sz="2400" b="1" i="1" dirty="0">
                <a:solidFill>
                  <a:srgbClr val="FF0000"/>
                </a:solidFill>
              </a:rPr>
              <a:t> кислоти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Картинки по запросу способы получения глюконовой кислоты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760" y="4653136"/>
            <a:ext cx="4022692" cy="198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196752"/>
            <a:ext cx="83629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Глюконова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кислота </a:t>
            </a:r>
            <a:r>
              <a:rPr lang="uk-UA" sz="2400" dirty="0"/>
              <a:t>— одноосновна </a:t>
            </a:r>
            <a:r>
              <a:rPr lang="uk-UA" sz="2400" dirty="0" err="1"/>
              <a:t>пентокислота</a:t>
            </a:r>
            <a:r>
              <a:rPr lang="uk-UA" sz="2400" dirty="0"/>
              <a:t>, яка одержується при ферментативному окисленні глюкози за участю </a:t>
            </a:r>
            <a:r>
              <a:rPr lang="uk-UA" sz="2400" dirty="0" err="1"/>
              <a:t>глюкозооксидази</a:t>
            </a:r>
            <a:r>
              <a:rPr lang="uk-UA" sz="2400" dirty="0"/>
              <a:t>. </a:t>
            </a:r>
            <a:endParaRPr lang="uk-UA" sz="2400" dirty="0" smtClean="0"/>
          </a:p>
          <a:p>
            <a:r>
              <a:rPr lang="uk-UA" sz="2400" dirty="0" err="1" smtClean="0"/>
              <a:t>Глюконова</a:t>
            </a:r>
            <a:r>
              <a:rPr lang="uk-UA" sz="2400" dirty="0" smtClean="0"/>
              <a:t> </a:t>
            </a:r>
            <a:r>
              <a:rPr lang="uk-UA" sz="2400" dirty="0"/>
              <a:t>кислота має широке застосування. </a:t>
            </a:r>
            <a:r>
              <a:rPr lang="uk-UA" sz="2400" dirty="0" err="1"/>
              <a:t>Комплексоутворювач</a:t>
            </a:r>
            <a:r>
              <a:rPr lang="uk-UA" sz="2400" dirty="0"/>
              <a:t> з металами — </a:t>
            </a:r>
            <a:r>
              <a:rPr lang="uk-UA" sz="2400" dirty="0" err="1"/>
              <a:t>глюконат</a:t>
            </a:r>
            <a:r>
              <a:rPr lang="uk-UA" sz="2400" dirty="0"/>
              <a:t> натрію, застосовують при виробництві миючих засобів; </a:t>
            </a:r>
            <a:endParaRPr lang="uk-UA" sz="2400" dirty="0" smtClean="0"/>
          </a:p>
          <a:p>
            <a:r>
              <a:rPr lang="uk-UA" sz="2400" dirty="0" smtClean="0"/>
              <a:t>кальцій</a:t>
            </a:r>
            <a:r>
              <a:rPr lang="uk-UA" sz="2400" dirty="0"/>
              <a:t>, залізо і калійні солі </a:t>
            </a:r>
            <a:r>
              <a:rPr lang="uk-UA" sz="2400" dirty="0" err="1"/>
              <a:t>глюконової</a:t>
            </a:r>
            <a:r>
              <a:rPr lang="uk-UA" sz="2400" dirty="0"/>
              <a:t> кислоти широко використовують в медицині і харчовій промисловості.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2325" y="5229200"/>
            <a:ext cx="4317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</a:rPr>
              <a:t>Продуценти </a:t>
            </a:r>
            <a:r>
              <a:rPr lang="uk-UA" sz="2400" dirty="0" err="1">
                <a:solidFill>
                  <a:srgbClr val="002060"/>
                </a:solidFill>
              </a:rPr>
              <a:t>глюконової</a:t>
            </a:r>
            <a:r>
              <a:rPr lang="uk-UA" sz="2400" dirty="0">
                <a:solidFill>
                  <a:srgbClr val="002060"/>
                </a:solidFill>
              </a:rPr>
              <a:t> кислоти — гриби (</a:t>
            </a:r>
            <a:r>
              <a:rPr lang="uk-UA" sz="2400" i="1" dirty="0" err="1">
                <a:solidFill>
                  <a:srgbClr val="002060"/>
                </a:solidFill>
              </a:rPr>
              <a:t>Penicillium</a:t>
            </a:r>
            <a:r>
              <a:rPr lang="uk-UA" sz="2400" i="1" dirty="0">
                <a:solidFill>
                  <a:srgbClr val="002060"/>
                </a:solidFill>
              </a:rPr>
              <a:t>, </a:t>
            </a:r>
            <a:r>
              <a:rPr lang="uk-UA" sz="2400" i="1" dirty="0" err="1">
                <a:solidFill>
                  <a:srgbClr val="002060"/>
                </a:solidFill>
              </a:rPr>
              <a:t>Aspergillus</a:t>
            </a:r>
            <a:r>
              <a:rPr lang="uk-UA" sz="2400" dirty="0">
                <a:solidFill>
                  <a:srgbClr val="002060"/>
                </a:solidFill>
              </a:rPr>
              <a:t>).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2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51344"/>
            <a:ext cx="86044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uk-UA" sz="2400" b="1" dirty="0">
                <a:solidFill>
                  <a:srgbClr val="7030A0"/>
                </a:solidFill>
              </a:rPr>
              <a:t>лимонна, </a:t>
            </a:r>
            <a:r>
              <a:rPr lang="uk-UA" sz="2400" b="1" dirty="0" err="1">
                <a:solidFill>
                  <a:srgbClr val="7030A0"/>
                </a:solidFill>
              </a:rPr>
              <a:t>кетоглутарова</a:t>
            </a:r>
            <a:r>
              <a:rPr lang="uk-UA" sz="2400" b="1" dirty="0">
                <a:solidFill>
                  <a:srgbClr val="7030A0"/>
                </a:solidFill>
              </a:rPr>
              <a:t>, бурштинова, </a:t>
            </a:r>
            <a:r>
              <a:rPr lang="uk-UA" sz="2400" b="1" dirty="0" err="1">
                <a:solidFill>
                  <a:srgbClr val="7030A0"/>
                </a:solidFill>
              </a:rPr>
              <a:t>фумарова</a:t>
            </a:r>
            <a:r>
              <a:rPr lang="uk-UA" sz="2400" b="1" dirty="0">
                <a:solidFill>
                  <a:srgbClr val="7030A0"/>
                </a:solidFill>
              </a:rPr>
              <a:t> і яблучна кислоти </a:t>
            </a:r>
            <a:r>
              <a:rPr lang="uk-UA" sz="2400" dirty="0"/>
              <a:t>− </a:t>
            </a:r>
            <a:r>
              <a:rPr lang="uk-UA" sz="2400" dirty="0" err="1"/>
              <a:t>інтермедіати</a:t>
            </a:r>
            <a:r>
              <a:rPr lang="uk-UA" sz="2400" dirty="0"/>
              <a:t> циклу </a:t>
            </a:r>
            <a:r>
              <a:rPr lang="uk-UA" sz="2400" dirty="0" err="1"/>
              <a:t>трикарбонових</a:t>
            </a:r>
            <a:r>
              <a:rPr lang="uk-UA" sz="2400" dirty="0"/>
              <a:t> кислот у більшості аеробних </a:t>
            </a:r>
            <a:r>
              <a:rPr lang="uk-UA" sz="2400" dirty="0" err="1"/>
              <a:t>мікрорганізмів</a:t>
            </a:r>
            <a:r>
              <a:rPr lang="uk-UA" sz="2400" dirty="0"/>
              <a:t>.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uk-UA" sz="2400" b="1" dirty="0" err="1" smtClean="0">
                <a:solidFill>
                  <a:srgbClr val="7030A0"/>
                </a:solidFill>
              </a:rPr>
              <a:t>Глюконова</a:t>
            </a:r>
            <a:r>
              <a:rPr lang="uk-UA" sz="2400" b="1" dirty="0">
                <a:solidFill>
                  <a:srgbClr val="7030A0"/>
                </a:solidFill>
              </a:rPr>
              <a:t>, </a:t>
            </a:r>
            <a:r>
              <a:rPr lang="uk-UA" sz="2400" b="1" dirty="0" err="1">
                <a:solidFill>
                  <a:srgbClr val="7030A0"/>
                </a:solidFill>
              </a:rPr>
              <a:t>кетоглюконова</a:t>
            </a:r>
            <a:r>
              <a:rPr lang="uk-UA" sz="2400" b="1" dirty="0">
                <a:solidFill>
                  <a:srgbClr val="7030A0"/>
                </a:solidFill>
              </a:rPr>
              <a:t> і винна кислоти </a:t>
            </a:r>
            <a:r>
              <a:rPr lang="uk-UA" sz="2400" dirty="0"/>
              <a:t>– проміжні продукти прямого окислення глюкози (без </a:t>
            </a:r>
            <a:r>
              <a:rPr lang="uk-UA" sz="2400" dirty="0" err="1"/>
              <a:t>фосфорилювання</a:t>
            </a:r>
            <a:r>
              <a:rPr lang="uk-UA" sz="2400" dirty="0"/>
              <a:t>) деяких аеробних бактерій і грибів.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7030A0"/>
                </a:solidFill>
              </a:rPr>
              <a:t>Молочна</a:t>
            </a:r>
            <a:r>
              <a:rPr lang="uk-UA" sz="2400" b="1" dirty="0">
                <a:solidFill>
                  <a:srgbClr val="7030A0"/>
                </a:solidFill>
              </a:rPr>
              <a:t>, масляна і </a:t>
            </a:r>
            <a:r>
              <a:rPr lang="uk-UA" sz="2400" b="1" dirty="0" err="1">
                <a:solidFill>
                  <a:srgbClr val="7030A0"/>
                </a:solidFill>
              </a:rPr>
              <a:t>пропіонова</a:t>
            </a:r>
            <a:r>
              <a:rPr lang="uk-UA" sz="2400" b="1" dirty="0">
                <a:solidFill>
                  <a:srgbClr val="7030A0"/>
                </a:solidFill>
              </a:rPr>
              <a:t> кислоти</a:t>
            </a:r>
            <a:r>
              <a:rPr lang="uk-UA" sz="2400" dirty="0"/>
              <a:t> є кінцевими продуктами метаболізму вуглеводів у анаеробних бактерій.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7030A0"/>
                </a:solidFill>
              </a:rPr>
              <a:t>Оцтова </a:t>
            </a:r>
            <a:r>
              <a:rPr lang="uk-UA" sz="2400" b="1" dirty="0">
                <a:solidFill>
                  <a:srgbClr val="7030A0"/>
                </a:solidFill>
              </a:rPr>
              <a:t>кислота </a:t>
            </a:r>
            <a:r>
              <a:rPr lang="uk-UA" sz="2400" dirty="0"/>
              <a:t>− продукт окислення етанолу; </a:t>
            </a:r>
            <a:r>
              <a:rPr lang="uk-UA" sz="2400" b="1" dirty="0">
                <a:solidFill>
                  <a:srgbClr val="7030A0"/>
                </a:solidFill>
              </a:rPr>
              <a:t>аліфатичні </a:t>
            </a:r>
            <a:r>
              <a:rPr lang="uk-UA" sz="2400" b="1" dirty="0" err="1">
                <a:solidFill>
                  <a:srgbClr val="7030A0"/>
                </a:solidFill>
              </a:rPr>
              <a:t>моно-</a:t>
            </a:r>
            <a:r>
              <a:rPr lang="uk-UA" sz="2400" b="1" dirty="0">
                <a:solidFill>
                  <a:srgbClr val="7030A0"/>
                </a:solidFill>
              </a:rPr>
              <a:t> і </a:t>
            </a:r>
            <a:r>
              <a:rPr lang="uk-UA" sz="2400" b="1" dirty="0" err="1">
                <a:solidFill>
                  <a:srgbClr val="7030A0"/>
                </a:solidFill>
              </a:rPr>
              <a:t>дикарбонові</a:t>
            </a:r>
            <a:r>
              <a:rPr lang="uk-UA" sz="2400" b="1" dirty="0">
                <a:solidFill>
                  <a:srgbClr val="7030A0"/>
                </a:solidFill>
              </a:rPr>
              <a:t> кислоти </a:t>
            </a:r>
            <a:r>
              <a:rPr lang="uk-UA" sz="2400" dirty="0"/>
              <a:t>− проміжні продукти окислення нормальних алканів.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q"/>
            </a:pPr>
            <a:endParaRPr lang="uk-UA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 smtClean="0"/>
              <a:t>Таким </a:t>
            </a:r>
            <a:r>
              <a:rPr lang="uk-UA" sz="2400" dirty="0"/>
              <a:t>чином, можливості мікроорганізмів для отримання на основі їх метаболізму органічних кислот великі.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7761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uk-UA" sz="2400" dirty="0"/>
              <a:t>Ферментацію в промислових масштабах здійснюють поверхневими глибинними способами; використовують середовища з високим (до 30-35%) вмістом глюкози, в складі середовищ — сульфат магнію, фосфат калію, використовують джерело азоту, а також вуглекислий кальцій.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q"/>
            </a:pPr>
            <a:endParaRPr lang="uk-UA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 smtClean="0"/>
              <a:t>Процес </a:t>
            </a:r>
            <a:r>
              <a:rPr lang="uk-UA" sz="2400" dirty="0"/>
              <a:t>завершується при остаточної концентрації цукру близько 1%.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q"/>
            </a:pPr>
            <a:endParaRPr lang="uk-UA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Готовий </a:t>
            </a:r>
            <a:r>
              <a:rPr lang="uk-UA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 — кристалічні солі (</a:t>
            </a:r>
            <a:r>
              <a:rPr lang="uk-UA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глюконати</a:t>
            </a:r>
            <a:r>
              <a:rPr lang="uk-UA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Картинки по запросу Глюконова кислот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06159"/>
            <a:ext cx="3100505" cy="161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039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275840" y="8204200"/>
            <a:ext cx="0" cy="177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flipH="1">
            <a:off x="2320925" y="8204200"/>
            <a:ext cx="0" cy="177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284" y="-873673"/>
            <a:ext cx="9122715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32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Отримання </a:t>
            </a:r>
            <a:r>
              <a:rPr kumimoji="0" lang="uk-UA" sz="32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фумарової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кислоти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Фумарова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кислота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транс-ізомер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етилен-дикарбонової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кислоти: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1916832"/>
            <a:ext cx="1226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HC</a:t>
            </a:r>
            <a:r>
              <a:rPr lang="uk-UA" dirty="0" smtClean="0"/>
              <a:t>-</a:t>
            </a:r>
            <a:r>
              <a:rPr lang="en-US" dirty="0" smtClean="0"/>
              <a:t> COOH</a:t>
            </a:r>
            <a:endParaRPr lang="uk-UA" dirty="0" smtClean="0"/>
          </a:p>
          <a:p>
            <a:r>
              <a:rPr lang="uk-UA" dirty="0" smtClean="0"/>
              <a:t>           </a:t>
            </a:r>
            <a:r>
              <a:rPr lang="el-GR" dirty="0" smtClean="0"/>
              <a:t>ΙΙ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59488" y="2613600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HOOC</a:t>
            </a:r>
            <a:r>
              <a:rPr lang="uk-UA" dirty="0" smtClean="0"/>
              <a:t>-</a:t>
            </a:r>
            <a:r>
              <a:rPr lang="en-US" dirty="0" smtClean="0"/>
              <a:t> </a:t>
            </a:r>
            <a:r>
              <a:rPr lang="en-US" dirty="0"/>
              <a:t>CH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3284984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</a:rPr>
              <a:t>використовується при виробництві синтетичних смол, фарб, лаків. </a:t>
            </a:r>
            <a:endParaRPr lang="uk-UA" sz="2000" b="1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Смоли </a:t>
            </a:r>
            <a:r>
              <a:rPr lang="uk-UA" sz="2000" b="1" dirty="0" err="1">
                <a:solidFill>
                  <a:srgbClr val="002060"/>
                </a:solidFill>
              </a:rPr>
              <a:t>фумарової</a:t>
            </a:r>
            <a:r>
              <a:rPr lang="uk-UA" sz="2000" b="1" dirty="0">
                <a:solidFill>
                  <a:srgbClr val="002060"/>
                </a:solidFill>
              </a:rPr>
              <a:t> кислоти застосовують для виробництва друкарських фарб. </a:t>
            </a:r>
            <a:endParaRPr lang="uk-UA" sz="2000" b="1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Магнієві </a:t>
            </a:r>
            <a:r>
              <a:rPr lang="uk-UA" sz="2000" b="1" dirty="0">
                <a:solidFill>
                  <a:srgbClr val="002060"/>
                </a:solidFill>
              </a:rPr>
              <a:t>та натрієві солі </a:t>
            </a:r>
            <a:r>
              <a:rPr lang="uk-UA" sz="2000" b="1" dirty="0" err="1">
                <a:solidFill>
                  <a:srgbClr val="002060"/>
                </a:solidFill>
              </a:rPr>
              <a:t>фумарової</a:t>
            </a:r>
            <a:r>
              <a:rPr lang="uk-UA" sz="2000" b="1" dirty="0">
                <a:solidFill>
                  <a:srgbClr val="002060"/>
                </a:solidFill>
              </a:rPr>
              <a:t> кислоти використовують в медицині. </a:t>
            </a:r>
            <a:endParaRPr lang="uk-UA" sz="2000" b="1" dirty="0" smtClean="0">
              <a:solidFill>
                <a:srgbClr val="002060"/>
              </a:solidFill>
            </a:endParaRPr>
          </a:p>
          <a:p>
            <a:r>
              <a:rPr lang="uk-UA" sz="2000" b="1" dirty="0" err="1" smtClean="0">
                <a:solidFill>
                  <a:srgbClr val="002060"/>
                </a:solidFill>
              </a:rPr>
              <a:t>Фумарова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>
                <a:solidFill>
                  <a:srgbClr val="002060"/>
                </a:solidFill>
              </a:rPr>
              <a:t>кислота є також метаболітом циклу </a:t>
            </a:r>
            <a:r>
              <a:rPr lang="uk-UA" sz="2000" b="1" dirty="0" err="1">
                <a:solidFill>
                  <a:srgbClr val="002060"/>
                </a:solidFill>
              </a:rPr>
              <a:t>трикарбонових</a:t>
            </a:r>
            <a:r>
              <a:rPr lang="uk-UA" sz="2000" b="1" dirty="0">
                <a:solidFill>
                  <a:srgbClr val="002060"/>
                </a:solidFill>
              </a:rPr>
              <a:t> кислот і присутня у всіх живих клітинах, однак рідко виводиться в середовище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04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Продуцентом даної кислоти є різні гриби (</a:t>
            </a:r>
            <a:r>
              <a:rPr lang="uk-UA" sz="2400" b="1" i="1" dirty="0" err="1">
                <a:solidFill>
                  <a:schemeClr val="accent5">
                    <a:lumMod val="50000"/>
                  </a:schemeClr>
                </a:solidFill>
              </a:rPr>
              <a:t>Penicillium</a:t>
            </a:r>
            <a:r>
              <a:rPr lang="uk-UA" sz="2400" b="1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uk-UA" sz="2400" b="1" i="1" dirty="0" err="1">
                <a:solidFill>
                  <a:schemeClr val="accent5">
                    <a:lumMod val="50000"/>
                  </a:schemeClr>
                </a:solidFill>
              </a:rPr>
              <a:t>Aspergillus</a:t>
            </a: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uk-UA" sz="2400" b="1" i="1" dirty="0" err="1" smtClean="0">
                <a:solidFill>
                  <a:schemeClr val="accent5">
                    <a:lumMod val="50000"/>
                  </a:schemeClr>
                </a:solidFill>
              </a:rPr>
              <a:t>Rhizopus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), останні найбільш активні. </a:t>
            </a:r>
            <a:endParaRPr lang="uk-UA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uk-UA" sz="2400" dirty="0"/>
          </a:p>
          <a:p>
            <a:r>
              <a:rPr lang="uk-UA" sz="2400" dirty="0" smtClean="0"/>
              <a:t>Середовища </a:t>
            </a:r>
            <a:r>
              <a:rPr lang="uk-UA" sz="2400" dirty="0"/>
              <a:t>для отримання </a:t>
            </a:r>
            <a:r>
              <a:rPr lang="uk-UA" sz="2400" dirty="0" err="1"/>
              <a:t>фумарової</a:t>
            </a:r>
            <a:r>
              <a:rPr lang="uk-UA" sz="2400" dirty="0"/>
              <a:t> кислоти містять глюкозу в концентрації 5-10%, фактор, що лімітує — азот, цинк. </a:t>
            </a:r>
            <a:endParaRPr lang="uk-UA" sz="2400" dirty="0" smtClean="0"/>
          </a:p>
          <a:p>
            <a:endParaRPr lang="uk-UA" sz="2400" dirty="0"/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Ферментація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реалізується в умовах інтенсивної аерації поверхневим або глибинним способом.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uk-UA" sz="2400" dirty="0" smtClean="0"/>
          </a:p>
          <a:p>
            <a:r>
              <a:rPr lang="uk-UA" sz="2400" dirty="0" smtClean="0"/>
              <a:t>При </a:t>
            </a:r>
            <a:r>
              <a:rPr lang="uk-UA" sz="2400" dirty="0"/>
              <a:t>цьому в ході ферментації проводять нейтралізацію середовища вуглекислим кальцієм або розчинами лугів. </a:t>
            </a:r>
            <a:r>
              <a:rPr lang="uk-UA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Максимальний вихід кислоти — 58% від спожитої глюкози</a:t>
            </a:r>
            <a:r>
              <a:rPr lang="uk-UA" sz="2400" dirty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0466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7346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uk-UA" sz="2400" dirty="0"/>
              <a:t>Біотехнологічні методи отримання органічних кислот постійно вдосконалюються. </a:t>
            </a:r>
            <a:r>
              <a:rPr lang="uk-UA" sz="2000" i="1" dirty="0">
                <a:solidFill>
                  <a:schemeClr val="accent1">
                    <a:lumMod val="75000"/>
                  </a:schemeClr>
                </a:solidFill>
              </a:rPr>
              <a:t>Нещодавно в Японії розроблений спосіб отримання 2-кетоглюконової кислоти на основі біосинтезу бактерій </a:t>
            </a:r>
            <a:r>
              <a:rPr lang="uk-UA" sz="2000" i="1" dirty="0" err="1">
                <a:solidFill>
                  <a:schemeClr val="accent1">
                    <a:lumMod val="75000"/>
                  </a:schemeClr>
                </a:solidFill>
              </a:rPr>
              <a:t>Pseudomonas</a:t>
            </a:r>
            <a:r>
              <a:rPr lang="uk-UA" sz="2000" i="1" dirty="0">
                <a:solidFill>
                  <a:schemeClr val="accent1">
                    <a:lumMod val="75000"/>
                  </a:schemeClr>
                </a:solidFill>
              </a:rPr>
              <a:t>, вихід кислоти досягає 90% від використаного цукру. </a:t>
            </a:r>
            <a:endParaRPr lang="uk-UA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 smtClean="0"/>
              <a:t>Розроблена </a:t>
            </a:r>
            <a:r>
              <a:rPr lang="uk-UA" sz="2400" dirty="0"/>
              <a:t>технологія отримання щавлевої кислоти на середовищах з </a:t>
            </a:r>
            <a:r>
              <a:rPr lang="uk-UA" sz="2400" dirty="0" err="1"/>
              <a:t>цукрами</a:t>
            </a:r>
            <a:r>
              <a:rPr lang="uk-UA" sz="2400" dirty="0"/>
              <a:t> на основі грибів </a:t>
            </a:r>
            <a:r>
              <a:rPr lang="uk-UA" sz="2400" i="1" dirty="0"/>
              <a:t>A. </a:t>
            </a:r>
            <a:r>
              <a:rPr lang="uk-UA" sz="2400" i="1" dirty="0" err="1"/>
              <a:t>ozyzae</a:t>
            </a:r>
            <a:r>
              <a:rPr lang="uk-UA" sz="2400" dirty="0"/>
              <a:t>. На основі </a:t>
            </a:r>
            <a:r>
              <a:rPr lang="uk-UA" sz="2400" dirty="0" err="1"/>
              <a:t>селектованих</a:t>
            </a:r>
            <a:r>
              <a:rPr lang="uk-UA" sz="2400" dirty="0"/>
              <a:t> штамів дріжджів (</a:t>
            </a:r>
            <a:r>
              <a:rPr lang="uk-UA" sz="2400" i="1" dirty="0" err="1"/>
              <a:t>Candida</a:t>
            </a:r>
            <a:r>
              <a:rPr lang="uk-UA" sz="2400" i="1" dirty="0"/>
              <a:t> </a:t>
            </a:r>
            <a:r>
              <a:rPr lang="uk-UA" sz="2400" i="1" dirty="0" err="1"/>
              <a:t>lipolytica</a:t>
            </a:r>
            <a:r>
              <a:rPr lang="uk-UA" sz="2400" dirty="0"/>
              <a:t>) створені технології одержання лимонної і </a:t>
            </a:r>
            <a:r>
              <a:rPr lang="uk-UA" sz="2400" dirty="0" err="1"/>
              <a:t>ізолімонної</a:t>
            </a:r>
            <a:r>
              <a:rPr lang="uk-UA" sz="2400" dirty="0"/>
              <a:t> кислот.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Спеціально </a:t>
            </a:r>
            <a:r>
              <a:rPr lang="uk-UA" sz="2400" dirty="0" err="1">
                <a:solidFill>
                  <a:schemeClr val="accent6">
                    <a:lumMod val="50000"/>
                  </a:schemeClr>
                </a:solidFill>
              </a:rPr>
              <a:t>відселектовані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 штами дріжджів роду </a:t>
            </a:r>
            <a:r>
              <a:rPr lang="uk-UA" sz="2400" i="1" dirty="0" err="1">
                <a:solidFill>
                  <a:schemeClr val="accent6">
                    <a:lumMod val="50000"/>
                  </a:schemeClr>
                </a:solidFill>
              </a:rPr>
              <a:t>Candida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 синтезують на середовищах з нормальними </a:t>
            </a:r>
            <a:r>
              <a:rPr lang="uk-UA" sz="2400" dirty="0" err="1">
                <a:solidFill>
                  <a:schemeClr val="accent6">
                    <a:lumMod val="50000"/>
                  </a:schemeClr>
                </a:solidFill>
              </a:rPr>
              <a:t>парафинами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400" dirty="0" err="1">
                <a:solidFill>
                  <a:schemeClr val="accent6">
                    <a:lumMod val="50000"/>
                  </a:schemeClr>
                </a:solidFill>
              </a:rPr>
              <a:t>фумарову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, яблучну, бурштинову кислоти</a:t>
            </a:r>
            <a:r>
              <a:rPr lang="uk-UA" sz="2400" dirty="0"/>
              <a:t>.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Процес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на даної сировині постійного складу більш стабільний, ніж на комплексних природних середовищах на основі меляси; також спрощується стадія виділення і очищення готового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продукту.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25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870200"/>
            <a:ext cx="4679950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150" y="620713"/>
            <a:ext cx="5040313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Дякую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увагу!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182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15" y="404664"/>
            <a:ext cx="88204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Для </a:t>
            </a:r>
            <a:r>
              <a:rPr lang="uk-UA" sz="2000" b="1" dirty="0" err="1">
                <a:solidFill>
                  <a:schemeClr val="accent3">
                    <a:lumMod val="50000"/>
                  </a:schemeClr>
                </a:solidFill>
              </a:rPr>
              <a:t>надсинтезу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 окремих кислот потрібні селективні, строго визначені умови</a:t>
            </a:r>
            <a:r>
              <a:rPr lang="uk-UA" sz="2000" dirty="0"/>
              <a:t>. </a:t>
            </a:r>
            <a:r>
              <a:rPr lang="uk-UA" sz="2000" i="1" dirty="0"/>
              <a:t>При збалансованому </a:t>
            </a:r>
            <a:r>
              <a:rPr lang="uk-UA" sz="2000" i="1" dirty="0" smtClean="0"/>
              <a:t>рості мікроорганізмів </a:t>
            </a:r>
            <a:r>
              <a:rPr lang="uk-UA" sz="2000" i="1" dirty="0"/>
              <a:t>на повноцінному середовищі накопичення органічних кислот не відбувається, так як будучи проміжними продуктами в системі мікробного метаболізму, органічні кислоти − вихідний матеріал для синтезу інших макромолекул. </a:t>
            </a:r>
            <a:endParaRPr lang="uk-UA" sz="2000" i="1" dirty="0" smtClean="0"/>
          </a:p>
          <a:p>
            <a:endParaRPr lang="uk-UA" sz="2000" i="1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Час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максимальної швидкості утворення в клітині органічних кислот, як і багатьох інших метаболітів, не збігається в часі зі швидкістю розмноження клітин і накопиченням біомаси</a:t>
            </a:r>
            <a:r>
              <a:rPr lang="uk-UA" sz="2000" dirty="0"/>
              <a:t>. </a:t>
            </a:r>
            <a:r>
              <a:rPr lang="uk-UA" sz="2000" i="1" dirty="0" err="1"/>
              <a:t>Надсинтез</a:t>
            </a:r>
            <a:r>
              <a:rPr lang="uk-UA" sz="2000" i="1" dirty="0"/>
              <a:t> органічних кислот спостерігається при гальмуванні швидкості росту продуценту і блокуванні процесів біосинтезу, що вимагають участі кислот в якості субстрату, тобто при порушенні процесів дисиміляції наявного ендогенного субстрату і процесів синтезу основних (азотовмісних) компонентів клітини.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Такими умовами, як правило, є повний або надмірний вміст в середовищі джерела вуглецю і енергії та дефіцит біогенних елементів, що обмежують ріст клітин</a:t>
            </a:r>
            <a:r>
              <a:rPr lang="uk-UA" sz="2000" i="1" dirty="0"/>
              <a:t>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58337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Більшість органічних кислот отримують, обмежуючи ріст клітин продуцентів дефіцитом азоту або фосфору при надлишку вуглецевмісного субстрату. </a:t>
            </a:r>
            <a:endParaRPr lang="uk-UA" dirty="0" smtClean="0"/>
          </a:p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Тому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мікробіологічні процеси отримання органічних кислот − двофазні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1970"/>
            <a:ext cx="8136904" cy="5746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1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89844"/>
            <a:ext cx="8748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першому етапі відбувається так зване збалансоване зростання при максимальному накопиченні біомаси та споживанні вуглецевого і енергетичного субстрату, а також </a:t>
            </a:r>
            <a:r>
              <a:rPr lang="uk-UA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лімітуючого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біогену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 smtClean="0"/>
              <a:t>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другому етапі − відбувається уповільнення швидкості росту клітин. </a:t>
            </a:r>
            <a:endParaRPr lang="uk-UA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 smtClean="0"/>
              <a:t>В </a:t>
            </a:r>
            <a:r>
              <a:rPr lang="uk-UA" sz="2400" dirty="0"/>
              <a:t>результаті цього приріст біомаси припиняється і починається інтенсивне </a:t>
            </a:r>
            <a:r>
              <a:rPr lang="uk-UA" sz="2400" dirty="0" err="1"/>
              <a:t>кислотоутворення</a:t>
            </a:r>
            <a:r>
              <a:rPr lang="uk-UA" sz="2400" dirty="0"/>
              <a:t>.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 smtClean="0"/>
              <a:t>Тривалість </a:t>
            </a:r>
            <a:r>
              <a:rPr lang="uk-UA" sz="2400" dirty="0"/>
              <a:t>фази інтенсивності кислото утворення визначається наявністю вуглецевого субстрату в середовищі.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Важливою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умовою </a:t>
            </a:r>
            <a:r>
              <a:rPr lang="uk-UA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кислотоутворення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більшості органічних кислот (за винятком молочної) є відповідний оптимізований режим аерації, а також величина </a:t>
            </a:r>
            <a:r>
              <a:rPr lang="uk-UA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середовища.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512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74846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2800" dirty="0"/>
              <a:t>Здатність продукувати ту чи іншу кислоту − широко розповсюджена серед мікроорганізмів властивість. </a:t>
            </a:r>
            <a:endParaRPr lang="uk-UA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uk-UA" sz="2800" dirty="0" smtClean="0"/>
              <a:t>Як </a:t>
            </a:r>
            <a:r>
              <a:rPr lang="uk-UA" sz="2800" dirty="0"/>
              <a:t>виробничі культури використовують спеціально підібрані штами, що продукують цільову кислоту у вигляді </a:t>
            </a:r>
            <a:r>
              <a:rPr lang="uk-UA" sz="2800" dirty="0" err="1"/>
              <a:t>монопродукту</a:t>
            </a:r>
            <a:r>
              <a:rPr lang="uk-UA" sz="2800" dirty="0"/>
              <a:t> з високими виходами та ефективним засвоєнням вуглецевого субстрату. </a:t>
            </a:r>
            <a:endParaRPr lang="uk-UA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uk-UA" sz="2800" dirty="0" smtClean="0"/>
              <a:t>При </a:t>
            </a:r>
            <a:r>
              <a:rPr lang="uk-UA" sz="2800" dirty="0"/>
              <a:t>виробництві органічних кислот економічний коефіцієнт по вуглецю досягає 90% і вище. </a:t>
            </a:r>
            <a:endParaRPr lang="uk-UA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uk-UA" sz="2800" dirty="0" smtClean="0"/>
              <a:t>Як </a:t>
            </a:r>
            <a:r>
              <a:rPr lang="uk-UA" sz="2800" dirty="0"/>
              <a:t>продуценти використовують бактеріальні, дріжджові і грибні культури (</a:t>
            </a:r>
            <a:r>
              <a:rPr lang="uk-UA" sz="2800" i="1" dirty="0" err="1"/>
              <a:t>Lactobacillus</a:t>
            </a:r>
            <a:r>
              <a:rPr lang="uk-UA" sz="2800" i="1" dirty="0"/>
              <a:t>, </a:t>
            </a:r>
            <a:r>
              <a:rPr lang="uk-UA" sz="2800" i="1" dirty="0" err="1"/>
              <a:t>Arthrobacter</a:t>
            </a:r>
            <a:r>
              <a:rPr lang="uk-UA" sz="2800" i="1" dirty="0"/>
              <a:t>, </a:t>
            </a:r>
            <a:r>
              <a:rPr lang="uk-UA" sz="2800" i="1" dirty="0" err="1"/>
              <a:t>Alcaligenes</a:t>
            </a:r>
            <a:r>
              <a:rPr lang="uk-UA" sz="2800" i="1" dirty="0"/>
              <a:t>,</a:t>
            </a:r>
            <a:br>
              <a:rPr lang="uk-UA" sz="2800" i="1" dirty="0"/>
            </a:br>
            <a:r>
              <a:rPr lang="uk-UA" sz="2800" i="1" dirty="0" err="1"/>
              <a:t>Candida</a:t>
            </a:r>
            <a:r>
              <a:rPr lang="uk-UA" sz="2800" i="1" dirty="0"/>
              <a:t>, </a:t>
            </a:r>
            <a:r>
              <a:rPr lang="uk-UA" sz="2800" i="1" dirty="0" err="1"/>
              <a:t>Aspergillus</a:t>
            </a:r>
            <a:r>
              <a:rPr lang="uk-UA" sz="2800" i="1" dirty="0"/>
              <a:t>, </a:t>
            </a:r>
            <a:r>
              <a:rPr lang="uk-UA" sz="2800" i="1" dirty="0" err="1"/>
              <a:t>Penicillium</a:t>
            </a:r>
            <a:r>
              <a:rPr lang="uk-UA" sz="2800" i="1" dirty="0"/>
              <a:t>, </a:t>
            </a:r>
            <a:r>
              <a:rPr lang="uk-UA" sz="2800" i="1" dirty="0" err="1"/>
              <a:t>Trichoderma</a:t>
            </a:r>
            <a:r>
              <a:rPr lang="uk-UA" sz="2800" dirty="0"/>
              <a:t>).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73569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188640"/>
            <a:ext cx="4932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Способи ферментації в мікробіологічних процесах виробництва органічних кислот − різноманітні. Серед них − </a:t>
            </a:r>
            <a:r>
              <a:rPr lang="uk-UA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поверхневі рідкі та </a:t>
            </a:r>
            <a:r>
              <a:rPr lang="uk-UA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твердофазні</a:t>
            </a:r>
            <a:r>
              <a:rPr lang="uk-UA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процеси, а також глибинні, включаючи проточні культури</a:t>
            </a:r>
            <a:r>
              <a:rPr lang="uk-UA" b="1" dirty="0">
                <a:solidFill>
                  <a:srgbClr val="002060"/>
                </a:solidFill>
              </a:rPr>
              <a:t>. </a:t>
            </a:r>
            <a:endParaRPr lang="uk-UA" b="1" dirty="0" smtClean="0">
              <a:solidFill>
                <a:srgbClr val="002060"/>
              </a:solidFill>
            </a:endParaRPr>
          </a:p>
          <a:p>
            <a:endParaRPr lang="uk-UA" b="1" dirty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В </a:t>
            </a:r>
            <a:r>
              <a:rPr lang="uk-UA" b="1" dirty="0">
                <a:solidFill>
                  <a:srgbClr val="002060"/>
                </a:solidFill>
              </a:rPr>
              <a:t>останні роки розроблено принципово нові й ефективні біотехнології з використанням іммобілізованих цілих клітин і ферментів. </a:t>
            </a:r>
            <a:endParaRPr lang="uk-UA" b="1" dirty="0" smtClean="0">
              <a:solidFill>
                <a:srgbClr val="002060"/>
              </a:solidFill>
            </a:endParaRPr>
          </a:p>
          <a:p>
            <a:endParaRPr lang="uk-UA" b="1" dirty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Також </a:t>
            </a:r>
            <a:r>
              <a:rPr lang="uk-UA" b="1" dirty="0">
                <a:solidFill>
                  <a:srgbClr val="002060"/>
                </a:solidFill>
              </a:rPr>
              <a:t>різноманітні субстрати, які використовуються у виробництві органічних кислот.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653136"/>
            <a:ext cx="518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Глюкозу і </a:t>
            </a:r>
            <a:r>
              <a:rPr lang="uk-UA" dirty="0" smtClean="0"/>
              <a:t>цукрозу все </a:t>
            </a:r>
            <a:r>
              <a:rPr lang="uk-UA" dirty="0"/>
              <a:t>більше замінюють на доступніші комплексні середовища (мелясу, гідролізний крохмаль). Раніше (60-ті роки) були розроблені нові процеси отримання органічних кислот на рідких </a:t>
            </a:r>
            <a:r>
              <a:rPr lang="uk-UA" dirty="0" err="1"/>
              <a:t>парафінах</a:t>
            </a:r>
            <a:r>
              <a:rPr lang="uk-UA" dirty="0"/>
              <a:t> нафти.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62797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1507</TotalTime>
  <Words>3275</Words>
  <Application>Microsoft Office PowerPoint</Application>
  <PresentationFormat>Экран (4:3)</PresentationFormat>
  <Paragraphs>212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106</cp:revision>
  <dcterms:created xsi:type="dcterms:W3CDTF">2017-02-11T12:20:36Z</dcterms:created>
  <dcterms:modified xsi:type="dcterms:W3CDTF">2017-03-15T07:39:21Z</dcterms:modified>
</cp:coreProperties>
</file>