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7"/>
  </p:notesMasterIdLst>
  <p:sldIdLst>
    <p:sldId id="274" r:id="rId2"/>
    <p:sldId id="322" r:id="rId3"/>
    <p:sldId id="323" r:id="rId4"/>
    <p:sldId id="306" r:id="rId5"/>
    <p:sldId id="304" r:id="rId6"/>
    <p:sldId id="329" r:id="rId7"/>
    <p:sldId id="326" r:id="rId8"/>
    <p:sldId id="327" r:id="rId9"/>
    <p:sldId id="328" r:id="rId10"/>
    <p:sldId id="308" r:id="rId11"/>
    <p:sldId id="305" r:id="rId12"/>
    <p:sldId id="309" r:id="rId13"/>
    <p:sldId id="312" r:id="rId14"/>
    <p:sldId id="311" r:id="rId15"/>
    <p:sldId id="310" r:id="rId16"/>
    <p:sldId id="313" r:id="rId17"/>
    <p:sldId id="273" r:id="rId18"/>
    <p:sldId id="275" r:id="rId19"/>
    <p:sldId id="314" r:id="rId20"/>
    <p:sldId id="303" r:id="rId21"/>
    <p:sldId id="276" r:id="rId22"/>
    <p:sldId id="290" r:id="rId23"/>
    <p:sldId id="258" r:id="rId24"/>
    <p:sldId id="259" r:id="rId25"/>
    <p:sldId id="260" r:id="rId26"/>
    <p:sldId id="261" r:id="rId27"/>
    <p:sldId id="263" r:id="rId28"/>
    <p:sldId id="264" r:id="rId29"/>
    <p:sldId id="302" r:id="rId30"/>
    <p:sldId id="292" r:id="rId31"/>
    <p:sldId id="324" r:id="rId32"/>
    <p:sldId id="325" r:id="rId33"/>
    <p:sldId id="293" r:id="rId34"/>
    <p:sldId id="294" r:id="rId35"/>
    <p:sldId id="295" r:id="rId36"/>
    <p:sldId id="296" r:id="rId37"/>
    <p:sldId id="298" r:id="rId38"/>
    <p:sldId id="315" r:id="rId39"/>
    <p:sldId id="316" r:id="rId40"/>
    <p:sldId id="318" r:id="rId41"/>
    <p:sldId id="317" r:id="rId42"/>
    <p:sldId id="319" r:id="rId43"/>
    <p:sldId id="320" r:id="rId44"/>
    <p:sldId id="321" r:id="rId45"/>
    <p:sldId id="277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9FCFD"/>
    <a:srgbClr val="EBC8C7"/>
    <a:srgbClr val="F9EEED"/>
    <a:srgbClr val="FFFFB7"/>
    <a:srgbClr val="FFFFEF"/>
    <a:srgbClr val="FFFF79"/>
    <a:srgbClr val="FF0000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k20\&#1056;&#1072;&#1073;&#1086;&#1095;&#1080;&#1081;%20&#1089;&#1090;&#1086;&#1083;\&#1096;&#1077;&#1092;\&#1050;&#1085;&#1080;&#1075;&#1072;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k20\&#1056;&#1072;&#1073;&#1086;&#1095;&#1080;&#1081;%20&#1089;&#1090;&#1086;&#1083;\&#1096;&#1077;&#1092;\&#1050;&#1085;&#1080;&#1075;&#1072;1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k20\&#1056;&#1072;&#1073;&#1086;&#1095;&#1080;&#1081;%20&#1089;&#1090;&#1086;&#1083;\&#1050;&#1085;&#1080;&#1075;&#1072;1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stacked"/>
        <c:ser>
          <c:idx val="0"/>
          <c:order val="0"/>
          <c:tx>
            <c:strRef>
              <c:f>Лист1!$E$4</c:f>
              <c:strCache>
                <c:ptCount val="1"/>
                <c:pt idx="0">
                  <c:v>Наукові статті </c:v>
                </c:pt>
              </c:strCache>
            </c:strRef>
          </c:tx>
          <c:dLbls>
            <c:txPr>
              <a:bodyPr/>
              <a:lstStyle/>
              <a:p>
                <a:pPr>
                  <a:defRPr sz="1290" baseline="0"/>
                </a:pPr>
                <a:endParaRPr lang="ru-RU"/>
              </a:p>
            </c:txPr>
            <c:showVal val="1"/>
          </c:dLbls>
          <c:cat>
            <c:numRef>
              <c:f>Лист1!$F$3:$I$3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Лист1!$F$4:$I$4</c:f>
              <c:numCache>
                <c:formatCode>General</c:formatCode>
                <c:ptCount val="4"/>
                <c:pt idx="0">
                  <c:v>3823</c:v>
                </c:pt>
                <c:pt idx="1">
                  <c:v>2948</c:v>
                </c:pt>
                <c:pt idx="2">
                  <c:v>3126</c:v>
                </c:pt>
                <c:pt idx="3">
                  <c:v>1821</c:v>
                </c:pt>
              </c:numCache>
            </c:numRef>
          </c:val>
        </c:ser>
        <c:ser>
          <c:idx val="1"/>
          <c:order val="1"/>
          <c:tx>
            <c:strRef>
              <c:f>Лист1!$E$5</c:f>
              <c:strCache>
                <c:ptCount val="1"/>
                <c:pt idx="0">
                  <c:v>Наукові статті в Скопусі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5.0925925925925944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5.5555555555555469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3.703703703703709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4.6296296296296315E-2"/>
                </c:manualLayout>
              </c:layout>
              <c:showVal val="1"/>
            </c:dLbl>
            <c:txPr>
              <a:bodyPr/>
              <a:lstStyle/>
              <a:p>
                <a:pPr>
                  <a:defRPr sz="1540" baseline="0"/>
                </a:pPr>
                <a:endParaRPr lang="ru-RU"/>
              </a:p>
            </c:txPr>
            <c:showVal val="1"/>
          </c:dLbls>
          <c:cat>
            <c:numRef>
              <c:f>Лист1!$F$3:$I$3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Лист1!$F$5:$I$5</c:f>
              <c:numCache>
                <c:formatCode>General</c:formatCode>
                <c:ptCount val="4"/>
                <c:pt idx="0">
                  <c:v>40</c:v>
                </c:pt>
                <c:pt idx="1">
                  <c:v>47</c:v>
                </c:pt>
                <c:pt idx="2">
                  <c:v>43</c:v>
                </c:pt>
                <c:pt idx="3">
                  <c:v>90</c:v>
                </c:pt>
              </c:numCache>
            </c:numRef>
          </c:val>
        </c:ser>
        <c:overlap val="100"/>
        <c:axId val="88475904"/>
        <c:axId val="88514560"/>
      </c:barChart>
      <c:catAx>
        <c:axId val="88475904"/>
        <c:scaling>
          <c:orientation val="minMax"/>
        </c:scaling>
        <c:axPos val="b"/>
        <c:numFmt formatCode="General" sourceLinked="1"/>
        <c:tickLblPos val="nextTo"/>
        <c:crossAx val="88514560"/>
        <c:crosses val="autoZero"/>
        <c:auto val="1"/>
        <c:lblAlgn val="ctr"/>
        <c:lblOffset val="100"/>
      </c:catAx>
      <c:valAx>
        <c:axId val="88514560"/>
        <c:scaling>
          <c:orientation val="minMax"/>
        </c:scaling>
        <c:axPos val="l"/>
        <c:majorGridlines/>
        <c:numFmt formatCode="General" sourceLinked="1"/>
        <c:tickLblPos val="nextTo"/>
        <c:crossAx val="88475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446283780196125"/>
          <c:y val="0.31462983728253158"/>
          <c:w val="0.19634182425850816"/>
          <c:h val="0.22571210073954462"/>
        </c:manualLayout>
      </c:layout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Лист4!$A$2</c:f>
              <c:strCache>
                <c:ptCount val="1"/>
                <c:pt idx="0">
                  <c:v>Scopus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4.1585436583641777E-2"/>
                </c:manualLayout>
              </c:layout>
              <c:showVal val="1"/>
            </c:dLbl>
            <c:dLbl>
              <c:idx val="1"/>
              <c:layout>
                <c:manualLayout>
                  <c:x val="2.1436223605805797E-3"/>
                  <c:y val="-5.4580885516029784E-2"/>
                </c:manualLayout>
              </c:layout>
              <c:showVal val="1"/>
            </c:dLbl>
            <c:dLbl>
              <c:idx val="2"/>
              <c:layout>
                <c:manualLayout>
                  <c:x val="2.1436223605805797E-3"/>
                  <c:y val="-2.5994990919557992E-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5.1981795729552145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5.4580885516029784E-2"/>
                </c:manualLayout>
              </c:layout>
              <c:showVal val="1"/>
            </c:dLbl>
            <c:dLbl>
              <c:idx val="6"/>
              <c:layout>
                <c:manualLayout>
                  <c:x val="4.2872447211611577E-3"/>
                  <c:y val="-3.8986346797164201E-2"/>
                </c:manualLayout>
              </c:layout>
              <c:showVal val="1"/>
            </c:dLbl>
            <c:dLbl>
              <c:idx val="13"/>
              <c:layout>
                <c:manualLayout>
                  <c:x val="6.4308670817417408E-3"/>
                  <c:y val="-4.6783616156597076E-2"/>
                </c:manualLayout>
              </c:layout>
              <c:showVal val="1"/>
            </c:dLbl>
            <c:dLbl>
              <c:idx val="14"/>
              <c:layout>
                <c:manualLayout>
                  <c:x val="4.2872447211611577E-3"/>
                  <c:y val="-5.9779065088985006E-2"/>
                </c:manualLayout>
              </c:layout>
              <c:showVal val="1"/>
            </c:dLbl>
            <c:dLbl>
              <c:idx val="15"/>
              <c:layout>
                <c:manualLayout>
                  <c:x val="0"/>
                  <c:y val="-2.8589987651253763E-2"/>
                </c:manualLayout>
              </c:layout>
              <c:showVal val="1"/>
            </c:dLbl>
            <c:showVal val="1"/>
          </c:dLbls>
          <c:cat>
            <c:strRef>
              <c:f>Лист4!$B$1:$Q$1</c:f>
              <c:strCache>
                <c:ptCount val="16"/>
                <c:pt idx="0">
                  <c:v>ННІ лісового і садово-паркового господарства</c:v>
                </c:pt>
                <c:pt idx="1">
                  <c:v>ННІ післядипломної освіти</c:v>
                </c:pt>
                <c:pt idx="2">
                  <c:v>ННІ енергетики, автоматики і енергозбереження</c:v>
                </c:pt>
                <c:pt idx="3">
                  <c:v>Землевпорядкування</c:v>
                </c:pt>
                <c:pt idx="4">
                  <c:v>Юридичний</c:v>
                </c:pt>
                <c:pt idx="5">
                  <c:v>Конструювання та дизайну</c:v>
                </c:pt>
                <c:pt idx="6">
                  <c:v>Ветеринарної медицини</c:v>
                </c:pt>
                <c:pt idx="7">
                  <c:v>Захисту рослин, біотехнологій та екології</c:v>
                </c:pt>
                <c:pt idx="8">
                  <c:v>Тваринництва та водних біоресурсів</c:v>
                </c:pt>
                <c:pt idx="9">
                  <c:v>Харчових технологій та управління якістю продукції АПК</c:v>
                </c:pt>
                <c:pt idx="10">
                  <c:v>Аграрного менеджменту</c:v>
                </c:pt>
                <c:pt idx="11">
                  <c:v>Економічний</c:v>
                </c:pt>
                <c:pt idx="12">
                  <c:v>Гуманітарно-педагогічний</c:v>
                </c:pt>
                <c:pt idx="13">
                  <c:v>Інформаційних технологій</c:v>
                </c:pt>
                <c:pt idx="14">
                  <c:v>Агробіологічний</c:v>
                </c:pt>
                <c:pt idx="15">
                  <c:v>Механіко-технологічний факультет</c:v>
                </c:pt>
              </c:strCache>
            </c:strRef>
          </c:cat>
          <c:val>
            <c:numRef>
              <c:f>Лист4!$B$2:$Q$2</c:f>
              <c:numCache>
                <c:formatCode>General</c:formatCode>
                <c:ptCount val="16"/>
                <c:pt idx="0">
                  <c:v>10</c:v>
                </c:pt>
                <c:pt idx="1">
                  <c:v>0</c:v>
                </c:pt>
                <c:pt idx="2">
                  <c:v>10</c:v>
                </c:pt>
                <c:pt idx="3">
                  <c:v>2</c:v>
                </c:pt>
                <c:pt idx="4">
                  <c:v>0</c:v>
                </c:pt>
                <c:pt idx="5">
                  <c:v>19</c:v>
                </c:pt>
                <c:pt idx="6">
                  <c:v>3</c:v>
                </c:pt>
                <c:pt idx="7">
                  <c:v>17</c:v>
                </c:pt>
                <c:pt idx="8">
                  <c:v>4</c:v>
                </c:pt>
                <c:pt idx="9">
                  <c:v>1</c:v>
                </c:pt>
                <c:pt idx="10">
                  <c:v>3</c:v>
                </c:pt>
                <c:pt idx="11">
                  <c:v>12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Лист4!$A$3</c:f>
              <c:strCache>
                <c:ptCount val="1"/>
                <c:pt idx="0">
                  <c:v>WoS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-2.8589987651253708E-2"/>
                </c:manualLayout>
              </c:layout>
              <c:showVal val="1"/>
            </c:dLbl>
            <c:dLbl>
              <c:idx val="2"/>
              <c:layout>
                <c:manualLayout>
                  <c:x val="6.4308670817417408E-3"/>
                  <c:y val="-3.3788167224208944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2.0792718291820889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2.339180807829851E-2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-4.4184731022858602E-2"/>
                </c:manualLayout>
              </c:layout>
              <c:showVal val="1"/>
            </c:dLbl>
            <c:dLbl>
              <c:idx val="13"/>
              <c:layout>
                <c:manualLayout>
                  <c:x val="2.1436223605805788E-2"/>
                  <c:y val="-2.8589987651253763E-2"/>
                </c:manualLayout>
              </c:layout>
              <c:showVal val="1"/>
            </c:dLbl>
            <c:dLbl>
              <c:idx val="14"/>
              <c:layout>
                <c:manualLayout>
                  <c:x val="-2.3579845966386345E-2"/>
                  <c:y val="-5.1981795729552169E-3"/>
                </c:manualLayout>
              </c:layout>
              <c:showVal val="1"/>
            </c:dLbl>
            <c:showVal val="1"/>
          </c:dLbls>
          <c:cat>
            <c:strRef>
              <c:f>Лист4!$B$1:$Q$1</c:f>
              <c:strCache>
                <c:ptCount val="16"/>
                <c:pt idx="0">
                  <c:v>ННІ лісового і садово-паркового господарства</c:v>
                </c:pt>
                <c:pt idx="1">
                  <c:v>ННІ післядипломної освіти</c:v>
                </c:pt>
                <c:pt idx="2">
                  <c:v>ННІ енергетики, автоматики і енергозбереження</c:v>
                </c:pt>
                <c:pt idx="3">
                  <c:v>Землевпорядкування</c:v>
                </c:pt>
                <c:pt idx="4">
                  <c:v>Юридичний</c:v>
                </c:pt>
                <c:pt idx="5">
                  <c:v>Конструювання та дизайну</c:v>
                </c:pt>
                <c:pt idx="6">
                  <c:v>Ветеринарної медицини</c:v>
                </c:pt>
                <c:pt idx="7">
                  <c:v>Захисту рослин, біотехнологій та екології</c:v>
                </c:pt>
                <c:pt idx="8">
                  <c:v>Тваринництва та водних біоресурсів</c:v>
                </c:pt>
                <c:pt idx="9">
                  <c:v>Харчових технологій та управління якістю продукції АПК</c:v>
                </c:pt>
                <c:pt idx="10">
                  <c:v>Аграрного менеджменту</c:v>
                </c:pt>
                <c:pt idx="11">
                  <c:v>Економічний</c:v>
                </c:pt>
                <c:pt idx="12">
                  <c:v>Гуманітарно-педагогічний</c:v>
                </c:pt>
                <c:pt idx="13">
                  <c:v>Інформаційних технологій</c:v>
                </c:pt>
                <c:pt idx="14">
                  <c:v>Агробіологічний</c:v>
                </c:pt>
                <c:pt idx="15">
                  <c:v>Механіко-технологічний факультет</c:v>
                </c:pt>
              </c:strCache>
            </c:strRef>
          </c:cat>
          <c:val>
            <c:numRef>
              <c:f>Лист4!$B$3:$Q$3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3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7</c:v>
                </c:pt>
                <c:pt idx="11">
                  <c:v>6</c:v>
                </c:pt>
                <c:pt idx="12">
                  <c:v>7</c:v>
                </c:pt>
                <c:pt idx="13">
                  <c:v>3</c:v>
                </c:pt>
                <c:pt idx="14">
                  <c:v>0</c:v>
                </c:pt>
                <c:pt idx="15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Лист4!$A$4</c:f>
              <c:strCache>
                <c:ptCount val="1"/>
                <c:pt idx="0">
                  <c:v>Index Copernicus</c:v>
                </c:pt>
              </c:strCache>
            </c:strRef>
          </c:tx>
          <c:dLbls>
            <c:dLbl>
              <c:idx val="0"/>
              <c:layout>
                <c:manualLayout>
                  <c:x val="1.7148978884644592E-2"/>
                  <c:y val="-4.1585436583641833E-2"/>
                </c:manualLayout>
              </c:layout>
              <c:showVal val="1"/>
            </c:dLbl>
            <c:dLbl>
              <c:idx val="2"/>
              <c:layout>
                <c:manualLayout>
                  <c:x val="4.2872447211611577E-3"/>
                  <c:y val="-5.1981795729552169E-3"/>
                </c:manualLayout>
              </c:layout>
              <c:showVal val="1"/>
            </c:dLbl>
            <c:showVal val="1"/>
          </c:dLbls>
          <c:cat>
            <c:strRef>
              <c:f>Лист4!$B$1:$Q$1</c:f>
              <c:strCache>
                <c:ptCount val="16"/>
                <c:pt idx="0">
                  <c:v>ННІ лісового і садово-паркового господарства</c:v>
                </c:pt>
                <c:pt idx="1">
                  <c:v>ННІ післядипломної освіти</c:v>
                </c:pt>
                <c:pt idx="2">
                  <c:v>ННІ енергетики, автоматики і енергозбереження</c:v>
                </c:pt>
                <c:pt idx="3">
                  <c:v>Землевпорядкування</c:v>
                </c:pt>
                <c:pt idx="4">
                  <c:v>Юридичний</c:v>
                </c:pt>
                <c:pt idx="5">
                  <c:v>Конструювання та дизайну</c:v>
                </c:pt>
                <c:pt idx="6">
                  <c:v>Ветеринарної медицини</c:v>
                </c:pt>
                <c:pt idx="7">
                  <c:v>Захисту рослин, біотехнологій та екології</c:v>
                </c:pt>
                <c:pt idx="8">
                  <c:v>Тваринництва та водних біоресурсів</c:v>
                </c:pt>
                <c:pt idx="9">
                  <c:v>Харчових технологій та управління якістю продукції АПК</c:v>
                </c:pt>
                <c:pt idx="10">
                  <c:v>Аграрного менеджменту</c:v>
                </c:pt>
                <c:pt idx="11">
                  <c:v>Економічний</c:v>
                </c:pt>
                <c:pt idx="12">
                  <c:v>Гуманітарно-педагогічний</c:v>
                </c:pt>
                <c:pt idx="13">
                  <c:v>Інформаційних технологій</c:v>
                </c:pt>
                <c:pt idx="14">
                  <c:v>Агробіологічний</c:v>
                </c:pt>
                <c:pt idx="15">
                  <c:v>Механіко-технологічний факультет</c:v>
                </c:pt>
              </c:strCache>
            </c:strRef>
          </c:cat>
          <c:val>
            <c:numRef>
              <c:f>Лист4!$B$4:$Q$4</c:f>
              <c:numCache>
                <c:formatCode>General</c:formatCode>
                <c:ptCount val="16"/>
                <c:pt idx="0">
                  <c:v>30</c:v>
                </c:pt>
                <c:pt idx="1">
                  <c:v>6</c:v>
                </c:pt>
                <c:pt idx="2">
                  <c:v>0</c:v>
                </c:pt>
                <c:pt idx="3">
                  <c:v>3</c:v>
                </c:pt>
                <c:pt idx="4">
                  <c:v>3</c:v>
                </c:pt>
                <c:pt idx="5">
                  <c:v>11</c:v>
                </c:pt>
                <c:pt idx="6">
                  <c:v>156</c:v>
                </c:pt>
                <c:pt idx="7">
                  <c:v>0</c:v>
                </c:pt>
                <c:pt idx="8">
                  <c:v>8</c:v>
                </c:pt>
                <c:pt idx="9">
                  <c:v>14</c:v>
                </c:pt>
                <c:pt idx="10">
                  <c:v>2</c:v>
                </c:pt>
                <c:pt idx="11">
                  <c:v>37</c:v>
                </c:pt>
                <c:pt idx="12">
                  <c:v>121</c:v>
                </c:pt>
                <c:pt idx="13">
                  <c:v>8</c:v>
                </c:pt>
                <c:pt idx="14">
                  <c:v>10</c:v>
                </c:pt>
                <c:pt idx="15">
                  <c:v>127</c:v>
                </c:pt>
              </c:numCache>
            </c:numRef>
          </c:val>
        </c:ser>
        <c:shape val="box"/>
        <c:axId val="98962048"/>
        <c:axId val="98980224"/>
        <c:axId val="0"/>
      </c:bar3DChart>
      <c:catAx>
        <c:axId val="98962048"/>
        <c:scaling>
          <c:orientation val="minMax"/>
        </c:scaling>
        <c:axPos val="b"/>
        <c:tickLblPos val="nextTo"/>
        <c:crossAx val="98980224"/>
        <c:crosses val="autoZero"/>
        <c:auto val="1"/>
        <c:lblAlgn val="ctr"/>
        <c:lblOffset val="100"/>
      </c:catAx>
      <c:valAx>
        <c:axId val="98980224"/>
        <c:scaling>
          <c:orientation val="minMax"/>
        </c:scaling>
        <c:axPos val="l"/>
        <c:majorGridlines/>
        <c:numFmt formatCode="General" sourceLinked="1"/>
        <c:tickLblPos val="nextTo"/>
        <c:crossAx val="98962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432620220474043"/>
          <c:y val="0.30516245026388245"/>
          <c:w val="0.13693065748874061"/>
          <c:h val="0.25092268308388216"/>
        </c:manualLayout>
      </c:layout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Лист3!$E$1:$E$11</c:f>
              <c:strCache>
                <c:ptCount val="11"/>
                <c:pt idx="0">
                  <c:v>Радіологія, екологія</c:v>
                </c:pt>
                <c:pt idx="1">
                  <c:v>Біологія, біотехнологія</c:v>
                </c:pt>
                <c:pt idx="2">
                  <c:v>Ветеринарна медицина</c:v>
                </c:pt>
                <c:pt idx="3">
                  <c:v>Економіка</c:v>
                </c:pt>
                <c:pt idx="4">
                  <c:v>Техніка</c:v>
                </c:pt>
                <c:pt idx="5">
                  <c:v>Енергетика</c:v>
                </c:pt>
                <c:pt idx="6">
                  <c:v>Математика</c:v>
                </c:pt>
                <c:pt idx="7">
                  <c:v>Тваринництво</c:v>
                </c:pt>
                <c:pt idx="8">
                  <c:v>Лісівництво</c:v>
                </c:pt>
                <c:pt idx="9">
                  <c:v>Фізика</c:v>
                </c:pt>
                <c:pt idx="10">
                  <c:v>Хімія</c:v>
                </c:pt>
              </c:strCache>
            </c:strRef>
          </c:cat>
          <c:val>
            <c:numRef>
              <c:f>Лист3!$F$1:$F$11</c:f>
              <c:numCache>
                <c:formatCode>0%</c:formatCode>
                <c:ptCount val="11"/>
                <c:pt idx="0">
                  <c:v>0.60000000000000064</c:v>
                </c:pt>
                <c:pt idx="1">
                  <c:v>0.2</c:v>
                </c:pt>
                <c:pt idx="2">
                  <c:v>2.0000000000000011E-2</c:v>
                </c:pt>
                <c:pt idx="3">
                  <c:v>1.0000000000000005E-2</c:v>
                </c:pt>
                <c:pt idx="4">
                  <c:v>6.0000000000000032E-2</c:v>
                </c:pt>
                <c:pt idx="5">
                  <c:v>3.0000000000000002E-2</c:v>
                </c:pt>
                <c:pt idx="6">
                  <c:v>2.0000000000000011E-2</c:v>
                </c:pt>
                <c:pt idx="7">
                  <c:v>2.0000000000000011E-2</c:v>
                </c:pt>
                <c:pt idx="8">
                  <c:v>1.0000000000000005E-2</c:v>
                </c:pt>
                <c:pt idx="9">
                  <c:v>1.0000000000000005E-2</c:v>
                </c:pt>
                <c:pt idx="10">
                  <c:v>2.0000000000000011E-2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7128537198227445"/>
          <c:y val="8.2558690580344263E-2"/>
          <c:w val="0.31892876378850327"/>
          <c:h val="0.8348826188393118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F4FF6C-BC60-43B9-99D0-1FEC74E503F6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41F7EE-2675-4B65-9708-D5436B5E9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6042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5A879AA-F88A-4F42-A030-23F6DB5A9046}" type="slidenum">
              <a:rPr lang="ru-RU" altLang="uk-UA" sz="1200">
                <a:latin typeface="Calibri" pitchFamily="34" charset="0"/>
              </a:rPr>
              <a:pPr algn="r"/>
              <a:t>18</a:t>
            </a:fld>
            <a:endParaRPr lang="ru-RU" altLang="uk-UA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583F-D1FA-42F1-9075-55CB54EB8878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C0F8885-B66F-4FA3-8EF8-81F3C76DB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1F114-B08B-4471-B414-BE6CE01C783B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DB9E5-5EEB-4517-8B84-88087138D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0FC1A-F788-4233-8093-1C40835A7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A60C0-8654-489A-8B99-E65925E7890C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E0A7A-A52B-43A9-847F-98659244D73E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3303D-3670-4B4D-92C3-008BD94A4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08A01-3087-46CB-BF28-B341C0037FED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979250F-C987-4661-BB5F-A36589AD9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70255-FC80-4A6A-9332-65BDE3DD3689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D064F-1EC6-450E-B234-4F0107731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37E34-DD86-4D4A-855F-0FF763759FC9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6BF69BA-DBEB-43DB-A478-90D182984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40726-E807-4C85-919E-485BF34B7817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E4FB5-4C2C-4678-BA83-E8533EA5B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76812-2C85-4333-B9E0-95CAC638E5D6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08CE5F-DD05-4649-865F-7E4A61FB7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E2BF8BF-6F50-46E4-801D-1CFC89BDB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0943-9C64-40CD-8140-F1E42FBB76F2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83128-6E49-499D-94BA-F00352A01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5679D-47D2-4B8B-B28E-CC0C10C19B18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5AC43FE-2D36-4043-82CA-5F0453086665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FE9ABE-5533-4B8C-9861-A2D77A325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62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3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nbuviap.gov.ua/bpnu/index.php?page_sites=top_sc_15&amp;ind=20" TargetMode="External"/><Relationship Id="rId2" Type="http://schemas.openxmlformats.org/officeDocument/2006/relationships/hyperlink" Target="http://nbuviap.gov.ua/bpnu/index.php?page_sites=top_sc_15&amp;ind=1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313" y="4724400"/>
            <a:ext cx="6273800" cy="1087438"/>
          </a:xfrm>
        </p:spPr>
        <p:txBody>
          <a:bodyPr/>
          <a:lstStyle/>
          <a:p>
            <a:pPr eaLnBrk="1" hangingPunct="1"/>
            <a:r>
              <a:rPr lang="uk-UA" sz="2000" cap="none" spc="0" dirty="0" smtClean="0">
                <a:solidFill>
                  <a:schemeClr val="folHlink"/>
                </a:solidFill>
              </a:rPr>
              <a:t>Отченашко Володимир Віталійович,</a:t>
            </a:r>
          </a:p>
          <a:p>
            <a:pPr eaLnBrk="1" hangingPunct="1"/>
            <a:r>
              <a:rPr lang="uk-UA" sz="2000" cap="none" spc="0" dirty="0" smtClean="0">
                <a:solidFill>
                  <a:schemeClr val="folHlink"/>
                </a:solidFill>
              </a:rPr>
              <a:t>начальник науково-дослідної частини</a:t>
            </a:r>
            <a:endParaRPr lang="ru-RU" sz="2000" cap="none" spc="0" dirty="0" smtClean="0">
              <a:solidFill>
                <a:schemeClr val="folHlink"/>
              </a:solidFill>
            </a:endParaRPr>
          </a:p>
        </p:txBody>
      </p:sp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8032750" cy="1871663"/>
          </a:xfrm>
          <a:solidFill>
            <a:schemeClr val="bg1"/>
          </a:solidFill>
          <a:ln w="57150" cmpd="thinThick"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uk-UA" sz="3400" b="1" smtClean="0">
                <a:latin typeface="Arial" charset="0"/>
              </a:rPr>
              <a:t>МІЖНАРОДНІ  НАУКОМЕТРИЧНІ БАЗИ ДАНИХ ТА ІНДЕКСИ ЦИТУВАННЯ НАУКОВИХ ПРАЦЬ </a:t>
            </a:r>
            <a:endParaRPr lang="ru-RU" sz="3400" b="1" smtClean="0">
              <a:latin typeface="Arial" charset="0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95288" y="6092825"/>
            <a:ext cx="5761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9 грудня 2016 р.</a:t>
            </a:r>
            <a:endParaRPr lang="ru-RU"/>
          </a:p>
        </p:txBody>
      </p:sp>
      <p:pic>
        <p:nvPicPr>
          <p:cNvPr id="14341" name="Picture 5" descr="https://pp.vk.me/c628031/v628031032/16751/KFRInKvILFQ.jpg"/>
          <p:cNvPicPr>
            <a:picLocks noChangeAspect="1" noChangeArrowheads="1"/>
          </p:cNvPicPr>
          <p:nvPr/>
        </p:nvPicPr>
        <p:blipFill>
          <a:blip r:embed="rId2" cstate="print"/>
          <a:srcRect l="57977" r="3276" b="6071"/>
          <a:stretch>
            <a:fillRect/>
          </a:stretch>
        </p:blipFill>
        <p:spPr bwMode="auto">
          <a:xfrm>
            <a:off x="323850" y="404813"/>
            <a:ext cx="8636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1476375" y="549275"/>
            <a:ext cx="72723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>
                <a:solidFill>
                  <a:srgbClr val="002060"/>
                </a:solidFill>
              </a:rPr>
              <a:t>Національний університет біоресурсів і природокористування України</a:t>
            </a:r>
          </a:p>
          <a:p>
            <a:endParaRPr lang="uk-UA" sz="1600">
              <a:solidFill>
                <a:srgbClr val="002060"/>
              </a:solidFill>
            </a:endParaRPr>
          </a:p>
          <a:p>
            <a:r>
              <a:rPr lang="uk-UA" sz="1600">
                <a:solidFill>
                  <a:srgbClr val="002060"/>
                </a:solidFill>
              </a:rPr>
              <a:t>Факультет тваринництва та водних біоресурсів</a:t>
            </a:r>
          </a:p>
          <a:p>
            <a:endParaRPr lang="ru-RU" sz="16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63" y="3008313"/>
            <a:ext cx="8459787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0350"/>
            <a:ext cx="80645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228600"/>
            <a:ext cx="8534400" cy="1112838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uk-UA" smtClean="0"/>
              <a:t>Для чого потрібно публікуватися у відомих наукових журналах?</a:t>
            </a:r>
            <a:endParaRPr lang="ru-RU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524000"/>
            <a:ext cx="8713787" cy="4598988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uk-UA" sz="2300" smtClean="0"/>
              <a:t>Повідомлення про результат </a:t>
            </a:r>
            <a:r>
              <a:rPr lang="uk-UA" sz="2300" smtClean="0">
                <a:solidFill>
                  <a:srgbClr val="FF0000"/>
                </a:solidFill>
              </a:rPr>
              <a:t>(</a:t>
            </a:r>
            <a:r>
              <a:rPr lang="en-US" sz="2300" smtClean="0">
                <a:solidFill>
                  <a:srgbClr val="FF0000"/>
                </a:solidFill>
              </a:rPr>
              <a:t>informing</a:t>
            </a:r>
            <a:r>
              <a:rPr lang="uk-UA" sz="2300" smtClean="0">
                <a:solidFill>
                  <a:srgbClr val="FF0000"/>
                </a:solidFill>
              </a:rPr>
              <a:t>)</a:t>
            </a:r>
            <a:r>
              <a:rPr lang="uk-UA" sz="2300" smtClean="0"/>
              <a:t>;</a:t>
            </a:r>
          </a:p>
          <a:p>
            <a:pPr eaLnBrk="1" hangingPunct="1"/>
            <a:r>
              <a:rPr lang="uk-UA" sz="2300" smtClean="0"/>
              <a:t>Покращення помітності </a:t>
            </a:r>
            <a:r>
              <a:rPr lang="uk-UA" sz="2300" smtClean="0">
                <a:solidFill>
                  <a:srgbClr val="FF0000"/>
                </a:solidFill>
              </a:rPr>
              <a:t>(</a:t>
            </a:r>
            <a:r>
              <a:rPr lang="en-US" sz="2300" smtClean="0">
                <a:solidFill>
                  <a:srgbClr val="FF0000"/>
                </a:solidFill>
              </a:rPr>
              <a:t>visibility</a:t>
            </a:r>
            <a:r>
              <a:rPr lang="uk-UA" sz="2300" smtClean="0">
                <a:solidFill>
                  <a:srgbClr val="FF0000"/>
                </a:solidFill>
              </a:rPr>
              <a:t>) </a:t>
            </a:r>
            <a:r>
              <a:rPr lang="uk-UA" sz="2300" smtClean="0"/>
              <a:t>та доступності наукових розробок, фіксація пріоритету, престижність публікації завдяки потраплянню у міжнародні бази даних;</a:t>
            </a:r>
          </a:p>
          <a:p>
            <a:pPr eaLnBrk="1" hangingPunct="1"/>
            <a:r>
              <a:rPr lang="uk-UA" sz="2300" smtClean="0"/>
              <a:t>Використання для звітності про наукову роботу та оцінювання наукових результатів </a:t>
            </a:r>
            <a:r>
              <a:rPr lang="uk-UA" sz="2300" smtClean="0">
                <a:solidFill>
                  <a:srgbClr val="FF0000"/>
                </a:solidFill>
              </a:rPr>
              <a:t>(</a:t>
            </a:r>
            <a:r>
              <a:rPr lang="en-US" sz="2300" smtClean="0">
                <a:solidFill>
                  <a:srgbClr val="FF0000"/>
                </a:solidFill>
              </a:rPr>
              <a:t>formal reporting</a:t>
            </a:r>
            <a:r>
              <a:rPr lang="uk-UA" sz="2300" smtClean="0">
                <a:solidFill>
                  <a:srgbClr val="FF0000"/>
                </a:solidFill>
              </a:rPr>
              <a:t>)</a:t>
            </a:r>
            <a:r>
              <a:rPr lang="uk-UA" sz="2300" smtClean="0"/>
              <a:t>;</a:t>
            </a:r>
          </a:p>
          <a:p>
            <a:pPr eaLnBrk="1" hangingPunct="1"/>
            <a:r>
              <a:rPr lang="uk-UA" sz="2300" smtClean="0"/>
              <a:t>Підвищення наукової кваліфікації та статусу вченого у науковій спільноті (як результат отримання міжнародних договорів, грантів), у тому числі завдяки співробітництву </a:t>
            </a:r>
            <a:r>
              <a:rPr lang="uk-UA" sz="2300" smtClean="0">
                <a:solidFill>
                  <a:srgbClr val="FF0000"/>
                </a:solidFill>
              </a:rPr>
              <a:t>(</a:t>
            </a:r>
            <a:r>
              <a:rPr lang="en-US" sz="2300" smtClean="0">
                <a:solidFill>
                  <a:srgbClr val="FF0000"/>
                </a:solidFill>
              </a:rPr>
              <a:t>collaboration</a:t>
            </a:r>
            <a:r>
              <a:rPr lang="uk-UA" sz="2300" smtClean="0"/>
              <a:t>);</a:t>
            </a:r>
          </a:p>
          <a:p>
            <a:pPr eaLnBrk="1" hangingPunct="1"/>
            <a:r>
              <a:rPr lang="uk-UA" sz="2300" smtClean="0"/>
              <a:t>Підвищення рейтингу університету, зміцнення позицій вітчизняної науки у глобальному вимірі.</a:t>
            </a:r>
            <a:endParaRPr lang="ru-RU" sz="23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7852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8785225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785225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785225" cy="658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AutoShape 6" descr="&amp;Kcy;&amp;acy;&amp;rcy;&amp;tcy;&amp;icy;&amp;ncy;&amp;kcy;&amp;icy; &amp;pcy;&amp;ocy; &amp;zcy;&amp;acy;&amp;pcy;&amp;rcy;&amp;ocy;&amp;scy;&amp;ucy; &amp;ucy;&amp;gcy;&amp;ocy;&amp;rcy;&amp;shchcy;&amp;icy;&amp;ncy;&amp;acy; &amp;pcy;&amp;rcy;&amp;acy;&amp;pcy;&amp;ocy;&amp;rcy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8676" name="Picture 8" descr="&amp;Kcy;&amp;acy;&amp;rcy;&amp;tcy;&amp;icy;&amp;ncy;&amp;kcy;&amp;icy; &amp;pcy;&amp;ocy; &amp;zcy;&amp;acy;&amp;pcy;&amp;rcy;&amp;ocy;&amp;scy;&amp;ucy; &amp;ucy;&amp;gcy;&amp;ocy;&amp;rcy;&amp;shchcy;&amp;icy;&amp;ncy;&amp;acy; &amp;pcy;&amp;rcy;&amp;acy;&amp;pcy;&amp;ocy;&amp;r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4076700"/>
            <a:ext cx="7635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0" descr="&amp;Kcy;&amp;acy;&amp;rcy;&amp;tcy;&amp;icy;&amp;ncy;&amp;kcy;&amp;icy; &amp;pcy;&amp;ocy; &amp;zcy;&amp;acy;&amp;pcy;&amp;rcy;&amp;ocy;&amp;scy;&amp;ucy; &amp;rcy;&amp;ucy;&amp;mcy;&amp;ucy;&amp;ncy;&amp;iukcy;&amp;yacy; &amp;pcy;&amp;rcy;&amp;acy;&amp;pcy;&amp;ocy;&amp;r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3500438"/>
            <a:ext cx="7905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2" descr="&amp;Kcy;&amp;acy;&amp;rcy;&amp;tcy;&amp;icy;&amp;ncy;&amp;kcy;&amp;icy; &amp;pcy;&amp;ocy; &amp;zcy;&amp;acy;&amp;pcy;&amp;rcy;&amp;ocy;&amp;scy;&amp;ucy; &amp;pcy;&amp;ocy;&amp;lcy;&amp;softcy;&amp;shchcy;&amp;acy; &amp;pcy;&amp;rcy;&amp;acy;&amp;pcy;&amp;ocy;&amp;r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550" y="1052513"/>
            <a:ext cx="8366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4" descr="&amp;Kcy;&amp;acy;&amp;rcy;&amp;tcy;&amp;icy;&amp;ncy;&amp;kcy;&amp;icy; &amp;pcy;&amp;ocy; &amp;zcy;&amp;acy;&amp;pcy;&amp;rcy;&amp;ocy;&amp;scy;&amp;ucy; &amp;ucy;&amp;kcy;&amp;rcy;&amp;acy;&amp;yicy;&amp;ncy;&amp;acy; &amp;pcy;&amp;rcy;&amp;acy;&amp;pcy;&amp;ocy;&amp;r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50" y="4076700"/>
            <a:ext cx="792163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713787" cy="647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&amp;Kcy;&amp;acy;&amp;rcy;&amp;tcy;&amp;icy;&amp;ncy;&amp;kcy;&amp;icy; &amp;pcy;&amp;ocy; &amp;zcy;&amp;acy;&amp;pcy;&amp;rcy;&amp;ocy;&amp;scy;&amp;ucy; &amp;ucy;&amp;kcy;&amp;rcy;&amp;acy;&amp;yicy;&amp;ncy;&amp;acy; &amp;pcy;&amp;rcy;&amp;acy;&amp;pcy;&amp;ocy;&amp;r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2349500"/>
            <a:ext cx="792163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7514D9-504C-4BE5-B099-D1CBCF49A032}" type="slidenum">
              <a:rPr lang="ru-RU" alt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altLang="uk-UA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072313" cy="979488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ru-RU" sz="2100" b="1" dirty="0" smtClean="0">
                <a:solidFill>
                  <a:schemeClr val="accent1"/>
                </a:solidFill>
                <a:cs typeface="Arial" charset="0"/>
              </a:rPr>
              <a:t>Р</a:t>
            </a:r>
            <a:r>
              <a:rPr lang="ru-RU" altLang="ru-RU" sz="2100" b="1" dirty="0" smtClean="0">
                <a:solidFill>
                  <a:schemeClr val="accent1"/>
                </a:solidFill>
                <a:cs typeface="Arial" charset="0"/>
              </a:rPr>
              <a:t>ЕЙТИНГ НУБІП УКРАЇНИ ЗА ПОКАЗНИКАМИ НАУКОМЕТРИЧНОЇ БАЗИ ДАНИХ </a:t>
            </a:r>
            <a:r>
              <a:rPr lang="ru-RU" altLang="ru-RU" sz="2400" b="1" dirty="0" smtClean="0">
                <a:solidFill>
                  <a:schemeClr val="accent1"/>
                </a:solidFill>
                <a:cs typeface="Arial" charset="0"/>
              </a:rPr>
              <a:t>SCOPUS</a:t>
            </a:r>
            <a:endParaRPr lang="ru-RU" altLang="ru-RU" sz="2400" b="1" dirty="0" smtClean="0">
              <a:solidFill>
                <a:schemeClr val="accent1"/>
              </a:solidFill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300163" y="146050"/>
            <a:ext cx="6545262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endParaRPr lang="uk-UA" altLang="ru-RU" sz="1600" i="1">
              <a:latin typeface="Verdana" pitchFamily="34" charset="0"/>
            </a:endParaRPr>
          </a:p>
        </p:txBody>
      </p:sp>
      <p:graphicFrame>
        <p:nvGraphicFramePr>
          <p:cNvPr id="15418" name="Group 58"/>
          <p:cNvGraphicFramePr>
            <a:graphicFrameLocks noGrp="1"/>
          </p:cNvGraphicFramePr>
          <p:nvPr/>
        </p:nvGraphicFramePr>
        <p:xfrm>
          <a:off x="296863" y="1008063"/>
          <a:ext cx="8645525" cy="4349751"/>
        </p:xfrm>
        <a:graphic>
          <a:graphicData uri="http://schemas.openxmlformats.org/drawingml/2006/table">
            <a:tbl>
              <a:tblPr/>
              <a:tblGrid>
                <a:gridCol w="4111625"/>
                <a:gridCol w="1108075"/>
                <a:gridCol w="1238250"/>
                <a:gridCol w="1098550"/>
                <a:gridCol w="1089025"/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Установа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Місце в рейтингу</a:t>
                      </a:r>
                      <a:endParaRPr kumimoji="0" lang="en-US" alt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201</a:t>
                      </a: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</a:t>
                      </a:r>
                      <a:r>
                        <a:rPr kumimoji="0" lang="en-US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 </a:t>
                      </a: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р.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Індекс Гірша</a:t>
                      </a:r>
                      <a:br>
                        <a:rPr kumimoji="0" lang="ru-RU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</a:br>
                      <a:r>
                        <a:rPr kumimoji="0" lang="ru-RU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(h-індекс)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Місце в рейтингу</a:t>
                      </a:r>
                      <a:endParaRPr kumimoji="0" lang="en-US" alt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201</a:t>
                      </a: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6</a:t>
                      </a:r>
                      <a:r>
                        <a:rPr kumimoji="0" lang="en-US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 </a:t>
                      </a: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р.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Індекс Гірша</a:t>
                      </a:r>
                      <a:br>
                        <a:rPr kumimoji="0" lang="ru-RU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</a:br>
                      <a:r>
                        <a:rPr kumimoji="0" lang="ru-RU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(h-індекс)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Київський національний університет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імені Тараса Шевченка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67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7</a:t>
                      </a: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Національний університет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«Києво-Могилянська академія»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24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17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20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Севастопольський національний технічний університет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rebuchet MS" pitchFamily="34" charset="0"/>
                        <a:cs typeface="Arial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itchFamily="34" charset="0"/>
                          <a:cs typeface="Arial" charset="0"/>
                        </a:rPr>
                        <a:t>25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itchFamily="34" charset="0"/>
                          <a:cs typeface="Arial" charset="0"/>
                        </a:rPr>
                        <a:t>16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</a:t>
                      </a: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9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Харківський національний медичний університет</a:t>
                      </a:r>
                      <a:endParaRPr kumimoji="0" lang="uk-UA" alt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rebuchet MS" pitchFamily="34" charset="0"/>
                        <a:cs typeface="Arial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28</a:t>
                      </a:r>
                      <a:endParaRPr kumimoji="0" lang="en-US" alt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14</a:t>
                      </a:r>
                      <a:endParaRPr kumimoji="0" lang="en-US" alt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26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18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Національний університет біоресурсів і природокористування України 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27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15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27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16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</a:tr>
              <a:tr h="833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Львівський національний університет ветеринарної медицини та біотехнологій імені С. Гжицького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56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8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42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11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CC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30775" name="Text Box 31"/>
          <p:cNvSpPr txBox="1">
            <a:spLocks noChangeArrowheads="1"/>
          </p:cNvSpPr>
          <p:nvPr/>
        </p:nvSpPr>
        <p:spPr bwMode="auto">
          <a:xfrm>
            <a:off x="1619250" y="5508625"/>
            <a:ext cx="6677025" cy="3683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altLang="ru-RU" b="1">
                <a:latin typeface="Verdana" pitchFamily="34" charset="0"/>
              </a:rPr>
              <a:t>Із </a:t>
            </a:r>
            <a:r>
              <a:rPr lang="uk-UA" altLang="ru-RU" b="1">
                <a:solidFill>
                  <a:srgbClr val="990000"/>
                </a:solidFill>
                <a:latin typeface="Verdana" pitchFamily="34" charset="0"/>
              </a:rPr>
              <a:t>1</a:t>
            </a:r>
            <a:r>
              <a:rPr lang="en-US" altLang="ru-RU" b="1">
                <a:solidFill>
                  <a:srgbClr val="990000"/>
                </a:solidFill>
                <a:latin typeface="Verdana" pitchFamily="34" charset="0"/>
              </a:rPr>
              <a:t>24</a:t>
            </a:r>
            <a:r>
              <a:rPr lang="uk-UA" altLang="ru-RU" b="1">
                <a:latin typeface="Verdana" pitchFamily="34" charset="0"/>
              </a:rPr>
              <a:t> ВНЗ</a:t>
            </a:r>
            <a:r>
              <a:rPr lang="uk-UA" altLang="ru-RU">
                <a:latin typeface="Verdana" pitchFamily="34" charset="0"/>
              </a:rPr>
              <a:t> </a:t>
            </a:r>
            <a:endParaRPr lang="ru-RU" altLang="ru-RU">
              <a:latin typeface="Verdana" pitchFamily="34" charset="0"/>
            </a:endParaRPr>
          </a:p>
        </p:txBody>
      </p:sp>
      <p:sp>
        <p:nvSpPr>
          <p:cNvPr id="30776" name="Text Box 55"/>
          <p:cNvSpPr txBox="1">
            <a:spLocks noChangeArrowheads="1"/>
          </p:cNvSpPr>
          <p:nvPr/>
        </p:nvSpPr>
        <p:spPr bwMode="auto">
          <a:xfrm>
            <a:off x="754063" y="5892800"/>
            <a:ext cx="8086725" cy="7794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altLang="uk-UA" b="1" i="1">
                <a:solidFill>
                  <a:srgbClr val="000066"/>
                </a:solidFill>
                <a:cs typeface="Arial" charset="0"/>
              </a:rPr>
              <a:t>У листопаді 2012 року НУБіП України посідав 33 місце (</a:t>
            </a:r>
            <a:r>
              <a:rPr lang="en-US" altLang="uk-UA" b="1" i="1">
                <a:solidFill>
                  <a:srgbClr val="000066"/>
                </a:solidFill>
                <a:cs typeface="Arial" charset="0"/>
              </a:rPr>
              <a:t>h</a:t>
            </a:r>
            <a:r>
              <a:rPr lang="ru-RU" altLang="uk-UA" b="1" i="1">
                <a:solidFill>
                  <a:srgbClr val="000066"/>
                </a:solidFill>
                <a:cs typeface="Arial" charset="0"/>
              </a:rPr>
              <a:t>-індекс=10</a:t>
            </a:r>
            <a:r>
              <a:rPr lang="uk-UA" altLang="uk-UA" b="1" i="1">
                <a:solidFill>
                  <a:srgbClr val="000066"/>
                </a:solidFill>
                <a:cs typeface="Arial" charset="0"/>
              </a:rPr>
              <a:t>)</a:t>
            </a:r>
          </a:p>
          <a:p>
            <a:pPr algn="ct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altLang="uk-UA" b="1" i="1">
                <a:solidFill>
                  <a:srgbClr val="000066"/>
                </a:solidFill>
                <a:cs typeface="Arial" charset="0"/>
              </a:rPr>
              <a:t>У 2013-2014 рр. НУБіП України піднявся на 6 позицій рейтингу </a:t>
            </a:r>
            <a:endParaRPr lang="ru-RU" altLang="uk-UA" b="1" i="1">
              <a:solidFill>
                <a:srgbClr val="000066"/>
              </a:solidFill>
              <a:cs typeface="Arial" charset="0"/>
            </a:endParaRPr>
          </a:p>
        </p:txBody>
      </p:sp>
      <p:pic>
        <p:nvPicPr>
          <p:cNvPr id="30777" name="Picture 38" descr="scopus_2"/>
          <p:cNvPicPr>
            <a:picLocks noChangeAspect="1" noChangeArrowheads="1"/>
          </p:cNvPicPr>
          <p:nvPr/>
        </p:nvPicPr>
        <p:blipFill>
          <a:blip r:embed="rId2" cstate="print"/>
          <a:srcRect l="18333" r="21201"/>
          <a:stretch>
            <a:fillRect/>
          </a:stretch>
        </p:blipFill>
        <p:spPr bwMode="auto">
          <a:xfrm>
            <a:off x="7219950" y="0"/>
            <a:ext cx="19240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28596" y="500042"/>
            <a:ext cx="8339137" cy="381000"/>
          </a:xfrm>
          <a:noFill/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sz="2400" b="1" dirty="0" smtClean="0">
                <a:solidFill>
                  <a:schemeClr val="accent1"/>
                </a:solidFill>
                <a:cs typeface="Arial" charset="0"/>
              </a:rPr>
              <a:t>Динаміка публікацій НПП університету</a:t>
            </a:r>
            <a:r>
              <a:rPr lang="en-US" altLang="uk-UA" sz="2400" b="1" dirty="0" smtClean="0">
                <a:solidFill>
                  <a:schemeClr val="accent1"/>
                </a:solidFill>
                <a:cs typeface="Arial" charset="0"/>
              </a:rPr>
              <a:t/>
            </a:r>
            <a:br>
              <a:rPr lang="en-US" altLang="uk-UA" sz="2400" b="1" dirty="0" smtClean="0">
                <a:solidFill>
                  <a:schemeClr val="accent1"/>
                </a:solidFill>
                <a:cs typeface="Arial" charset="0"/>
              </a:rPr>
            </a:br>
            <a:endParaRPr lang="ru-RU" altLang="uk-UA" sz="2400" b="1" dirty="0" smtClean="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31749" name="AutoShape 47" descr="data:image/jpeg;base64,/9j/4AAQSkZJRgABAQAAAQABAAD/2wCEAAkGBggGBQkIBxQVFAkUFyIaFxgVGSUXHBogICQhGB8mHBgeHSgqIx8kHRoeHy8gJyg1LC0tHCA1PDAuNScrLCkBCQoKDQsNGQ4OGTUkHiQ1NTU1NTU1NTU1NTU1NSw1NTU1NTUxNSw1NTU1NDU0NSw0NDUsNTUzNDQsLDQ0LTQuNP/AABEIADAAbwMBIgACEQEDEQH/xAAbAAACAwEBAQAAAAAAAAAAAAAFBgAEBwMCAf/EADgQAAECBAMGAwUGBwAAAAAAAAECAwAEBREGEiEHMUFRYXETIoEUMpGhsRUzNELB0RcjgpKy0uH/xAAZAQADAQEBAAAAAAAAAAAAAAABAgMABAX/xAArEQACAgEDAgUCBwAAAAAAAAABAgMRAAQSIRMxQVFhkeEi8AUUFTNCcYH/2gAMAwEAAhEDEQA/ANxiRIA1bGdNo1RMnM5y6ACcouBfnr6wQCe2TklSIbnNDD0SPKFpcQlaNUkXEcpydl6fKqmJtQS0N5MDHJAFnO8SFB/aXS23SlpDi08wAPkTeL1JxxSqq8lkEtuncFi1+xBIhyjDms5V1undtquLxhiRTqtTZo9OcnJm5aTa+UXOptzhf/iVRxwd/tH+0AKT2GUk1MMR2yMAcbIkKre0ejLWAfEA5lP7EwfFTll0tU+yc8uElV063A/XpGKkdxmj1MMt7GBrLcSBlDr8riCXcekwoJSbHMLcL8CecU6zjSl0Z9TDhK3xvSgXt3JNh2jbTdVmOoiVOoWG3zw/EhRl9pVLddCXkuIHMgH6G8NMtMszkuh+WUFNK1BGoMYqV75otRFN+2159mH0S0u487ohIJPYaxlTNMexNL1qrqvnT5kjmb3I9ED5iG/aHVPYqB7Mg/zHjb0Gp/QesAcPYvlKJRESSmHFK1KiLWJP/LCLRghdwzyddJFLOIZTSgE/6e3t3xkwHVftHDqGlm7rXlPb8vy09IXMTvP4lxo1SGjZhCsvra6j3A09Iq4KqqKfipTSbplniUgK3jim/wBPWLVOUJXau8HuK12/qFx9YO3axOQ6/X00UZP8gp+/XHan4fptNlgzLtptxJAJPcmAeLMFtVFhL1KQlM2DqB5Qodeohnmw6ZN4S332U5e9tPnCJUHcZ0uQcm5pxIaTa9spPLdl6xNLJsHPS1ghSPY0ZK+g7YRr7c4zs2U1UvxKQkK1veyrA37WjvgmnScxhSVcfbbUs5tSkE+8eJECn6lNVXZhNTE6rM7ntewGgUOUVMP4fr09RWX5CZ8OXN7JzKFtSDoOsPX0kE1znF1R+YRkQsCg8r7404joFJcoc0442hBSgkKSAkggabuuloW8FuuKwlW21fdgXHcpN/oIF4jptZprjQrLi3JUneFFQ+B3HvDtLSkhKYGe+y/w6mlKud5JGpPXh6Rj9K1d3hQ9fUlwuzaDY8TeCtmuYUGf8P38+nfKIC4JXS/teYVWsvtH5fE3Xv5r30zX5wa2avNy9CnnXiA2ldyTuAyiLs9hah4oW5NSa7O38ymzcE9RzgkgMwOLFC8kELx0St8HxwpU6FTqzTXGwhFyPKpIGh4WIijgyiVCgykxLzxSWyQU5STbnvA6QvzGBavRwp+kPFVtbJJQr4XsYN4HxK/W2Hpae1mG7ebdmG7UcwRCEHbwbGdMcitqV6sZR+a8jgOs58S7QmZMA+ztnKeVk+ZXz09I0INIAsAPhHrKAbx9hGa6GdsGn6TOxNljfxiHtHpim3JSpywsoHKSOfvJP1jnW6RMYgkJPEFKB9ryjOkaG6dLp6gi1uItD/YHfEAtuhhIQB6ZCT8PSR3JPDVx5EeOIkntIXLs+FU2VeONCU6X7pO4xRreJqniiReYkWVJk0jMs7yQNdTaw52GsaMuXacN1pBPUXj0lCUJypAA6Rg6g2Bito9Q69N5uP6F++Z1KpV/CiZFjfxP1TDPgQEYRlQd/m/yMH8otbhEAsNIDPYrKw6TpOrXdLt+cF4npv2rh6alx7+W6e41H7esKeEKgpzCVUp7t8yEKUm44KBv8D9Y0GPmUQA9LWNJpd8wlBrgg+uJGzuVTNYdqMu+DkWrKexSBAqSmapgGpPNPNlcoo9gq24pVwNuBjTAAN0RSQpJCtRDdTk2ODkP0+o0CvTL2PxiLN7SvGli3IMq8dQsCo3A9Bvi7gHD8zTWX52eBS85ayTvA33PIkndDUiWZbVmQlIPQAR0gFxVKMpHpX6olmfcR24oZ//Z"/>
          <p:cNvSpPr>
            <a:spLocks noChangeAspect="1" noChangeArrowheads="1"/>
          </p:cNvSpPr>
          <p:nvPr/>
        </p:nvSpPr>
        <p:spPr bwMode="auto">
          <a:xfrm>
            <a:off x="155575" y="-212725"/>
            <a:ext cx="105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altLang="uk-UA">
              <a:latin typeface="Verdana" pitchFamily="34" charset="0"/>
            </a:endParaRPr>
          </a:p>
        </p:txBody>
      </p:sp>
      <p:sp>
        <p:nvSpPr>
          <p:cNvPr id="31750" name="AutoShape 49" descr="data:image/jpeg;base64,/9j/4AAQSkZJRgABAQAAAQABAAD/2wCEAAkGBggGBQkIBxQVFAkUFyIaFxgVGSUXHBogICQhGB8mHBgeHSgqIx8kHRoeHy8gJyg1LC0tHCA1PDAuNScrLCkBCQoKDQsNGQ4OGTUkHiQ1NTU1NTU1NTU1NTU1NSw1NTU1NTUxNSw1NTU1NDU0NSw0NDUsNTUzNDQsLDQ0LTQuNP/AABEIADAAbwMBIgACEQEDEQH/xAAbAAACAwEBAQAAAAAAAAAAAAAFBgAEBwMCAf/EADgQAAECBAMGAwUGBwAAAAAAAAECAwAEBREGEiEHMUFRYXETIoEUMpGhsRUzNELB0RcjgpKy0uH/xAAZAQADAQEBAAAAAAAAAAAAAAABAgMABAX/xAArEQACAgEDAgUCBwAAAAAAAAABAgMRAAQSIRMxQVFhkeEi8AUUFTNCcYH/2gAMAwEAAhEDEQA/ANxiRIA1bGdNo1RMnM5y6ACcouBfnr6wQCe2TklSIbnNDD0SPKFpcQlaNUkXEcpydl6fKqmJtQS0N5MDHJAFnO8SFB/aXS23SlpDi08wAPkTeL1JxxSqq8lkEtuncFi1+xBIhyjDms5V1undtquLxhiRTqtTZo9OcnJm5aTa+UXOptzhf/iVRxwd/tH+0AKT2GUk1MMR2yMAcbIkKre0ejLWAfEA5lP7EwfFTll0tU+yc8uElV063A/XpGKkdxmj1MMt7GBrLcSBlDr8riCXcekwoJSbHMLcL8CecU6zjSl0Z9TDhK3xvSgXt3JNh2jbTdVmOoiVOoWG3zw/EhRl9pVLddCXkuIHMgH6G8NMtMszkuh+WUFNK1BGoMYqV75otRFN+2159mH0S0u487ohIJPYaxlTNMexNL1qrqvnT5kjmb3I9ED5iG/aHVPYqB7Mg/zHjb0Gp/QesAcPYvlKJRESSmHFK1KiLWJP/LCLRghdwzyddJFLOIZTSgE/6e3t3xkwHVftHDqGlm7rXlPb8vy09IXMTvP4lxo1SGjZhCsvra6j3A09Iq4KqqKfipTSbplniUgK3jim/wBPWLVOUJXau8HuK12/qFx9YO3axOQ6/X00UZP8gp+/XHan4fptNlgzLtptxJAJPcmAeLMFtVFhL1KQlM2DqB5Qodeohnmw6ZN4S332U5e9tPnCJUHcZ0uQcm5pxIaTa9spPLdl6xNLJsHPS1ghSPY0ZK+g7YRr7c4zs2U1UvxKQkK1veyrA37WjvgmnScxhSVcfbbUs5tSkE+8eJECn6lNVXZhNTE6rM7ntewGgUOUVMP4fr09RWX5CZ8OXN7JzKFtSDoOsPX0kE1znF1R+YRkQsCg8r7404joFJcoc0442hBSgkKSAkggabuuloW8FuuKwlW21fdgXHcpN/oIF4jptZprjQrLi3JUneFFQ+B3HvDtLSkhKYGe+y/w6mlKud5JGpPXh6Rj9K1d3hQ9fUlwuzaDY8TeCtmuYUGf8P38+nfKIC4JXS/teYVWsvtH5fE3Xv5r30zX5wa2avNy9CnnXiA2ldyTuAyiLs9hah4oW5NSa7O38ymzcE9RzgkgMwOLFC8kELx0St8HxwpU6FTqzTXGwhFyPKpIGh4WIijgyiVCgykxLzxSWyQU5STbnvA6QvzGBavRwp+kPFVtbJJQr4XsYN4HxK/W2Hpae1mG7ebdmG7UcwRCEHbwbGdMcitqV6sZR+a8jgOs58S7QmZMA+ztnKeVk+ZXz09I0INIAsAPhHrKAbx9hGa6GdsGn6TOxNljfxiHtHpim3JSpywsoHKSOfvJP1jnW6RMYgkJPEFKB9ryjOkaG6dLp6gi1uItD/YHfEAtuhhIQB6ZCT8PSR3JPDVx5EeOIkntIXLs+FU2VeONCU6X7pO4xRreJqniiReYkWVJk0jMs7yQNdTaw52GsaMuXacN1pBPUXj0lCUJypAA6Rg6g2Bito9Q69N5uP6F++Z1KpV/CiZFjfxP1TDPgQEYRlQd/m/yMH8otbhEAsNIDPYrKw6TpOrXdLt+cF4npv2rh6alx7+W6e41H7esKeEKgpzCVUp7t8yEKUm44KBv8D9Y0GPmUQA9LWNJpd8wlBrgg+uJGzuVTNYdqMu+DkWrKexSBAqSmapgGpPNPNlcoo9gq24pVwNuBjTAAN0RSQpJCtRDdTk2ODkP0+o0CvTL2PxiLN7SvGli3IMq8dQsCo3A9Bvi7gHD8zTWX52eBS85ayTvA33PIkndDUiWZbVmQlIPQAR0gFxVKMpHpX6olmfcR24oZ//Z"/>
          <p:cNvSpPr>
            <a:spLocks noChangeAspect="1" noChangeArrowheads="1"/>
          </p:cNvSpPr>
          <p:nvPr/>
        </p:nvSpPr>
        <p:spPr bwMode="auto">
          <a:xfrm>
            <a:off x="155575" y="-212725"/>
            <a:ext cx="105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altLang="uk-UA">
              <a:latin typeface="Verdana" pitchFamily="34" charset="0"/>
            </a:endParaRPr>
          </a:p>
        </p:txBody>
      </p:sp>
      <p:sp>
        <p:nvSpPr>
          <p:cNvPr id="31751" name="AutoShape 51" descr="data:image/jpeg;base64,/9j/4AAQSkZJRgABAQAAAQABAAD/2wCEAAkGBggGBQkIBxQVFAkUFyIaFxgVGSUXHBogICQhGB8mHBgeHSgqIx8kHRoeHy8gJyg1LC0tHCA1PDAuNScrLCkBCQoKDQsNGQ4OGTUkHiQ1NTU1NTU1NTU1NTU1NSw1NTU1NTUxNSw1NTU1NDU0NSw0NDUsNTUzNDQsLDQ0LTQuNP/AABEIADAAbwMBIgACEQEDEQH/xAAbAAACAwEBAQAAAAAAAAAAAAAFBgAEBwMCAf/EADgQAAECBAMGAwUGBwAAAAAAAAECAwAEBREGEiEHMUFRYXETIoEUMpGhsRUzNELB0RcjgpKy0uH/xAAZAQADAQEBAAAAAAAAAAAAAAABAgMABAX/xAArEQACAgEDAgUCBwAAAAAAAAABAgMRAAQSIRMxQVFhkeEi8AUUFTNCcYH/2gAMAwEAAhEDEQA/ANxiRIA1bGdNo1RMnM5y6ACcouBfnr6wQCe2TklSIbnNDD0SPKFpcQlaNUkXEcpydl6fKqmJtQS0N5MDHJAFnO8SFB/aXS23SlpDi08wAPkTeL1JxxSqq8lkEtuncFi1+xBIhyjDms5V1undtquLxhiRTqtTZo9OcnJm5aTa+UXOptzhf/iVRxwd/tH+0AKT2GUk1MMR2yMAcbIkKre0ejLWAfEA5lP7EwfFTll0tU+yc8uElV063A/XpGKkdxmj1MMt7GBrLcSBlDr8riCXcekwoJSbHMLcL8CecU6zjSl0Z9TDhK3xvSgXt3JNh2jbTdVmOoiVOoWG3zw/EhRl9pVLddCXkuIHMgH6G8NMtMszkuh+WUFNK1BGoMYqV75otRFN+2159mH0S0u487ohIJPYaxlTNMexNL1qrqvnT5kjmb3I9ED5iG/aHVPYqB7Mg/zHjb0Gp/QesAcPYvlKJRESSmHFK1KiLWJP/LCLRghdwzyddJFLOIZTSgE/6e3t3xkwHVftHDqGlm7rXlPb8vy09IXMTvP4lxo1SGjZhCsvra6j3A09Iq4KqqKfipTSbplniUgK3jim/wBPWLVOUJXau8HuK12/qFx9YO3axOQ6/X00UZP8gp+/XHan4fptNlgzLtptxJAJPcmAeLMFtVFhL1KQlM2DqB5Qodeohnmw6ZN4S332U5e9tPnCJUHcZ0uQcm5pxIaTa9spPLdl6xNLJsHPS1ghSPY0ZK+g7YRr7c4zs2U1UvxKQkK1veyrA37WjvgmnScxhSVcfbbUs5tSkE+8eJECn6lNVXZhNTE6rM7ntewGgUOUVMP4fr09RWX5CZ8OXN7JzKFtSDoOsPX0kE1znF1R+YRkQsCg8r7404joFJcoc0442hBSgkKSAkggabuuloW8FuuKwlW21fdgXHcpN/oIF4jptZprjQrLi3JUneFFQ+B3HvDtLSkhKYGe+y/w6mlKud5JGpPXh6Rj9K1d3hQ9fUlwuzaDY8TeCtmuYUGf8P38+nfKIC4JXS/teYVWsvtH5fE3Xv5r30zX5wa2avNy9CnnXiA2ldyTuAyiLs9hah4oW5NSa7O38ymzcE9RzgkgMwOLFC8kELx0St8HxwpU6FTqzTXGwhFyPKpIGh4WIijgyiVCgykxLzxSWyQU5STbnvA6QvzGBavRwp+kPFVtbJJQr4XsYN4HxK/W2Hpae1mG7ebdmG7UcwRCEHbwbGdMcitqV6sZR+a8jgOs58S7QmZMA+ztnKeVk+ZXz09I0INIAsAPhHrKAbx9hGa6GdsGn6TOxNljfxiHtHpim3JSpywsoHKSOfvJP1jnW6RMYgkJPEFKB9ryjOkaG6dLp6gi1uItD/YHfEAtuhhIQB6ZCT8PSR3JPDVx5EeOIkntIXLs+FU2VeONCU6X7pO4xRreJqniiReYkWVJk0jMs7yQNdTaw52GsaMuXacN1pBPUXj0lCUJypAA6Rg6g2Bito9Q69N5uP6F++Z1KpV/CiZFjfxP1TDPgQEYRlQd/m/yMH8otbhEAsNIDPYrKw6TpOrXdLt+cF4npv2rh6alx7+W6e41H7esKeEKgpzCVUp7t8yEKUm44KBv8D9Y0GPmUQA9LWNJpd8wlBrgg+uJGzuVTNYdqMu+DkWrKexSBAqSmapgGpPNPNlcoo9gq24pVwNuBjTAAN0RSQpJCtRDdTk2ODkP0+o0CvTL2PxiLN7SvGli3IMq8dQsCo3A9Bvi7gHD8zTWX52eBS85ayTvA33PIkndDUiWZbVmQlIPQAR0gFxVKMpHpX6olmfcR24oZ//Z"/>
          <p:cNvSpPr>
            <a:spLocks noChangeAspect="1" noChangeArrowheads="1"/>
          </p:cNvSpPr>
          <p:nvPr/>
        </p:nvSpPr>
        <p:spPr bwMode="auto">
          <a:xfrm>
            <a:off x="155575" y="-212725"/>
            <a:ext cx="105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altLang="uk-UA">
              <a:latin typeface="Verdana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00034" y="785794"/>
          <a:ext cx="8286808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uk-UA" sz="2900" smtClean="0"/>
              <a:t>Сумарний індекс Гірша НПП Університету</a:t>
            </a:r>
            <a:endParaRPr lang="ru-RU" sz="290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755650" y="1279525"/>
          <a:ext cx="7488238" cy="4995863"/>
        </p:xfrm>
        <a:graphic>
          <a:graphicData uri="http://schemas.openxmlformats.org/presentationml/2006/ole">
            <p:oleObj spid="_x0000_s1026" name="Диаграмма" r:id="rId3" imgW="6096000" imgH="4067251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4294967295"/>
          </p:nvPr>
        </p:nvSpPr>
        <p:spPr>
          <a:xfrm>
            <a:off x="250825" y="260350"/>
            <a:ext cx="7386638" cy="2520950"/>
          </a:xfrm>
        </p:spPr>
        <p:txBody>
          <a:bodyPr lIns="182880" tIns="91440"/>
          <a:lstStyle/>
          <a:p>
            <a:pPr marL="265113" indent="-265113" algn="just" eaLnBrk="1" hangingPunct="1">
              <a:buFontTx/>
              <a:buNone/>
            </a:pPr>
            <a:r>
              <a:rPr lang="uk-UA" smtClean="0"/>
              <a:t>  </a:t>
            </a:r>
            <a:r>
              <a:rPr lang="uk-UA" sz="3600" smtClean="0"/>
              <a:t>Три речі, які забезпечать успіх дослідницького університету у майбутньому:</a:t>
            </a:r>
          </a:p>
          <a:p>
            <a:pPr marL="265113" indent="-265113" algn="just" eaLnBrk="1" hangingPunct="1">
              <a:buFontTx/>
              <a:buNone/>
            </a:pPr>
            <a:r>
              <a:rPr lang="uk-UA" sz="3600" smtClean="0"/>
              <a:t> наука, технологія, розробка</a:t>
            </a:r>
            <a:r>
              <a:rPr lang="uk-UA" smtClean="0"/>
              <a:t> </a:t>
            </a: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4643438" y="3933825"/>
            <a:ext cx="30972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Verdana" pitchFamily="34" charset="0"/>
              </a:rPr>
              <a:t>Дрю Фауст</a:t>
            </a:r>
          </a:p>
          <a:p>
            <a:endParaRPr lang="uk-UA" b="1">
              <a:latin typeface="Verdana" pitchFamily="34" charset="0"/>
            </a:endParaRPr>
          </a:p>
          <a:p>
            <a:r>
              <a:rPr lang="uk-UA" b="1">
                <a:latin typeface="Verdana" pitchFamily="34" charset="0"/>
              </a:rPr>
              <a:t>Президент, </a:t>
            </a:r>
          </a:p>
          <a:p>
            <a:r>
              <a:rPr lang="uk-UA" b="1">
                <a:latin typeface="Verdana" pitchFamily="34" charset="0"/>
              </a:rPr>
              <a:t>Гарвардський Університет</a:t>
            </a:r>
          </a:p>
        </p:txBody>
      </p:sp>
      <p:pic>
        <p:nvPicPr>
          <p:cNvPr id="15364" name="Picture 2" descr="http://cache.boston.com/bonzai-fba/Globe_Photo/2007/02/12/1171277138_0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284538"/>
            <a:ext cx="41767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00034" y="285728"/>
            <a:ext cx="8339137" cy="381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anchor="b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altLang="uk-UA" sz="2400" b="1" dirty="0">
                <a:solidFill>
                  <a:schemeClr val="accent1"/>
                </a:solidFill>
                <a:latin typeface="+mj-lt"/>
                <a:ea typeface="+mj-ea"/>
                <a:cs typeface="Arial" charset="0"/>
              </a:rPr>
              <a:t>Публікації </a:t>
            </a:r>
            <a:r>
              <a:rPr lang="uk-UA" altLang="uk-UA" sz="2400" b="1" dirty="0">
                <a:solidFill>
                  <a:schemeClr val="accent1"/>
                </a:solidFill>
                <a:latin typeface="+mj-lt"/>
                <a:ea typeface="+mj-ea"/>
                <a:cs typeface="Arial" charset="0"/>
              </a:rPr>
              <a:t>НПП </a:t>
            </a:r>
            <a:r>
              <a:rPr lang="uk-UA" altLang="uk-UA" sz="2400" b="1" dirty="0">
                <a:solidFill>
                  <a:schemeClr val="accent1"/>
                </a:solidFill>
                <a:latin typeface="+mj-lt"/>
                <a:ea typeface="+mj-ea"/>
                <a:cs typeface="Arial" charset="0"/>
              </a:rPr>
              <a:t>університету в розрізі підрозділів</a:t>
            </a:r>
            <a:endParaRPr lang="ru-RU" altLang="uk-UA" sz="2400" b="1" dirty="0">
              <a:solidFill>
                <a:schemeClr val="accent1"/>
              </a:solidFill>
              <a:latin typeface="+mj-lt"/>
              <a:ea typeface="+mj-ea"/>
              <a:cs typeface="Arial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14282" y="500042"/>
          <a:ext cx="8715404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774" name="TextBox 4"/>
          <p:cNvSpPr txBox="1">
            <a:spLocks noChangeArrowheads="1"/>
          </p:cNvSpPr>
          <p:nvPr/>
        </p:nvSpPr>
        <p:spPr bwMode="auto">
          <a:xfrm>
            <a:off x="4787900" y="2854325"/>
            <a:ext cx="288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rgbClr val="FF0000"/>
                </a:solidFill>
              </a:rPr>
              <a:t>!</a:t>
            </a:r>
            <a:endParaRPr lang="ru-RU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14348" y="1142984"/>
          <a:ext cx="7786742" cy="5457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428596" y="857232"/>
            <a:ext cx="8339137" cy="381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uk-UA" sz="2000" b="1" dirty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Arial" charset="0"/>
              </a:rPr>
              <a:t>Структура публікацій НПП університету за напрямами в </a:t>
            </a:r>
            <a:r>
              <a:rPr lang="uk-UA" altLang="uk-UA" sz="2000" b="1" dirty="0" err="1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Arial" charset="0"/>
              </a:rPr>
              <a:t>Скопусі</a:t>
            </a:r>
            <a:endParaRPr lang="ru-RU" altLang="uk-UA" sz="2000" b="1" dirty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Arial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1757884">
            <a:off x="1708150" y="1196975"/>
            <a:ext cx="79216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642938"/>
            <a:ext cx="8358187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28596" y="285728"/>
            <a:ext cx="8339137" cy="381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anchor="b"/>
          <a:lstStyle/>
          <a:p>
            <a:pPr algn="ctr">
              <a:defRPr/>
            </a:pPr>
            <a:r>
              <a:rPr lang="uk-UA" altLang="uk-UA" sz="20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Структура публікацій НПП університету за напрямами у ВоС</a:t>
            </a:r>
            <a:endParaRPr lang="ru-RU" altLang="uk-UA" sz="2000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13" name="Group 61"/>
          <p:cNvGraphicFramePr>
            <a:graphicFrameLocks noGrp="1"/>
          </p:cNvGraphicFramePr>
          <p:nvPr/>
        </p:nvGraphicFramePr>
        <p:xfrm>
          <a:off x="357188" y="1571625"/>
          <a:ext cx="8215312" cy="4655186"/>
        </p:xfrm>
        <a:graphic>
          <a:graphicData uri="http://schemas.openxmlformats.org/drawingml/2006/table">
            <a:tbl>
              <a:tblPr/>
              <a:tblGrid>
                <a:gridCol w="2928937"/>
                <a:gridCol w="2547938"/>
                <a:gridCol w="2738437"/>
              </a:tblGrid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ННІ/факультет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НПП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h-index Scopus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 Гуманітарно-педагогічний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 Гладченко М.М.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</a:tr>
              <a:tr h="25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 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</a:tr>
              <a:tr h="25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3. 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</a:tr>
              <a:tr h="25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4. 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</a:tr>
              <a:tr h="25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5.-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</a:tr>
              <a:tr h="258763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2. Факультет захисту рослин, біотехнологій та екології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 Стародуб М.Ф.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15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7"/>
                    </a:solidFill>
                  </a:tcPr>
                </a:tc>
              </a:tr>
              <a:tr h="25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 Гудков І.М.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7"/>
                    </a:solidFill>
                  </a:tcPr>
                </a:tc>
              </a:tr>
              <a:tr h="290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3.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Рубежняк І. Г.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7"/>
                    </a:solidFill>
                  </a:tcPr>
                </a:tc>
              </a:tr>
              <a:tr h="25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4. Стефановська Т.Р.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7"/>
                    </a:solidFill>
                  </a:tcPr>
                </a:tc>
              </a:tr>
              <a:tr h="25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5. 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7"/>
                    </a:solidFill>
                  </a:tcPr>
                </a:tc>
              </a:tr>
              <a:tr h="31750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3. Факультет інформаційних технологій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 Ткаченко О.М.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9"/>
                    </a:solidFill>
                  </a:tcPr>
                </a:tc>
              </a:tr>
              <a:tr h="25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 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9"/>
                    </a:solidFill>
                  </a:tcPr>
                </a:tc>
              </a:tr>
              <a:tr h="25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3. 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9"/>
                    </a:solidFill>
                  </a:tcPr>
                </a:tc>
              </a:tr>
              <a:tr h="25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4. 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9"/>
                    </a:solidFill>
                  </a:tcPr>
                </a:tc>
              </a:tr>
              <a:tr h="366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5.-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9"/>
                    </a:solidFill>
                  </a:tcPr>
                </a:tc>
              </a:tr>
            </a:tbl>
          </a:graphicData>
        </a:graphic>
      </p:graphicFrame>
      <p:sp>
        <p:nvSpPr>
          <p:cNvPr id="35900" name="Rectangle 2"/>
          <p:cNvSpPr txBox="1">
            <a:spLocks noChangeArrowheads="1"/>
          </p:cNvSpPr>
          <p:nvPr/>
        </p:nvSpPr>
        <p:spPr bwMode="white">
          <a:xfrm>
            <a:off x="571500" y="0"/>
            <a:ext cx="81057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10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uk-UA" sz="2400" b="1">
                <a:solidFill>
                  <a:srgbClr val="002060"/>
                </a:solidFill>
                <a:latin typeface="Georgia" pitchFamily="18" charset="0"/>
              </a:rPr>
              <a:t>Р</a:t>
            </a:r>
            <a:r>
              <a:rPr lang="ru-RU" sz="2400" b="1">
                <a:solidFill>
                  <a:srgbClr val="002060"/>
                </a:solidFill>
                <a:latin typeface="Georgia" pitchFamily="18" charset="0"/>
              </a:rPr>
              <a:t>ейтинг  наукових та  науково-педагогічних працівників НУБіП України за </a:t>
            </a:r>
            <a:r>
              <a:rPr lang="uk-UA" sz="2400" b="1">
                <a:solidFill>
                  <a:srgbClr val="002060"/>
                </a:solidFill>
                <a:latin typeface="Georgia" pitchFamily="18" charset="0"/>
              </a:rPr>
              <a:t>показниками 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Georgia" pitchFamily="18" charset="0"/>
              </a:rPr>
              <a:t>h-index Scopus</a:t>
            </a:r>
            <a:endParaRPr lang="ru-RU" altLang="ru-RU" sz="2400" b="1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36" name="Group 60"/>
          <p:cNvGraphicFramePr>
            <a:graphicFrameLocks noGrp="1"/>
          </p:cNvGraphicFramePr>
          <p:nvPr/>
        </p:nvGraphicFramePr>
        <p:xfrm>
          <a:off x="500063" y="928688"/>
          <a:ext cx="8215312" cy="5191448"/>
        </p:xfrm>
        <a:graphic>
          <a:graphicData uri="http://schemas.openxmlformats.org/drawingml/2006/table">
            <a:tbl>
              <a:tblPr/>
              <a:tblGrid>
                <a:gridCol w="2928937"/>
                <a:gridCol w="2547938"/>
                <a:gridCol w="2738437"/>
              </a:tblGrid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ННІ/факультет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НПП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h-index Scopus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4.  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Факультет тваринництва та водних біоресурсів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 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7F0"/>
                    </a:solidFill>
                  </a:tcPr>
                </a:tc>
              </a:tr>
              <a:tr h="249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 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7F0"/>
                    </a:solidFill>
                  </a:tcPr>
                </a:tc>
              </a:tr>
              <a:tr h="249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3. 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7F0"/>
                    </a:solidFill>
                  </a:tcPr>
                </a:tc>
              </a:tr>
              <a:tr h="249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4. 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7F0"/>
                    </a:solidFill>
                  </a:tcPr>
                </a:tc>
              </a:tr>
              <a:tr h="227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5.-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7F0"/>
                    </a:solidFill>
                  </a:tcPr>
                </a:tc>
              </a:tr>
              <a:tr h="344488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5.  УЛЯБП АПК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 Ушкалов  В.О.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C7"/>
                    </a:solidFill>
                  </a:tcPr>
                </a:tc>
              </a:tr>
              <a:tr h="344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 Спиридонов В.Г.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C7"/>
                    </a:solidFill>
                  </a:tcPr>
                </a:tc>
              </a:tr>
              <a:tr h="344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3. Хижняк С.В.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C7"/>
                    </a:solidFill>
                  </a:tcPr>
                </a:tc>
              </a:tr>
              <a:tr h="344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4. 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C7"/>
                    </a:solidFill>
                  </a:tcPr>
                </a:tc>
              </a:tr>
              <a:tr h="344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5.-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C7"/>
                    </a:solidFill>
                  </a:tcPr>
                </a:tc>
              </a:tr>
              <a:tr h="344488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6. ННІ енергетики і автоматики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C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 Бойко В.В.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C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C92"/>
                    </a:solidFill>
                  </a:tcPr>
                </a:tc>
              </a:tr>
              <a:tr h="344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 Гнучій Ю.Б.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C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C92"/>
                    </a:solidFill>
                  </a:tcPr>
                </a:tc>
              </a:tr>
              <a:tr h="344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3. Залоїло І.А.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C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C92"/>
                    </a:solidFill>
                  </a:tcPr>
                </a:tc>
              </a:tr>
              <a:tr h="344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Ko</a:t>
                      </a: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валь В.В.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C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C92"/>
                    </a:solidFill>
                  </a:tcPr>
                </a:tc>
              </a:tr>
              <a:tr h="344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5. Шворов С.А.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C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C9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60" name="Group 60"/>
          <p:cNvGraphicFramePr>
            <a:graphicFrameLocks noGrp="1"/>
          </p:cNvGraphicFramePr>
          <p:nvPr/>
        </p:nvGraphicFramePr>
        <p:xfrm>
          <a:off x="500063" y="928688"/>
          <a:ext cx="8215312" cy="5275585"/>
        </p:xfrm>
        <a:graphic>
          <a:graphicData uri="http://schemas.openxmlformats.org/drawingml/2006/table">
            <a:tbl>
              <a:tblPr/>
              <a:tblGrid>
                <a:gridCol w="2928937"/>
                <a:gridCol w="2547938"/>
                <a:gridCol w="2738437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ННІ/факультет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НПП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h-index Scopus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7. Факультет ветеринарної медицини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 Дорощук В.О.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6EA"/>
                    </a:solidFill>
                  </a:tcPr>
                </a:tc>
              </a:tr>
              <a:tr h="249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 Калачнюк  Л.Г.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6EA"/>
                    </a:solidFill>
                  </a:tcPr>
                </a:tc>
              </a:tr>
              <a:tr h="249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3. Захаренко М.О.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6EA"/>
                    </a:solidFill>
                  </a:tcPr>
                </a:tc>
              </a:tr>
              <a:tr h="249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4. Засєкін Д.А.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6EA"/>
                    </a:solidFill>
                  </a:tcPr>
                </a:tc>
              </a:tr>
              <a:tr h="249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5. Недосєков  В.В.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6EA"/>
                    </a:solidFill>
                  </a:tcPr>
                </a:tc>
              </a:tr>
              <a:tr h="344488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8. Факультет конструювання та дизайну</a:t>
                      </a:r>
                      <a:endParaRPr kumimoji="0" lang="ru-RU" sz="1600" b="1" i="0" u="sng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  Чаусов М.Г.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C9"/>
                    </a:solidFill>
                  </a:tcPr>
                </a:tc>
              </a:tr>
              <a:tr h="344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  Пилипенко А.П.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C9"/>
                    </a:solidFill>
                  </a:tcPr>
                </a:tc>
              </a:tr>
              <a:tr h="344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3.  Захарова Т.М.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C9"/>
                    </a:solidFill>
                  </a:tcPr>
                </a:tc>
              </a:tr>
              <a:tr h="344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4. 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C9"/>
                    </a:solidFill>
                  </a:tcPr>
                </a:tc>
              </a:tr>
              <a:tr h="344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5.-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C9"/>
                    </a:solidFill>
                  </a:tcPr>
                </a:tc>
              </a:tr>
              <a:tr h="344488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9. ННІ лісового та садово-паркового господарства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  Лакида П.І.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CECE"/>
                    </a:solidFill>
                  </a:tcPr>
                </a:tc>
              </a:tr>
              <a:tr h="344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  Зібцев С.В.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CECE"/>
                    </a:solidFill>
                  </a:tcPr>
                </a:tc>
              </a:tr>
              <a:tr h="344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3. 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CECE"/>
                    </a:solidFill>
                  </a:tcPr>
                </a:tc>
              </a:tr>
              <a:tr h="344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4. 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CECE"/>
                    </a:solidFill>
                  </a:tcPr>
                </a:tc>
              </a:tr>
              <a:tr h="344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5.-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CE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84" name="Group 60"/>
          <p:cNvGraphicFramePr>
            <a:graphicFrameLocks noGrp="1"/>
          </p:cNvGraphicFramePr>
          <p:nvPr/>
        </p:nvGraphicFramePr>
        <p:xfrm>
          <a:off x="428625" y="1143000"/>
          <a:ext cx="8501063" cy="4647946"/>
        </p:xfrm>
        <a:graphic>
          <a:graphicData uri="http://schemas.openxmlformats.org/drawingml/2006/table">
            <a:tbl>
              <a:tblPr/>
              <a:tblGrid>
                <a:gridCol w="3030538"/>
                <a:gridCol w="2636837"/>
                <a:gridCol w="2833688"/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ННІ/факультет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НПП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h-index Scopus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10. Факультет аграрного менеджменту</a:t>
                      </a:r>
                      <a:endParaRPr kumimoji="0" lang="ru-RU" sz="1600" b="1" i="0" u="sng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  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EED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 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EED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3. 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EED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4. 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EED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5.-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EED"/>
                    </a:solidFill>
                  </a:tcPr>
                </a:tc>
              </a:tr>
              <a:tr h="258763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11.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Факультет  землевпорядкування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 Кохан С.С.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C2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 Євсюков Т.О.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C2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3. 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C2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4. 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C2"/>
                    </a:solidFill>
                  </a:tcPr>
                </a:tc>
              </a:tr>
              <a:tr h="412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5.-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C2"/>
                    </a:solidFill>
                  </a:tcPr>
                </a:tc>
              </a:tr>
              <a:tr h="26670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12. ННІ післядипломної освіти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sng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sng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C8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C8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C8C7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 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C8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C8C7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3. 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C8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C8C7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4. 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C8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C8C7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5.-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C8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C8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14" name="Group 66"/>
          <p:cNvGraphicFramePr>
            <a:graphicFrameLocks noGrp="1"/>
          </p:cNvGraphicFramePr>
          <p:nvPr/>
        </p:nvGraphicFramePr>
        <p:xfrm>
          <a:off x="285750" y="1000125"/>
          <a:ext cx="8572500" cy="2106994"/>
        </p:xfrm>
        <a:graphic>
          <a:graphicData uri="http://schemas.openxmlformats.org/drawingml/2006/table">
            <a:tbl>
              <a:tblPr/>
              <a:tblGrid>
                <a:gridCol w="3055938"/>
                <a:gridCol w="2587625"/>
                <a:gridCol w="2928937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ННІ/факультет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НПП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h-index Scopus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13. Український науково-дослідний інститут сільськогосподарської радіології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Кашпаров В.О.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5E2"/>
                    </a:solidFill>
                  </a:tcPr>
                </a:tc>
              </a:tr>
              <a:tr h="282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Левчук С.Е.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5E2"/>
                    </a:solidFill>
                  </a:tcPr>
                </a:tc>
              </a:tr>
              <a:tr h="279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Хомутінін Ю.В.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5E2"/>
                    </a:solidFill>
                  </a:tcPr>
                </a:tc>
              </a:tr>
              <a:tr h="239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Процак В.П.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5E2"/>
                    </a:solidFill>
                  </a:tcPr>
                </a:tc>
              </a:tr>
              <a:tr h="592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Йощенко В.І.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5E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715" name="Group 67"/>
          <p:cNvGraphicFramePr>
            <a:graphicFrameLocks noGrp="1"/>
          </p:cNvGraphicFramePr>
          <p:nvPr/>
        </p:nvGraphicFramePr>
        <p:xfrm>
          <a:off x="285750" y="3000375"/>
          <a:ext cx="8572500" cy="2797302"/>
        </p:xfrm>
        <a:graphic>
          <a:graphicData uri="http://schemas.openxmlformats.org/drawingml/2006/table">
            <a:tbl>
              <a:tblPr/>
              <a:tblGrid>
                <a:gridCol w="3046413"/>
                <a:gridCol w="2620962"/>
                <a:gridCol w="2905125"/>
              </a:tblGrid>
              <a:tr h="220663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14. 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Агробіологічний 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A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 Бойко Р.С.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A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AC6"/>
                    </a:solidFill>
                  </a:tcPr>
                </a:tc>
              </a:tr>
              <a:tr h="21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 Кочкодан О.Д.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A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AC6"/>
                    </a:solidFill>
                  </a:tcPr>
                </a:tc>
              </a:tr>
              <a:tr h="21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3. Бухтіяров В.К.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A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AC6"/>
                    </a:solidFill>
                  </a:tcPr>
                </a:tc>
              </a:tr>
              <a:tr h="21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4. Максін В.І.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A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AC6"/>
                    </a:solidFill>
                  </a:tcPr>
                </a:tc>
              </a:tr>
              <a:tr h="285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5. Копілевич В.А.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A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AC6"/>
                    </a:solidFill>
                  </a:tcPr>
                </a:tc>
              </a:tr>
              <a:tr h="220663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15.  Юридичний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sng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sng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B0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543"/>
                          </a:solidFill>
                          <a:effectLst/>
                          <a:latin typeface="Calibri" pitchFamily="34" charset="0"/>
                        </a:rPr>
                        <a:t>1.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543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B0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B0A9"/>
                    </a:solidFill>
                  </a:tcPr>
                </a:tc>
              </a:tr>
              <a:tr h="21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543"/>
                          </a:solidFill>
                          <a:effectLst/>
                          <a:latin typeface="Calibri" pitchFamily="34" charset="0"/>
                        </a:rPr>
                        <a:t>2.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543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B0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B0A9"/>
                    </a:solidFill>
                  </a:tcPr>
                </a:tc>
              </a:tr>
              <a:tr h="21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3.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B0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B0A9"/>
                    </a:solidFill>
                  </a:tcPr>
                </a:tc>
              </a:tr>
              <a:tr h="21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4.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B0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B0A9"/>
                    </a:solidFill>
                  </a:tcPr>
                </a:tc>
              </a:tr>
              <a:tr h="21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B0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B0A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32" name="Group 60"/>
          <p:cNvGraphicFramePr>
            <a:graphicFrameLocks noGrp="1"/>
          </p:cNvGraphicFramePr>
          <p:nvPr/>
        </p:nvGraphicFramePr>
        <p:xfrm>
          <a:off x="395288" y="765175"/>
          <a:ext cx="8501062" cy="4536821"/>
        </p:xfrm>
        <a:graphic>
          <a:graphicData uri="http://schemas.openxmlformats.org/drawingml/2006/table">
            <a:tbl>
              <a:tblPr/>
              <a:tblGrid>
                <a:gridCol w="3030537"/>
                <a:gridCol w="2636838"/>
                <a:gridCol w="2833687"/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ННІ/факультет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НПП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h-index Scopus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16. Економічний факультет</a:t>
                      </a:r>
                      <a:endParaRPr kumimoji="0" lang="ru-RU" sz="1600" b="1" i="0" u="sng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 Іванова Ю.І.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0DB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 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0DB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3. 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0DB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4. 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0DB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5.-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0DB"/>
                    </a:solidFill>
                  </a:tcPr>
                </a:tc>
              </a:tr>
              <a:tr h="258763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17.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Механіко-технологічний факультет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C1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 Кофто Д.Г.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C1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C1B6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 Савченко Л.А.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C1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C1B6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3. 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C1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C1B6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4. 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C1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C1B6"/>
                    </a:solidFill>
                  </a:tcPr>
                </a:tc>
              </a:tr>
              <a:tr h="301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5.-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C1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C1B6"/>
                    </a:solidFill>
                  </a:tcPr>
                </a:tc>
              </a:tr>
              <a:tr h="26670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18.  Факультет харчових технологій  та управління  якістю  продукції АПК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sng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A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A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A192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 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A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A192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3. 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A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A192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4. 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A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A192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5.-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A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A19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/>
          <p:cNvSpPr>
            <a:spLocks noChangeArrowheads="1"/>
          </p:cNvSpPr>
          <p:nvPr/>
        </p:nvSpPr>
        <p:spPr bwMode="auto">
          <a:xfrm>
            <a:off x="428625" y="2214563"/>
            <a:ext cx="84296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3200" b="1">
                <a:solidFill>
                  <a:schemeClr val="accent1"/>
                </a:solidFill>
                <a:latin typeface="Georgia" pitchFamily="18" charset="0"/>
              </a:rPr>
              <a:t>Методи та інструменти</a:t>
            </a:r>
            <a:r>
              <a:rPr lang="uk-UA" sz="3200" b="1">
                <a:latin typeface="Georgia" pitchFamily="18" charset="0"/>
              </a:rPr>
              <a:t> підвищення рівня та ефективності наукової роботи</a:t>
            </a:r>
            <a:r>
              <a:rPr lang="uk-UA" altLang="ru-RU" sz="3200" b="1">
                <a:solidFill>
                  <a:schemeClr val="accent1"/>
                </a:solidFill>
                <a:latin typeface="Georgia" pitchFamily="18" charset="0"/>
              </a:rPr>
              <a:t>  у напрямі збільшення </a:t>
            </a:r>
          </a:p>
          <a:p>
            <a:pPr algn="ctr"/>
            <a:r>
              <a:rPr lang="uk-UA" altLang="ru-RU" sz="3200" b="1">
                <a:solidFill>
                  <a:schemeClr val="accent1"/>
                </a:solidFill>
                <a:latin typeface="Georgia" pitchFamily="18" charset="0"/>
              </a:rPr>
              <a:t>h-індексу НПП та Університету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publish or perish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21605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publish or perish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420938"/>
            <a:ext cx="7640637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04250" cy="1163637"/>
          </a:xfrm>
        </p:spPr>
        <p:txBody>
          <a:bodyPr/>
          <a:lstStyle/>
          <a:p>
            <a:pPr eaLnBrk="1" hangingPunct="1"/>
            <a:r>
              <a:rPr lang="uk-UA" sz="2200" b="1" smtClean="0">
                <a:solidFill>
                  <a:schemeClr val="accent1"/>
                </a:solidFill>
              </a:rPr>
              <a:t>Web of Science, Scopus – потужні інструменти  стратегічного управління для розвитку 3-х факторів </a:t>
            </a:r>
            <a:br>
              <a:rPr lang="uk-UA" sz="2200" b="1" smtClean="0">
                <a:solidFill>
                  <a:schemeClr val="accent1"/>
                </a:solidFill>
              </a:rPr>
            </a:br>
            <a:endParaRPr lang="uk-UA" sz="2200" b="1" smtClean="0">
              <a:solidFill>
                <a:schemeClr val="accent1"/>
              </a:solidFill>
            </a:endParaRPr>
          </a:p>
        </p:txBody>
      </p:sp>
      <p:sp>
        <p:nvSpPr>
          <p:cNvPr id="43011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uk-UA" smtClean="0"/>
          </a:p>
          <a:p>
            <a:pPr eaLnBrk="1" hangingPunct="1"/>
            <a:r>
              <a:rPr lang="uk-UA" smtClean="0"/>
              <a:t>1. Посилення науки </a:t>
            </a:r>
          </a:p>
          <a:p>
            <a:pPr eaLnBrk="1" hangingPunct="1"/>
            <a:r>
              <a:rPr lang="uk-UA" smtClean="0"/>
              <a:t>2. Стратегія та ефективне управління </a:t>
            </a:r>
          </a:p>
          <a:p>
            <a:pPr eaLnBrk="1" hangingPunct="1"/>
            <a:r>
              <a:rPr lang="uk-UA" smtClean="0"/>
              <a:t>3. Достатність ресурсів </a:t>
            </a:r>
          </a:p>
          <a:p>
            <a:pPr eaLnBrk="1" hangingPunct="1"/>
            <a:endParaRPr lang="uk-UA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uk-UA" b="1" smtClean="0"/>
              <a:t>Наявність цих факторів обумовлює зростання рівня Університету, його рейтингів і авторитетності</a:t>
            </a:r>
          </a:p>
          <a:p>
            <a:pPr eaLnBrk="1" hangingPunct="1"/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9535" t="12453" r="12819" b="17735"/>
          <a:stretch>
            <a:fillRect/>
          </a:stretch>
        </p:blipFill>
        <p:spPr bwMode="auto">
          <a:xfrm>
            <a:off x="323850" y="188913"/>
            <a:ext cx="8640763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713788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357188" y="188913"/>
            <a:ext cx="8534400" cy="1096962"/>
          </a:xfrm>
        </p:spPr>
        <p:txBody>
          <a:bodyPr/>
          <a:lstStyle/>
          <a:p>
            <a:pPr eaLnBrk="1" hangingPunct="1"/>
            <a:r>
              <a:rPr lang="uk-UA" sz="3000" b="1" smtClean="0">
                <a:solidFill>
                  <a:schemeClr val="accent1"/>
                </a:solidFill>
              </a:rPr>
              <a:t>Переваги переплати доступу до наукометричних баз для Університету</a:t>
            </a:r>
          </a:p>
        </p:txBody>
      </p:sp>
      <p:sp>
        <p:nvSpPr>
          <p:cNvPr id="4608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uk-UA" sz="2100" smtClean="0"/>
          </a:p>
          <a:p>
            <a:pPr algn="just" eaLnBrk="1" hangingPunct="1">
              <a:lnSpc>
                <a:spcPct val="80000"/>
              </a:lnSpc>
            </a:pPr>
            <a:r>
              <a:rPr lang="uk-UA" sz="2100" b="1" smtClean="0"/>
              <a:t>1. Оцінка наукової продуктивності (кількість публікацій) та ефективності (цитованість) викладачів/науковців, кафедр, факультетів та університету в цілому, а також управління цими показниками.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2100" smtClean="0"/>
              <a:t> 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2000" smtClean="0"/>
              <a:t>Кардинальне підвищення </a:t>
            </a:r>
            <a:r>
              <a:rPr lang="uk-UA" sz="2000" b="1" smtClean="0"/>
              <a:t>рівня та ефективності наукової та освітньої роботи: 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2000" smtClean="0"/>
              <a:t>– Швидкий доступ до найбільш релевантної та впливової світової інформації.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2000" smtClean="0"/>
              <a:t>– Оформлення  статей  і  бібліографії:  правильна,  повна,  швидка 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2000" smtClean="0"/>
              <a:t>    інтенсифікація </a:t>
            </a:r>
            <a:r>
              <a:rPr lang="uk-UA" sz="2000" b="1" smtClean="0"/>
              <a:t>міжнародної співпраці.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2000" smtClean="0"/>
              <a:t>– Сприяння розширенню горизонту наукового співробітництва щодо спільних публікацій. </a:t>
            </a:r>
          </a:p>
          <a:p>
            <a:pPr eaLnBrk="1" hangingPunct="1">
              <a:lnSpc>
                <a:spcPct val="80000"/>
              </a:lnSpc>
            </a:pPr>
            <a:endParaRPr lang="uk-UA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28625"/>
            <a:ext cx="8534400" cy="558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accent1"/>
                </a:solidFill>
              </a:rPr>
              <a:t>Переваги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</a:rPr>
              <a:t>наукометричних</a:t>
            </a:r>
            <a:r>
              <a:rPr lang="ru-RU" b="1" dirty="0" smtClean="0">
                <a:solidFill>
                  <a:schemeClr val="accent1"/>
                </a:solidFill>
              </a:rPr>
              <a:t> баз для </a:t>
            </a:r>
            <a:r>
              <a:rPr lang="ru-RU" b="1" dirty="0" err="1" smtClean="0">
                <a:solidFill>
                  <a:schemeClr val="accent1"/>
                </a:solidFill>
              </a:rPr>
              <a:t>керівництва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</a:rPr>
              <a:t>Університету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850" y="1527175"/>
            <a:ext cx="8605838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uk-UA" sz="2000" b="1" smtClean="0"/>
              <a:t>2.Ефективне стратегічне та поточне управління: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uk-UA" sz="2000" b="1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sz="2000" smtClean="0"/>
              <a:t>Оцінка рівня сучасної науки, сильних і слабких сторін Університету і його підрозділів.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sz="2000" smtClean="0"/>
              <a:t>Вибір наукових напрямків розвитку та відбір “університетів-для-порівняння”.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sz="2000" smtClean="0"/>
              <a:t>Розробка функціональних стратегій: наука, освіта, видавнича справа, міжнародне співробітництво, фінансування та гранти.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uk-UA" sz="2000" smtClean="0"/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uk-UA" sz="2000" b="1" smtClean="0"/>
              <a:t>3. Забезпечення ресурсів для розвитку  науки 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uk-UA" sz="2000" b="1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sz="2000" smtClean="0"/>
              <a:t>Державне фінансування: зростає роль наукометричних показників.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sz="2000" smtClean="0"/>
              <a:t>Плата за навчання: роль рейтингів для українських та іноземних студентів.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sz="2000" smtClean="0"/>
              <a:t>Залучення міжнародних грантів: пряме від грантодавців або у міжнародних колабораціях.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sz="2000" smtClean="0"/>
              <a:t>Зростання значення університету для його оцінки грантодавцями.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accent1"/>
                </a:solidFill>
              </a:rPr>
              <a:t>Назва установи!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0" indent="265113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Enhanced Organization name – </a:t>
            </a:r>
            <a:r>
              <a:rPr lang="ru-RU" b="1" dirty="0" err="1" smtClean="0"/>
              <a:t>поєднає</a:t>
            </a:r>
            <a:r>
              <a:rPr lang="ru-RU" b="1" dirty="0" smtClean="0"/>
              <a:t> </a:t>
            </a:r>
            <a:r>
              <a:rPr lang="ru-RU" b="1" dirty="0" err="1" smtClean="0"/>
              <a:t>усі</a:t>
            </a:r>
            <a:r>
              <a:rPr lang="ru-RU" b="1" dirty="0" smtClean="0"/>
              <a:t> </a:t>
            </a:r>
            <a:r>
              <a:rPr lang="ru-RU" b="1" dirty="0" err="1" smtClean="0"/>
              <a:t>варіації</a:t>
            </a:r>
            <a:r>
              <a:rPr lang="ru-RU" b="1" dirty="0" smtClean="0"/>
              <a:t> в одному </a:t>
            </a:r>
            <a:r>
              <a:rPr lang="ru-RU" b="1" dirty="0" err="1" smtClean="0"/>
              <a:t>профілі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дозволить </a:t>
            </a:r>
            <a:r>
              <a:rPr lang="ru-RU" b="1" dirty="0" err="1" smtClean="0"/>
              <a:t>представити</a:t>
            </a:r>
            <a:r>
              <a:rPr lang="ru-RU" b="1" dirty="0" smtClean="0"/>
              <a:t> </a:t>
            </a:r>
            <a:r>
              <a:rPr lang="ru-RU" b="1" dirty="0" err="1" smtClean="0"/>
              <a:t>всі</a:t>
            </a:r>
            <a:r>
              <a:rPr lang="ru-RU" b="1" dirty="0" smtClean="0"/>
              <a:t> </a:t>
            </a:r>
            <a:r>
              <a:rPr lang="ru-RU" b="1" dirty="0" err="1" smtClean="0"/>
              <a:t>результати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отримати</a:t>
            </a:r>
            <a:r>
              <a:rPr lang="ru-RU" b="1" dirty="0" smtClean="0"/>
              <a:t> </a:t>
            </a:r>
            <a:r>
              <a:rPr lang="ru-RU" b="1" dirty="0" err="1" smtClean="0"/>
              <a:t>точну</a:t>
            </a:r>
            <a:r>
              <a:rPr lang="ru-RU" b="1" dirty="0" smtClean="0"/>
              <a:t> статистику.</a:t>
            </a:r>
          </a:p>
          <a:p>
            <a:pPr marL="0" indent="265113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KIEV INST AGR 	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NATL UNIV LIFE ENVIRONM SCI UKRAINE 	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NATL UNIV LIFE ENVIRONM SCI 	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NATL UNIV LIFE ENVIRONM UKRAINE 	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NATL UNIV LIFE ENVIRONM SCI UKRAINE NUBIP 	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UNIV LIFE ENVIRONM SCI UKRAINE 	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NATL UNIV LIFE ENVIRONM SCIENSE UKRAINE 	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NATL UNIV LIFE ENVIRONM SCI UKRAINE NUBIP UKRAI 	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NATL UNIV LIFE ENVIRONM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UKRAINIAN INST AGR RADIOL UIAR NUBIP UKRAINE  	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І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	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858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1"/>
                </a:solidFill>
              </a:rPr>
              <a:t>Розробка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стратегій</a:t>
            </a:r>
            <a:r>
              <a:rPr lang="ru-RU" dirty="0" smtClean="0">
                <a:solidFill>
                  <a:schemeClr val="accent1"/>
                </a:solidFill>
              </a:rPr>
              <a:t> за </a:t>
            </a:r>
            <a:r>
              <a:rPr lang="ru-RU" dirty="0" err="1" smtClean="0">
                <a:solidFill>
                  <a:schemeClr val="accent1"/>
                </a:solidFill>
              </a:rPr>
              <a:t>допомогою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наукометричних</a:t>
            </a:r>
            <a:r>
              <a:rPr lang="ru-RU" dirty="0" smtClean="0">
                <a:solidFill>
                  <a:schemeClr val="accent1"/>
                </a:solidFill>
              </a:rPr>
              <a:t> баз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9155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uk-UA" sz="2100" smtClean="0"/>
          </a:p>
          <a:p>
            <a:pPr eaLnBrk="1" hangingPunct="1">
              <a:lnSpc>
                <a:spcPct val="80000"/>
              </a:lnSpc>
            </a:pPr>
            <a:r>
              <a:rPr lang="uk-UA" sz="2100" smtClean="0"/>
              <a:t>Визначення приорітетів за науковими напрямками.</a:t>
            </a:r>
          </a:p>
          <a:p>
            <a:pPr eaLnBrk="1" hangingPunct="1">
              <a:lnSpc>
                <a:spcPct val="80000"/>
              </a:lnSpc>
            </a:pPr>
            <a:endParaRPr lang="uk-UA" sz="2100" smtClean="0"/>
          </a:p>
          <a:p>
            <a:pPr algn="just" eaLnBrk="1" hangingPunct="1">
              <a:lnSpc>
                <a:spcPct val="80000"/>
              </a:lnSpc>
            </a:pPr>
            <a:r>
              <a:rPr lang="uk-UA" sz="2100" smtClean="0"/>
              <a:t>Визначення  RESEARCH FRONTS – групи високоцитованих публікацій, об’єднаних спільною темою.</a:t>
            </a:r>
          </a:p>
          <a:p>
            <a:pPr algn="just" eaLnBrk="1" hangingPunct="1">
              <a:lnSpc>
                <a:spcPct val="80000"/>
              </a:lnSpc>
            </a:pPr>
            <a:endParaRPr lang="uk-UA" sz="2100" smtClean="0"/>
          </a:p>
          <a:p>
            <a:pPr algn="just" eaLnBrk="1" hangingPunct="1">
              <a:lnSpc>
                <a:spcPct val="80000"/>
              </a:lnSpc>
            </a:pPr>
            <a:r>
              <a:rPr lang="uk-UA" sz="2100" smtClean="0"/>
              <a:t>Визначення пріоритетів щодо вибору журналів для публікацій. </a:t>
            </a:r>
          </a:p>
          <a:p>
            <a:pPr algn="just" eaLnBrk="1" hangingPunct="1">
              <a:lnSpc>
                <a:spcPct val="80000"/>
              </a:lnSpc>
            </a:pPr>
            <a:endParaRPr lang="uk-UA" sz="2100" smtClean="0"/>
          </a:p>
          <a:p>
            <a:pPr algn="just" eaLnBrk="1" hangingPunct="1">
              <a:lnSpc>
                <a:spcPct val="80000"/>
              </a:lnSpc>
            </a:pPr>
            <a:r>
              <a:rPr lang="uk-UA" sz="2100" smtClean="0"/>
              <a:t>“Бенчмаркінг” Університету - Динаміка наукових публікацій 5-ти з провідних ВНЗ України. 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uk-UA" sz="2100" smtClean="0"/>
          </a:p>
          <a:p>
            <a:pPr algn="just" eaLnBrk="1" hangingPunct="1">
              <a:lnSpc>
                <a:spcPct val="80000"/>
              </a:lnSpc>
            </a:pPr>
            <a:r>
              <a:rPr lang="uk-UA" sz="2100" smtClean="0"/>
              <a:t>“Бенчмаркінг” Університету до інших.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uk-UA" sz="2100" smtClean="0"/>
          </a:p>
          <a:p>
            <a:pPr algn="just" eaLnBrk="1" hangingPunct="1">
              <a:lnSpc>
                <a:spcPct val="80000"/>
              </a:lnSpc>
            </a:pPr>
            <a:r>
              <a:rPr lang="uk-UA" sz="2100" smtClean="0"/>
              <a:t> Пошук партнерів для співробітництва в необхідній галузі.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72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 НАУКОМЕТРИЧНІ БАЗИ ЯК ІНСТРУМЕНТ ФІНАНСУВАННЯ ДОСЛІДЖЕНЬ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6550" y="1785938"/>
            <a:ext cx="8378825" cy="4143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11150"/>
            <a:ext cx="8785225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/>
          <p:cNvPicPr>
            <a:picLocks noChangeAspect="1" noChangeArrowheads="1"/>
          </p:cNvPicPr>
          <p:nvPr/>
        </p:nvPicPr>
        <p:blipFill>
          <a:blip r:embed="rId2" cstate="print"/>
          <a:srcRect t="17923"/>
          <a:stretch>
            <a:fillRect/>
          </a:stretch>
        </p:blipFill>
        <p:spPr bwMode="auto">
          <a:xfrm>
            <a:off x="0" y="1916113"/>
            <a:ext cx="878522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827088" y="333375"/>
            <a:ext cx="7343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>
                <a:solidFill>
                  <a:schemeClr val="tx2"/>
                </a:solidFill>
              </a:rPr>
              <a:t>Цитованість за типом документа</a:t>
            </a:r>
            <a:endParaRPr lang="ru-RU" sz="32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4284663" y="228600"/>
            <a:ext cx="4551362" cy="1831975"/>
          </a:xfrm>
        </p:spPr>
        <p:txBody>
          <a:bodyPr/>
          <a:lstStyle/>
          <a:p>
            <a:pPr eaLnBrk="1" hangingPunct="1"/>
            <a:r>
              <a:rPr lang="uk-UA" smtClean="0"/>
              <a:t>Експоненційне збільшення інформації</a:t>
            </a:r>
            <a:endParaRPr lang="ru-RU" smtClean="0"/>
          </a:p>
        </p:txBody>
      </p:sp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2852738"/>
            <a:ext cx="8534400" cy="35290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300" smtClean="0"/>
              <a:t>Протягом року створюється понад 4 екзабайти (4</a:t>
            </a:r>
            <a:r>
              <a:rPr lang="uk-UA" sz="2300" smtClean="0">
                <a:sym typeface="Symbol" pitchFamily="18" charset="2"/>
              </a:rPr>
              <a:t></a:t>
            </a:r>
            <a:r>
              <a:rPr lang="uk-UA" sz="2300" smtClean="0"/>
              <a:t>10</a:t>
            </a:r>
            <a:r>
              <a:rPr lang="en-US" sz="2300" smtClean="0"/>
              <a:t>^</a:t>
            </a:r>
            <a:r>
              <a:rPr lang="uk-UA" sz="2300" smtClean="0"/>
              <a:t>19) нової інформації (це більше ніж за попередні 5000 років);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smtClean="0"/>
              <a:t>Google</a:t>
            </a:r>
            <a:r>
              <a:rPr lang="uk-UA" sz="2300" smtClean="0"/>
              <a:t> обробляє 1,2 трл запитів у рік (40000 у секунду);</a:t>
            </a:r>
          </a:p>
          <a:p>
            <a:pPr eaLnBrk="1" hangingPunct="1">
              <a:lnSpc>
                <a:spcPct val="90000"/>
              </a:lnSpc>
            </a:pPr>
            <a:r>
              <a:rPr lang="uk-UA" sz="2300" smtClean="0"/>
              <a:t>Кожні 20 секунд з'являється нова наукова стаття;</a:t>
            </a:r>
          </a:p>
          <a:p>
            <a:pPr eaLnBrk="1" hangingPunct="1">
              <a:lnSpc>
                <a:spcPct val="90000"/>
              </a:lnSpc>
            </a:pPr>
            <a:r>
              <a:rPr lang="uk-UA" sz="2300" smtClean="0"/>
              <a:t>1,5 млн статей щорічно публікується;</a:t>
            </a:r>
          </a:p>
          <a:p>
            <a:pPr eaLnBrk="1" hangingPunct="1">
              <a:lnSpc>
                <a:spcPct val="90000"/>
              </a:lnSpc>
            </a:pPr>
            <a:r>
              <a:rPr lang="uk-UA" sz="2300" smtClean="0"/>
              <a:t>На порталі </a:t>
            </a:r>
            <a:r>
              <a:rPr lang="en-US" sz="2300" smtClean="0"/>
              <a:t>Science Direct Elsevier </a:t>
            </a:r>
            <a:r>
              <a:rPr lang="uk-UA" sz="2300" smtClean="0"/>
              <a:t>завантажується 2 млрд статей у рік, тобто 63 статті кожну секунду;</a:t>
            </a:r>
          </a:p>
          <a:p>
            <a:pPr eaLnBrk="1" hangingPunct="1">
              <a:lnSpc>
                <a:spcPct val="90000"/>
              </a:lnSpc>
            </a:pPr>
            <a:r>
              <a:rPr lang="uk-UA" sz="2300" smtClean="0"/>
              <a:t>31 % свого часу дослідники витрачають на пошук та читання наукової інформації. </a:t>
            </a:r>
            <a:endParaRPr lang="ru-RU" sz="2300" smtClean="0"/>
          </a:p>
        </p:txBody>
      </p:sp>
      <p:pic>
        <p:nvPicPr>
          <p:cNvPr id="17412" name="Picture 5" descr="&amp;Kcy;&amp;acy;&amp;rcy;&amp;tcy;&amp;icy;&amp;ncy;&amp;kcy;&amp;icy; &amp;pcy;&amp;ocy; &amp;zcy;&amp;acy;&amp;pcy;&amp;rcy;&amp;ocy;&amp;scy;&amp;ucy; &amp;iukcy;&amp;ncy;&amp;fcy;&amp;ocy;&amp;rcy;&amp;mcy;&amp;acy;&amp;tscy;&amp;iuk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3743325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2555875" y="6375400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i="1"/>
              <a:t>Андрій Локтєв, консультант з ключових рішень </a:t>
            </a:r>
            <a:r>
              <a:rPr lang="en-US" i="1"/>
              <a:t>Elsevier</a:t>
            </a:r>
            <a:endParaRPr lang="ru-RU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Проблемні місця наукометрії</a:t>
            </a:r>
            <a:endParaRPr lang="ru-RU" smtClean="0"/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2" cstate="print"/>
          <a:srcRect l="732" t="18512" r="6233" b="42101"/>
          <a:stretch>
            <a:fillRect/>
          </a:stretch>
        </p:blipFill>
        <p:spPr bwMode="auto">
          <a:xfrm>
            <a:off x="179388" y="1484313"/>
            <a:ext cx="8713787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3" cstate="print"/>
          <a:srcRect l="3874" t="38194" r="8267" b="42122"/>
          <a:stretch>
            <a:fillRect/>
          </a:stretch>
        </p:blipFill>
        <p:spPr bwMode="auto">
          <a:xfrm>
            <a:off x="179388" y="4365625"/>
            <a:ext cx="87137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2" cstate="print"/>
          <a:srcRect l="4964" t="16536" r="6445" b="6683"/>
          <a:stretch>
            <a:fillRect/>
          </a:stretch>
        </p:blipFill>
        <p:spPr bwMode="auto">
          <a:xfrm>
            <a:off x="250825" y="549275"/>
            <a:ext cx="864076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Oval 5"/>
          <p:cNvSpPr>
            <a:spLocks noChangeArrowheads="1"/>
          </p:cNvSpPr>
          <p:nvPr/>
        </p:nvSpPr>
        <p:spPr bwMode="auto">
          <a:xfrm>
            <a:off x="4572000" y="2708275"/>
            <a:ext cx="1873250" cy="50323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2" cstate="print"/>
          <a:srcRect l="4964" t="19489" r="6445" b="9636"/>
          <a:stretch>
            <a:fillRect/>
          </a:stretch>
        </p:blipFill>
        <p:spPr bwMode="auto">
          <a:xfrm>
            <a:off x="179388" y="260350"/>
            <a:ext cx="8640762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AutoShape 7"/>
          <p:cNvSpPr>
            <a:spLocks noChangeArrowheads="1"/>
          </p:cNvSpPr>
          <p:nvPr/>
        </p:nvSpPr>
        <p:spPr bwMode="auto">
          <a:xfrm>
            <a:off x="4932363" y="5300663"/>
            <a:ext cx="935037" cy="288925"/>
          </a:xfrm>
          <a:prstGeom prst="leftArrow">
            <a:avLst>
              <a:gd name="adj1" fmla="val 50000"/>
              <a:gd name="adj2" fmla="val 8090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00" name="Picture 8"/>
          <p:cNvPicPr>
            <a:picLocks noChangeAspect="1" noChangeArrowheads="1"/>
          </p:cNvPicPr>
          <p:nvPr/>
        </p:nvPicPr>
        <p:blipFill>
          <a:blip r:embed="rId3" cstate="print"/>
          <a:srcRect l="4964" t="47049" r="60693" b="17513"/>
          <a:stretch>
            <a:fillRect/>
          </a:stretch>
        </p:blipFill>
        <p:spPr bwMode="auto">
          <a:xfrm>
            <a:off x="5580063" y="3933825"/>
            <a:ext cx="33496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uk-UA" sz="1900" b="1" smtClean="0"/>
              <a:t>Рейтинг відомств і установ за кількістю вчених,</a:t>
            </a:r>
            <a:br>
              <a:rPr lang="uk-UA" sz="1900" b="1" smtClean="0"/>
            </a:br>
            <a:r>
              <a:rPr lang="uk-UA" sz="1900" b="1" smtClean="0"/>
              <a:t>індекс Гірша яких у системі Scopus ≥ </a:t>
            </a:r>
            <a:r>
              <a:rPr lang="uk-UA" sz="1900" b="1" smtClean="0">
                <a:hlinkClick r:id="rId2"/>
              </a:rPr>
              <a:t>10</a:t>
            </a:r>
            <a:r>
              <a:rPr lang="uk-UA" sz="1900" b="1" smtClean="0">
                <a:hlinkClick r:id="rId3"/>
              </a:rPr>
              <a:t/>
            </a:r>
            <a:br>
              <a:rPr lang="uk-UA" sz="1900" b="1" smtClean="0">
                <a:hlinkClick r:id="rId3"/>
              </a:rPr>
            </a:br>
            <a:r>
              <a:rPr lang="uk-UA" sz="1900" b="1" smtClean="0"/>
              <a:t>(згідно наявних у Google Scholar бібліометричних портретів)</a:t>
            </a:r>
          </a:p>
        </p:txBody>
      </p:sp>
      <p:pic>
        <p:nvPicPr>
          <p:cNvPr id="56323" name="Picture 187"/>
          <p:cNvPicPr>
            <a:picLocks noChangeAspect="1" noChangeArrowheads="1"/>
          </p:cNvPicPr>
          <p:nvPr/>
        </p:nvPicPr>
        <p:blipFill>
          <a:blip r:embed="rId4" cstate="print"/>
          <a:srcRect l="39665" t="20465" r="6445" b="59851"/>
          <a:stretch>
            <a:fillRect/>
          </a:stretch>
        </p:blipFill>
        <p:spPr bwMode="auto">
          <a:xfrm>
            <a:off x="2051050" y="1341438"/>
            <a:ext cx="52562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188"/>
          <p:cNvPicPr>
            <a:picLocks noChangeAspect="1" noChangeArrowheads="1"/>
          </p:cNvPicPr>
          <p:nvPr/>
        </p:nvPicPr>
        <p:blipFill>
          <a:blip r:embed="rId5" cstate="print"/>
          <a:srcRect l="39665" t="40147" r="6445" b="6683"/>
          <a:stretch>
            <a:fillRect/>
          </a:stretch>
        </p:blipFill>
        <p:spPr bwMode="auto">
          <a:xfrm>
            <a:off x="2051050" y="2779713"/>
            <a:ext cx="525621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AutoShape 189"/>
          <p:cNvSpPr>
            <a:spLocks noChangeArrowheads="1"/>
          </p:cNvSpPr>
          <p:nvPr/>
        </p:nvSpPr>
        <p:spPr bwMode="auto">
          <a:xfrm>
            <a:off x="611188" y="6381750"/>
            <a:ext cx="1081087" cy="287338"/>
          </a:xfrm>
          <a:prstGeom prst="rightArrow">
            <a:avLst>
              <a:gd name="adj1" fmla="val 50000"/>
              <a:gd name="adj2" fmla="val 9406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Пропозиції</a:t>
            </a:r>
            <a:endParaRPr lang="ru-RU" smtClean="0"/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300" smtClean="0"/>
              <a:t>Науково-дослідній частині та науковій бібліотеці забезпечити передплату та активне використання інструментів наукометричної бази даних (Скопус або Веб оф Сайєнс) у 2016-2017 рр.;</a:t>
            </a:r>
          </a:p>
          <a:p>
            <a:pPr eaLnBrk="1" hangingPunct="1">
              <a:lnSpc>
                <a:spcPct val="80000"/>
              </a:lnSpc>
            </a:pPr>
            <a:r>
              <a:rPr lang="uk-UA" sz="2300" smtClean="0"/>
              <a:t> Відділу науково-технічної інформації НДЧ забезпечити повний супровід підготовки та моніторинг публікацій, індексів Гірша у наукометричних базах даних;</a:t>
            </a:r>
          </a:p>
          <a:p>
            <a:pPr eaLnBrk="1" hangingPunct="1">
              <a:lnSpc>
                <a:spcPct val="80000"/>
              </a:lnSpc>
            </a:pPr>
            <a:r>
              <a:rPr lang="uk-UA" sz="2300" smtClean="0"/>
              <a:t>Керівники наукових тем, починаючи з 2017 р., зобов'язані опублікувати за результатами досліджень не менше 2-х статей у міжнародних наукометричних базах (Скопус, ВоС);</a:t>
            </a:r>
          </a:p>
          <a:p>
            <a:pPr eaLnBrk="1" hangingPunct="1">
              <a:lnSpc>
                <a:spcPct val="80000"/>
              </a:lnSpc>
            </a:pPr>
            <a:r>
              <a:rPr lang="uk-UA" sz="2300" smtClean="0"/>
              <a:t>Декани факультетів, директори ННІ, НДІ, завідувачі кафедр мають сприяти та забезпечити збільшення НПП публікацій у базах Скопус, ВоС, створенню авторських профілей кожного НПП у ГуглАкадемії.</a:t>
            </a:r>
          </a:p>
          <a:p>
            <a:pPr eaLnBrk="1" hangingPunct="1">
              <a:lnSpc>
                <a:spcPct val="80000"/>
              </a:lnSpc>
            </a:pPr>
            <a:endParaRPr lang="ru-RU" sz="23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Прямоугольник 1"/>
          <p:cNvSpPr>
            <a:spLocks noChangeArrowheads="1"/>
          </p:cNvSpPr>
          <p:nvPr/>
        </p:nvSpPr>
        <p:spPr bwMode="auto">
          <a:xfrm>
            <a:off x="574675" y="3500438"/>
            <a:ext cx="78136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endParaRPr lang="uk-UA" sz="360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uk-UA" sz="3600">
                <a:latin typeface="Georgia" pitchFamily="18" charset="0"/>
                <a:ea typeface="Calibri" pitchFamily="34" charset="0"/>
                <a:cs typeface="Times New Roman" pitchFamily="18" charset="0"/>
              </a:rPr>
              <a:t>ДЯКУЮ ЗА УВАГУ!</a:t>
            </a:r>
            <a:endParaRPr lang="ru-RU"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8371" name="Picture 4" descr="&amp;Kcy;&amp;acy;&amp;rcy;&amp;tcy;&amp;icy;&amp;ncy;&amp;kcy;&amp;icy; &amp;pcy;&amp;ocy; &amp;zcy;&amp;acy;&amp;pcy;&amp;rcy;&amp;ocy;&amp;scy;&amp;ucy; &amp;mcy;&amp;acy;&amp;ya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60350"/>
            <a:ext cx="2808288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AutoShape 6" descr="&amp;Kcy;&amp;acy;&amp;rcy;&amp;tcy;&amp;icy;&amp;ncy;&amp;kcy;&amp;icy; &amp;pcy;&amp;ocy; &amp;zcy;&amp;acy;&amp;pcy;&amp;rcy;&amp;ocy;&amp;scy;&amp;ucy; &amp;ncy;&amp;ucy;&amp;bcy;&amp;icy;&amp;pcy;"/>
          <p:cNvSpPr>
            <a:spLocks noChangeAspect="1" noChangeArrowheads="1"/>
          </p:cNvSpPr>
          <p:nvPr/>
        </p:nvSpPr>
        <p:spPr bwMode="auto">
          <a:xfrm>
            <a:off x="2295525" y="2914650"/>
            <a:ext cx="45529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73" name="AutoShape 8" descr="https://nubip.edu.ua/sites/all/themes/nauu/images/redesign2/nubip-logo.p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74" name="AutoShape 10" descr="nubip-logo"/>
          <p:cNvSpPr>
            <a:spLocks noChangeAspect="1" noChangeArrowheads="1"/>
          </p:cNvSpPr>
          <p:nvPr/>
        </p:nvSpPr>
        <p:spPr bwMode="auto">
          <a:xfrm>
            <a:off x="2081213" y="2867025"/>
            <a:ext cx="49815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75" name="AutoShape 12" descr="nubip-logo"/>
          <p:cNvSpPr>
            <a:spLocks noChangeAspect="1" noChangeArrowheads="1"/>
          </p:cNvSpPr>
          <p:nvPr/>
        </p:nvSpPr>
        <p:spPr bwMode="auto">
          <a:xfrm>
            <a:off x="2081213" y="2867025"/>
            <a:ext cx="49815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76" name="AutoShape 14" descr="nubip-logo"/>
          <p:cNvSpPr>
            <a:spLocks noChangeAspect="1" noChangeArrowheads="1"/>
          </p:cNvSpPr>
          <p:nvPr/>
        </p:nvSpPr>
        <p:spPr bwMode="auto">
          <a:xfrm>
            <a:off x="2081213" y="2867025"/>
            <a:ext cx="49815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8377" name="Picture 15" descr="nubip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333375"/>
            <a:ext cx="49815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115888"/>
            <a:ext cx="8534400" cy="758825"/>
          </a:xfrm>
        </p:spPr>
        <p:txBody>
          <a:bodyPr/>
          <a:lstStyle/>
          <a:p>
            <a:pPr eaLnBrk="1" hangingPunct="1"/>
            <a:r>
              <a:rPr lang="uk-UA" sz="4500" smtClean="0"/>
              <a:t>Наукометричні бази даних</a:t>
            </a:r>
            <a:endParaRPr lang="ru-RU" sz="4500" smtClean="0"/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908050"/>
            <a:ext cx="8534400" cy="1473200"/>
          </a:xfrm>
        </p:spPr>
        <p:txBody>
          <a:bodyPr/>
          <a:lstStyle/>
          <a:p>
            <a:pPr eaLnBrk="1" hangingPunct="1"/>
            <a:r>
              <a:rPr lang="uk-UA" sz="2800" smtClean="0"/>
              <a:t>це бібліографічні і реферативні бази даних з інструментами для відстеження цитованості статей, опублікованих у наукових виданнях. </a:t>
            </a:r>
          </a:p>
          <a:p>
            <a:pPr eaLnBrk="1" hangingPunct="1"/>
            <a:endParaRPr lang="uk-UA" sz="2800" smtClean="0"/>
          </a:p>
        </p:txBody>
      </p:sp>
      <p:sp>
        <p:nvSpPr>
          <p:cNvPr id="18436" name="AutoShape 5" descr="&amp;Kcy;&amp;acy;&amp;rcy;&amp;tcy;&amp;icy;&amp;ncy;&amp;kcy;&amp;icy; &amp;pcy;&amp;ocy; &amp;zcy;&amp;acy;&amp;pcy;&amp;rcy;&amp;ocy;&amp;scy;&amp;ucy; Scopu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37" name="Picture 7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565400"/>
            <a:ext cx="1439862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9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2708275"/>
            <a:ext cx="13589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1" descr="&amp;Kcy;&amp;acy;&amp;rcy;&amp;tcy;&amp;icy;&amp;ncy;&amp;kcy;&amp;icy; &amp;pcy;&amp;ocy; &amp;zcy;&amp;acy;&amp;pcy;&amp;rcy;&amp;ocy;&amp;scy;&amp;ucy; web of science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852738"/>
            <a:ext cx="30956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AutoShape 13" descr="&amp;Kcy;&amp;acy;&amp;rcy;&amp;tcy;&amp;icy;&amp;ncy;&amp;kcy;&amp;icy; &amp;pcy;&amp;ocy; &amp;zcy;&amp;acy;&amp;pcy;&amp;rcy;&amp;ocy;&amp;scy;&amp;ucy; PubMed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41" name="Picture 15" descr="&amp;Kcy;&amp;acy;&amp;rcy;&amp;tcy;&amp;icy;&amp;ncy;&amp;kcy;&amp;icy; &amp;pcy;&amp;ocy; &amp;zcy;&amp;acy;&amp;pcy;&amp;rcy;&amp;ocy;&amp;scy;&amp;ucy; PubM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076700"/>
            <a:ext cx="23812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7" descr="&amp;Kcy;&amp;acy;&amp;rcy;&amp;tcy;&amp;icy;&amp;ncy;&amp;kcy;&amp;icy; &amp;pcy;&amp;ocy; &amp;zcy;&amp;acy;&amp;pcy;&amp;rcy;&amp;ocy;&amp;scy;&amp;ucy; index copernic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5229225"/>
            <a:ext cx="31686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9" descr="&amp;Kcy;&amp;acy;&amp;rcy;&amp;tcy;&amp;icy;&amp;ncy;&amp;kcy;&amp;icy; &amp;pcy;&amp;ocy; &amp;zcy;&amp;acy;&amp;pcy;&amp;rcy;&amp;ocy;&amp;scy;&amp;ucy; Agri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0" y="4221163"/>
            <a:ext cx="228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21" descr="&amp;Kcy;&amp;acy;&amp;rcy;&amp;tcy;&amp;icy;&amp;ncy;&amp;kcy;&amp;icy; &amp;pcy;&amp;ocy; &amp;zcy;&amp;acy;&amp;pcy;&amp;rcy;&amp;ocy;&amp;scy;&amp;ucy; chemical abstracts databas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9563" y="4365625"/>
            <a:ext cx="16573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AutoShape 23" descr="&amp;Kcy;&amp;acy;&amp;rcy;&amp;tcy;&amp;icy;&amp;ncy;&amp;kcy;&amp;icy; &amp;pcy;&amp;ocy; &amp;zcy;&amp;acy;&amp;pcy;&amp;rcy;&amp;ocy;&amp;scy;&amp;ucy; &amp;rcy;&amp;icy;&amp;ncy;&amp;tscy;"/>
          <p:cNvSpPr>
            <a:spLocks noChangeAspect="1" noChangeArrowheads="1"/>
          </p:cNvSpPr>
          <p:nvPr/>
        </p:nvSpPr>
        <p:spPr bwMode="auto">
          <a:xfrm>
            <a:off x="2571750" y="2857500"/>
            <a:ext cx="4000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6" name="AutoShape 25" descr="&amp;Kcy;&amp;acy;&amp;rcy;&amp;tcy;&amp;icy;&amp;ncy;&amp;kcy;&amp;icy; &amp;pcy;&amp;ocy; &amp;zcy;&amp;acy;&amp;pcy;&amp;rcy;&amp;ocy;&amp;scy;&amp;ucy; &amp;rcy;&amp;icy;&amp;ncy;&amp;tscy;"/>
          <p:cNvSpPr>
            <a:spLocks noChangeAspect="1" noChangeArrowheads="1"/>
          </p:cNvSpPr>
          <p:nvPr/>
        </p:nvSpPr>
        <p:spPr bwMode="auto">
          <a:xfrm>
            <a:off x="2571750" y="2857500"/>
            <a:ext cx="4000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7" name="AutoShape 27" descr="scienceindex_logo2"/>
          <p:cNvSpPr>
            <a:spLocks noChangeAspect="1" noChangeArrowheads="1"/>
          </p:cNvSpPr>
          <p:nvPr/>
        </p:nvSpPr>
        <p:spPr bwMode="auto">
          <a:xfrm>
            <a:off x="3748088" y="2605088"/>
            <a:ext cx="16478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48" name="Picture 29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175" y="5300663"/>
            <a:ext cx="22320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31" descr="&amp;Kcy;&amp;acy;&amp;rcy;&amp;tcy;&amp;icy;&amp;ncy;&amp;kcy;&amp;icy; &amp;pcy;&amp;ocy; &amp;zcy;&amp;acy;&amp;pcy;&amp;rcy;&amp;ocy;&amp;scy;&amp;ucy; google scholar"/>
          <p:cNvPicPr>
            <a:picLocks noChangeAspect="1" noChangeArrowheads="1"/>
          </p:cNvPicPr>
          <p:nvPr/>
        </p:nvPicPr>
        <p:blipFill>
          <a:blip r:embed="rId10" cstate="print"/>
          <a:srcRect t="20781" b="21928"/>
          <a:stretch>
            <a:fillRect/>
          </a:stretch>
        </p:blipFill>
        <p:spPr bwMode="auto">
          <a:xfrm>
            <a:off x="6732588" y="5300663"/>
            <a:ext cx="2087562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2535238"/>
            <a:ext cx="8504238" cy="1541462"/>
          </a:xfrm>
        </p:spPr>
        <p:txBody>
          <a:bodyPr/>
          <a:lstStyle/>
          <a:p>
            <a:pPr algn="ctr" eaLnBrk="1" hangingPunct="1"/>
            <a:r>
              <a:rPr lang="uk-UA" sz="6000" smtClean="0"/>
              <a:t>Інформаційні ресурси</a:t>
            </a:r>
            <a:endParaRPr lang="ru-RU" sz="6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t="11719" r="4688" b="16016"/>
          <a:stretch>
            <a:fillRect/>
          </a:stretch>
        </p:blipFill>
        <p:spPr bwMode="auto">
          <a:xfrm>
            <a:off x="179388" y="333375"/>
            <a:ext cx="878522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539750" y="5805488"/>
            <a:ext cx="77771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http://mon.gov.ua/activity/nauka/naukova-diyalnist-u-vnz/yak-publikuvatisya-v-mizhnarodnix-reczenzovanix-vidannyax.html</a:t>
            </a:r>
            <a:endParaRPr lang="ru-RU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323850" y="333375"/>
            <a:ext cx="3305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http://www.</a:t>
            </a:r>
            <a:r>
              <a:rPr lang="ru-RU" sz="2000">
                <a:solidFill>
                  <a:srgbClr val="FF0000"/>
                </a:solidFill>
              </a:rPr>
              <a:t>бібліотекар.укр/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15961" r="12888" b="27193"/>
          <a:stretch>
            <a:fillRect/>
          </a:stretch>
        </p:blipFill>
        <p:spPr bwMode="auto">
          <a:xfrm>
            <a:off x="250825" y="1125538"/>
            <a:ext cx="864235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17419" t="13008" r="19385" b="10950"/>
          <a:stretch>
            <a:fillRect/>
          </a:stretch>
        </p:blipFill>
        <p:spPr bwMode="auto">
          <a:xfrm>
            <a:off x="684213" y="188913"/>
            <a:ext cx="7559675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Официальная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Официальная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Официальная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Официальная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1491</TotalTime>
  <Words>1457</Words>
  <Application>Microsoft Office PowerPoint</Application>
  <PresentationFormat>Экран (4:3)</PresentationFormat>
  <Paragraphs>426</Paragraphs>
  <Slides>45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6" baseType="lpstr">
      <vt:lpstr>Arial</vt:lpstr>
      <vt:lpstr>Georgia</vt:lpstr>
      <vt:lpstr>Wingdings 2</vt:lpstr>
      <vt:lpstr>Wingdings</vt:lpstr>
      <vt:lpstr>Calibri</vt:lpstr>
      <vt:lpstr>Verdana</vt:lpstr>
      <vt:lpstr>Symbol</vt:lpstr>
      <vt:lpstr>Trebuchet MS</vt:lpstr>
      <vt:lpstr>Times New Roman</vt:lpstr>
      <vt:lpstr>Официальная</vt:lpstr>
      <vt:lpstr>Диаграмма Microsoft Graph</vt:lpstr>
      <vt:lpstr>МІЖНАРОДНІ  НАУКОМЕТРИЧНІ БАЗИ ДАНИХ ТА ІНДЕКСИ ЦИТУВАННЯ НАУКОВИХ ПРАЦЬ </vt:lpstr>
      <vt:lpstr>Слайд 2</vt:lpstr>
      <vt:lpstr>Слайд 3</vt:lpstr>
      <vt:lpstr>Експоненційне збільшення інформації</vt:lpstr>
      <vt:lpstr>Наукометричні бази даних</vt:lpstr>
      <vt:lpstr>Слайд 6</vt:lpstr>
      <vt:lpstr>Слайд 7</vt:lpstr>
      <vt:lpstr>Слайд 8</vt:lpstr>
      <vt:lpstr>Слайд 9</vt:lpstr>
      <vt:lpstr>Слайд 10</vt:lpstr>
      <vt:lpstr>Для чого потрібно публікуватися у відомих наукових журналах?</vt:lpstr>
      <vt:lpstr>Слайд 12</vt:lpstr>
      <vt:lpstr>Слайд 13</vt:lpstr>
      <vt:lpstr>Слайд 14</vt:lpstr>
      <vt:lpstr>Слайд 15</vt:lpstr>
      <vt:lpstr>Слайд 16</vt:lpstr>
      <vt:lpstr>РЕЙТИНГ НУБІП УКРАЇНИ ЗА ПОКАЗНИКАМИ НАУКОМЕТРИЧНОЇ БАЗИ ДАНИХ SCOPUS</vt:lpstr>
      <vt:lpstr>Динаміка публікацій НПП університету </vt:lpstr>
      <vt:lpstr>Сумарний індекс Гірша НПП Університету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Web of Science, Scopus – потужні інструменти  стратегічного управління для розвитку 3-х факторів  </vt:lpstr>
      <vt:lpstr>Слайд 31</vt:lpstr>
      <vt:lpstr>Слайд 32</vt:lpstr>
      <vt:lpstr>Переваги переплати доступу до наукометричних баз для Університету</vt:lpstr>
      <vt:lpstr>Переваги наукометричних баз для керівництва Університету</vt:lpstr>
      <vt:lpstr>Назва установи! </vt:lpstr>
      <vt:lpstr>Розробка стратегій за допомогою наукометричних баз</vt:lpstr>
      <vt:lpstr>  НАУКОМЕТРИЧНІ БАЗИ ЯК ІНСТРУМЕНТ ФІНАНСУВАННЯ ДОСЛІДЖЕНЬ</vt:lpstr>
      <vt:lpstr>Слайд 38</vt:lpstr>
      <vt:lpstr>Слайд 39</vt:lpstr>
      <vt:lpstr>Проблемні місця наукометрії</vt:lpstr>
      <vt:lpstr>Слайд 41</vt:lpstr>
      <vt:lpstr>Слайд 42</vt:lpstr>
      <vt:lpstr>Рейтинг відомств і установ за кількістю вчених, індекс Гірша яких у системі Scopus ≥ 10 (згідно наявних у Google Scholar бібліометричних портретів)</vt:lpstr>
      <vt:lpstr>Пропозиції</vt:lpstr>
      <vt:lpstr>Слайд 45</vt:lpstr>
    </vt:vector>
  </TitlesOfParts>
  <Company>NUBiP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k20</dc:creator>
  <cp:lastModifiedBy>Admin</cp:lastModifiedBy>
  <cp:revision>224</cp:revision>
  <dcterms:created xsi:type="dcterms:W3CDTF">2014-09-12T10:09:12Z</dcterms:created>
  <dcterms:modified xsi:type="dcterms:W3CDTF">2016-12-09T08:41:24Z</dcterms:modified>
</cp:coreProperties>
</file>