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142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12990-F502-4885-9898-CD0EA52881D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B6283-88BA-4926-844A-8BD8B0EEF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8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291" y="-31689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</a:t>
            </a: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природокористування України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2289" y="5733256"/>
            <a:ext cx="7854696" cy="1124744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Вагалюк Людмила Володимирівна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сільськогосподарських наук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45138"/>
            <a:ext cx="8604448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algn="ctr">
              <a:lnSpc>
                <a:spcPct val="150000"/>
              </a:lnSpc>
              <a:spcAft>
                <a:spcPts val="6810"/>
              </a:spcAft>
            </a:pPr>
            <a:r>
              <a:rPr lang="uk-UA" sz="3600" b="1" dirty="0" smtClean="0">
                <a:latin typeface="Times New Roman"/>
                <a:ea typeface="Arial"/>
              </a:rPr>
              <a:t>Збереження </a:t>
            </a:r>
            <a:r>
              <a:rPr lang="uk-UA" sz="3600" b="1" dirty="0">
                <a:latin typeface="Times New Roman"/>
                <a:ea typeface="Arial"/>
              </a:rPr>
              <a:t>біорізноманіття</a:t>
            </a:r>
            <a:endParaRPr lang="ru-RU" sz="4400" b="1" dirty="0">
              <a:latin typeface="Arial"/>
              <a:ea typeface="Arial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3501007"/>
            <a:ext cx="3475993" cy="33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1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41300" algn="just">
              <a:lnSpc>
                <a:spcPct val="150000"/>
              </a:lnSpc>
              <a:spcAft>
                <a:spcPts val="360"/>
              </a:spcAft>
            </a:pPr>
            <a:r>
              <a:rPr lang="uk-UA" i="1" dirty="0">
                <a:latin typeface="Times New Roman"/>
                <a:ea typeface="Times New Roman"/>
              </a:rPr>
              <a:t>Міжнародне співробітництво в питаннях збереження біорізноманіття</a:t>
            </a:r>
            <a:r>
              <a:rPr lang="ru-RU" sz="2800" i="1" dirty="0">
                <a:latin typeface="Times New Roman"/>
                <a:ea typeface="Times New Roman"/>
              </a:rPr>
              <a:t/>
            </a:r>
            <a:br>
              <a:rPr lang="ru-RU" sz="2800" i="1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692" y="1648778"/>
            <a:ext cx="4786690" cy="40514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угоди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	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	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	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30964"/>
            <a:ext cx="1979712" cy="2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4304"/>
            <a:ext cx="3053934" cy="193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316"/>
            <a:ext cx="3053934" cy="20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6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indent="266700" algn="just">
              <a:lnSpc>
                <a:spcPct val="150000"/>
              </a:lnSpc>
              <a:spcAft>
                <a:spcPts val="360"/>
              </a:spcAft>
            </a:pPr>
            <a:r>
              <a:rPr lang="uk-UA" i="1" dirty="0" smtClean="0">
                <a:latin typeface="Times New Roman"/>
                <a:ea typeface="Times New Roman"/>
              </a:rPr>
              <a:t/>
            </a:r>
            <a:br>
              <a:rPr lang="uk-UA" i="1" dirty="0" smtClean="0">
                <a:latin typeface="Times New Roman"/>
                <a:ea typeface="Times New Roman"/>
              </a:rPr>
            </a:br>
            <a:r>
              <a:rPr lang="uk-UA" i="1" dirty="0" smtClean="0">
                <a:latin typeface="Times New Roman"/>
                <a:ea typeface="Times New Roman"/>
              </a:rPr>
              <a:t>Національні </a:t>
            </a:r>
            <a:r>
              <a:rPr lang="uk-UA" i="1" dirty="0">
                <a:latin typeface="Times New Roman"/>
                <a:ea typeface="Times New Roman"/>
              </a:rPr>
              <a:t>програми збереження </a:t>
            </a:r>
            <a:r>
              <a:rPr lang="uk-UA" i="1" dirty="0" smtClean="0">
                <a:latin typeface="Times New Roman"/>
                <a:ea typeface="Times New Roman"/>
              </a:rPr>
              <a:t>біорізноманіття</a:t>
            </a:r>
            <a:r>
              <a:rPr lang="ru-RU" sz="2800" i="1" dirty="0">
                <a:latin typeface="Times New Roman"/>
                <a:ea typeface="Times New Roman"/>
              </a:rPr>
              <a:t/>
            </a:r>
            <a:br>
              <a:rPr lang="ru-RU" sz="2800" i="1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273"/>
            <a:ext cx="2881104" cy="16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809"/>
            <a:ext cx="2817465" cy="132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2508" y="19798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«Транснаціональна екологічна мережа Карпат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740192"/>
            <a:ext cx="4572000" cy="25355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 екологічного фонду 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GEF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«Збере­ження біорізноманіття дельти Дунаю»,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біорізноманіття Україн­ських Карпат», науково-практична про­грама «Дельфін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охорони і відновлення окремих видів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772816"/>
            <a:ext cx="5506771" cy="4608512"/>
          </a:xfrm>
        </p:spPr>
        <p:txBody>
          <a:bodyPr/>
          <a:lstStyle/>
          <a:p>
            <a:pPr indent="2413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Спеціальною формою охорони видів є реакліматизація — переселення видів на ті те­риторії, де вони жили раніше, але потім були знищені. Реакліматизація найбільш актуаль­на для видів, занесених до Червоної книги, а також для видів, ареал і чисельність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яких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значно скоротилися останнім часом. При­кладом успішної реакліматизації є віднов­лення популяцій бобрів на території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Ук­раїни.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5071"/>
            <a:ext cx="3444581" cy="258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7125113" cy="924475"/>
          </a:xfrm>
        </p:spPr>
        <p:txBody>
          <a:bodyPr/>
          <a:lstStyle/>
          <a:p>
            <a:pPr lvl="0" algn="ctr">
              <a:lnSpc>
                <a:spcPct val="150000"/>
              </a:lnSpc>
              <a:spcAft>
                <a:spcPts val="385"/>
              </a:spcAft>
              <a:buClr>
                <a:srgbClr val="000000"/>
              </a:buClr>
              <a:buSzPts val="1100"/>
              <a:tabLst>
                <a:tab pos="476885" algn="l"/>
              </a:tabLst>
            </a:pPr>
            <a:r>
              <a:rPr lang="uk-UA" i="1" dirty="0">
                <a:latin typeface="Times New Roman"/>
                <a:ea typeface="Times New Roman"/>
                <a:cs typeface="Times New Roman"/>
              </a:rPr>
              <a:t>Створення екомережі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i="1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268760"/>
            <a:ext cx="5616623" cy="5328592"/>
          </a:xfrm>
        </p:spPr>
        <p:txBody>
          <a:bodyPr>
            <a:normAutofit fontScale="92500" lnSpcReduction="10000"/>
          </a:bodyPr>
          <a:lstStyle/>
          <a:p>
            <a:pPr indent="241300" algn="just">
              <a:lnSpc>
                <a:spcPct val="160000"/>
              </a:lnSpc>
              <a:spcBef>
                <a:spcPts val="1200"/>
              </a:spcBef>
              <a:spcAft>
                <a:spcPts val="300"/>
              </a:spcAft>
            </a:pPr>
            <a:r>
              <a:rPr lang="uk-UA" sz="19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Екологічна мережа</a:t>
            </a:r>
            <a:r>
              <a:rPr lang="uk-UA" sz="1900" dirty="0">
                <a:solidFill>
                  <a:schemeClr val="tx1"/>
                </a:solidFill>
                <a:latin typeface="Times New Roman"/>
                <a:ea typeface="Times New Roman"/>
              </a:rPr>
              <a:t> — єдина територіальна система, яка утворюється з метою поліпшення умов для формування та відновлення довкілля, підвищення природно-ре­сурсного потенціалу певної території, збереження ландшафтного та біологічного різно­маніття, місць оселення та зростання цінних видів тваринного і рослинного світу, гене­тичного фонду, шляхів міграції тварин через поєднання територій та об'єктів </a:t>
            </a:r>
            <a:r>
              <a:rPr lang="uk-UA" sz="19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природно-заповідного </a:t>
            </a:r>
            <a:r>
              <a:rPr lang="uk-UA" sz="1900" dirty="0">
                <a:solidFill>
                  <a:schemeClr val="tx1"/>
                </a:solidFill>
                <a:latin typeface="Times New Roman"/>
                <a:ea typeface="Times New Roman"/>
              </a:rPr>
              <a:t>фонду, а також інших територій, які мають особливу цінність для охорони навколишнього природного середовища.</a:t>
            </a:r>
            <a:endParaRPr lang="ru-RU" sz="1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" y="1"/>
            <a:ext cx="3132001" cy="23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" y="2336954"/>
            <a:ext cx="3060729" cy="436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616623"/>
          </a:xfrm>
        </p:spPr>
        <p:txBody>
          <a:bodyPr>
            <a:normAutofit/>
          </a:bodyPr>
          <a:lstStyle/>
          <a:p>
            <a:pPr indent="241300" algn="ctr">
              <a:lnSpc>
                <a:spcPct val="150000"/>
              </a:lnSpc>
              <a:spcAft>
                <a:spcPts val="0"/>
              </a:spcAft>
            </a:pPr>
            <a:r>
              <a:rPr lang="uk-UA" sz="2800" i="1" dirty="0" err="1">
                <a:latin typeface="Times New Roman"/>
                <a:ea typeface="Times New Roman"/>
              </a:rPr>
              <a:t>Екомережа</a:t>
            </a:r>
            <a:r>
              <a:rPr lang="uk-UA" sz="2800" i="1" dirty="0">
                <a:latin typeface="Times New Roman"/>
                <a:ea typeface="Times New Roman"/>
              </a:rPr>
              <a:t> має такі складові:</a:t>
            </a:r>
            <a:endParaRPr lang="ru-RU" sz="2400" i="1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21970" algn="l"/>
              </a:tabLst>
            </a:pPr>
            <a:r>
              <a:rPr lang="uk-UA" sz="20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природні ядра,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або </a:t>
            </a:r>
            <a:r>
              <a:rPr lang="uk-UA" sz="20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ключові території,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завданням яких є збереження ландшафтних систем (екосистем);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21970" algn="l"/>
              </a:tabLst>
            </a:pPr>
            <a:r>
              <a:rPr lang="uk-UA" sz="20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екокоридори</a:t>
            </a:r>
            <a:r>
              <a:rPr lang="uk-UA" sz="20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або </a:t>
            </a:r>
            <a:r>
              <a:rPr lang="uk-UA" sz="20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сполучні території між природними ядрами,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завданням яких є забезпечення міграції видів;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21970" algn="l"/>
              </a:tabLst>
            </a:pPr>
            <a:r>
              <a:rPr lang="uk-UA" sz="20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відновлювальні райони,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які сприяють відновленню окремих елементів чи компонентів екосистем, або ж повному їх відновленню після глибокої екологічної депресії;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21970" algn="l"/>
              </a:tabLst>
            </a:pPr>
            <a:r>
              <a:rPr lang="uk-UA" sz="20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буферні зони,</a:t>
            </a: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головною функцією яких є захист екомережі від негативного впливу зовнішніх чинників.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uk-UA" b="1" dirty="0">
                <a:latin typeface="Times New Roman"/>
                <a:ea typeface="Times New Roman"/>
              </a:rPr>
              <a:t>Головні висновки:</a:t>
            </a:r>
            <a:r>
              <a:rPr lang="ru-RU" b="1" dirty="0">
                <a:latin typeface="Times New Roman"/>
                <a:ea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1"/>
            <a:ext cx="8136904" cy="5616624"/>
          </a:xfrm>
        </p:spPr>
        <p:txBody>
          <a:bodyPr>
            <a:normAutofit fontScale="47500" lnSpcReduction="20000"/>
          </a:bodyPr>
          <a:lstStyle/>
          <a:p>
            <a:pPr marL="241300" indent="21590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33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Стратегія </a:t>
            </a: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</a:rPr>
              <a:t>збереження біорізноманіття включає в себе:</a:t>
            </a:r>
            <a:endParaRPr lang="ru-RU" sz="33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241300"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56895" algn="l"/>
              </a:tabLst>
            </a:pP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реалізацію екологічної політики, яка здійснюється шляхом розробки окремих національних, державних, регіональних, місцевих та об'єктних програм і проектів;</a:t>
            </a:r>
            <a:endParaRPr lang="ru-RU" sz="3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241300"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56895" algn="l"/>
              </a:tabLst>
            </a:pP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наявність достатньої кількості охоронюваних об'єктів дикої природи, які за­безпечують збереження біорізноманіття в природних екосистемах;</a:t>
            </a:r>
            <a:endParaRPr lang="ru-RU" sz="3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241300"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60070" algn="l"/>
              </a:tabLst>
            </a:pP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міжнародне співробітництво з державами регіону, провідними науковими цент­рами, яке сприяє комплексному вирішенню завдань природоохоронної діяльності;</a:t>
            </a:r>
            <a:endParaRPr lang="ru-RU" sz="3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241300"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56895" algn="l"/>
              </a:tabLst>
            </a:pP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вирощування рослин та розведення тварин у ботанічних садах та зоопарках з метою </a:t>
            </a:r>
            <a:r>
              <a:rPr lang="uk-UA" sz="33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реінтродукції</a:t>
            </a: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рослин і тварин у місцях їхнього попереднього мешкання;</a:t>
            </a:r>
            <a:endParaRPr lang="ru-RU" sz="3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241300"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62610" algn="l"/>
              </a:tabLst>
            </a:pP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технології, що побудовані за екологічними принципами і базуються на зведенні до мінімуму негативного впливу на довкілля;</a:t>
            </a:r>
            <a:endParaRPr lang="ru-RU" sz="3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4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50545" algn="l"/>
              </a:tabLst>
            </a:pP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більш жорсткі заходи боротьби з браконьєрством;</a:t>
            </a:r>
            <a:endParaRPr lang="ru-RU" sz="3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475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50545" algn="l"/>
              </a:tabLst>
            </a:pP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зменшення рекреаційного навантаження через розвиток </a:t>
            </a:r>
            <a:r>
              <a:rPr lang="uk-UA" sz="33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екотуризму</a:t>
            </a:r>
            <a:r>
              <a:rPr lang="uk-UA" sz="3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1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1"/>
            <a:ext cx="7595003" cy="4950078"/>
          </a:xfrm>
        </p:spPr>
        <p:txBody>
          <a:bodyPr/>
          <a:lstStyle/>
          <a:p>
            <a:pPr marL="241300" marR="241300" lvl="0" indent="21590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Під </a:t>
            </a:r>
            <a:r>
              <a:rPr lang="uk-UA" sz="1600" dirty="0">
                <a:solidFill>
                  <a:schemeClr val="tx1"/>
                </a:solidFill>
                <a:latin typeface="Times New Roman"/>
                <a:ea typeface="Times New Roman"/>
              </a:rPr>
              <a:t>час проведення заходів щодо охорони, раціонального використан­ня і відтворення тваринного та рослинного світу необхідно дотримуватися наступних вимог і принципів: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241300"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56895" algn="l"/>
              </a:tabLst>
            </a:pPr>
            <a:r>
              <a:rPr lang="uk-UA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умов існування видового і популяційного різноманіття тваринно­го світу у природному стані;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241300"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62610" algn="l"/>
              </a:tabLst>
            </a:pPr>
            <a:r>
              <a:rPr lang="uk-UA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неприпустимість погіршення середовищ перебування, шляхів міграції та умов розмноження диких тварин;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50545" algn="l"/>
              </a:tabLst>
            </a:pPr>
            <a:r>
              <a:rPr lang="uk-UA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цілісності природних угруповань тварин і рослин;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R="241300" lvl="0" algn="just">
              <a:lnSpc>
                <a:spcPct val="150000"/>
              </a:lnSpc>
              <a:spcBef>
                <a:spcPts val="1200"/>
              </a:spcBef>
              <a:spcAft>
                <a:spcPts val="1215"/>
              </a:spcAft>
              <a:buClr>
                <a:srgbClr val="000000"/>
              </a:buClr>
              <a:buSzPts val="1100"/>
              <a:buFont typeface="Arial"/>
              <a:buChar char="•"/>
              <a:tabLst>
                <a:tab pos="560070" algn="l"/>
              </a:tabLst>
            </a:pPr>
            <a:r>
              <a:rPr lang="uk-UA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дотримання науково </a:t>
            </a:r>
            <a:r>
              <a:rPr lang="uk-UA" sz="16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обгрунтованих</a:t>
            </a:r>
            <a:r>
              <a:rPr lang="uk-UA" sz="1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нормативів і лімітів використання об'єктів тваринного і рослинного світу та забезпечення невиснажливого вико­ристання диких тварин й рослин та їх відтворення</a:t>
            </a:r>
            <a:r>
              <a:rPr lang="uk-UA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marR="12700" algn="ctr">
              <a:lnSpc>
                <a:spcPct val="150000"/>
              </a:lnSpc>
              <a:spcAft>
                <a:spcPts val="650"/>
              </a:spcAft>
            </a:pPr>
            <a:r>
              <a:rPr lang="uk-UA" b="1" dirty="0" smtClean="0">
                <a:latin typeface="Times New Roman"/>
                <a:ea typeface="Arial"/>
              </a:rPr>
              <a:t/>
            </a:r>
            <a:br>
              <a:rPr lang="uk-UA" b="1" dirty="0" smtClean="0">
                <a:latin typeface="Times New Roman"/>
                <a:ea typeface="Arial"/>
              </a:rPr>
            </a:br>
            <a:r>
              <a:rPr lang="uk-UA" b="1" dirty="0" smtClean="0">
                <a:latin typeface="Times New Roman"/>
                <a:ea typeface="Arial"/>
              </a:rPr>
              <a:t>Біологічні </a:t>
            </a:r>
            <a:r>
              <a:rPr lang="uk-UA" b="1" dirty="0">
                <a:latin typeface="Times New Roman"/>
                <a:ea typeface="Arial"/>
              </a:rPr>
              <a:t>принципи збереження біорізноманіття</a:t>
            </a:r>
            <a:r>
              <a:rPr lang="ru-RU" sz="2800" b="1" dirty="0">
                <a:latin typeface="Arial"/>
                <a:ea typeface="Arial"/>
              </a:rPr>
              <a:t/>
            </a:r>
            <a:br>
              <a:rPr lang="ru-RU" sz="2800" b="1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5" y="1700809"/>
            <a:ext cx="6408713" cy="4968552"/>
          </a:xfrm>
        </p:spPr>
        <p:txBody>
          <a:bodyPr>
            <a:no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Популяційно-видовий рівень.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Принципи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збереження і відновлення чисельності та ареалів видів та їх природних популяцій, достатніх для їхнього стабільного існування і розвитку;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збереження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внутрішньопопуляційного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генетичного різноманіття та генетичної унікальності видів та їх природних популяцій;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збереження різноманіття структури популяції (статевої, вікової, соціальної);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збереження різноманіття популяцій, внутрішньовидових форм (рас, екологічних форм, підвидів та ін.);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середовища існування — типового для окремих популяцій.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5"/>
          <a:stretch/>
        </p:blipFill>
        <p:spPr bwMode="auto">
          <a:xfrm>
            <a:off x="-2" y="2420888"/>
            <a:ext cx="2508034" cy="338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Екосистемний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рівень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3" y="1844824"/>
            <a:ext cx="4498657" cy="4824536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>
                <a:tab pos="514350" algn="l"/>
              </a:tabLst>
            </a:pPr>
            <a:r>
              <a:rPr lang="uk-UA" sz="2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Принципи</a:t>
            </a:r>
            <a:r>
              <a:rPr lang="uk-UA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та відновлення рослинних і тваринних угруповань;</a:t>
            </a:r>
            <a:endParaRPr lang="ru-RU" sz="2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підтримання природних процесів формування складу і структури цих угруповань;</a:t>
            </a:r>
            <a:endParaRPr lang="ru-RU" sz="2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та відтворення природних екосистем;</a:t>
            </a:r>
            <a:endParaRPr lang="ru-RU" sz="2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різноманіття екосистем;</a:t>
            </a:r>
            <a:endParaRPr lang="ru-RU" sz="2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508000" algn="l"/>
              </a:tabLst>
            </a:pPr>
            <a:r>
              <a:rPr lang="uk-UA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абіотичного середовища (абіотичних компонентів екосистем).</a:t>
            </a:r>
            <a:endParaRPr lang="ru-RU" sz="2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04864"/>
            <a:ext cx="460851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Біосферний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72816"/>
            <a:ext cx="4968552" cy="4824536"/>
          </a:xfrm>
        </p:spPr>
        <p:txBody>
          <a:bodyPr>
            <a:normAutofit fontScale="85000" lnSpcReduction="20000"/>
          </a:bodyPr>
          <a:lstStyle/>
          <a:p>
            <a:pPr indent="241300" algn="just">
              <a:lnSpc>
                <a:spcPct val="150000"/>
              </a:lnSpc>
              <a:spcAft>
                <a:spcPts val="0"/>
              </a:spcAft>
            </a:pPr>
            <a:r>
              <a:rPr lang="uk-UA" sz="2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Принципи:</a:t>
            </a:r>
            <a:endParaRPr lang="ru-RU" sz="2300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482600" algn="l"/>
              </a:tabLst>
            </a:pPr>
            <a:r>
              <a:rPr lang="uk-UA" sz="2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територіальних комплексів екосистем — </a:t>
            </a:r>
            <a:r>
              <a:rPr lang="uk-UA" sz="23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біомів</a:t>
            </a:r>
            <a:r>
              <a:rPr lang="uk-UA" sz="2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482600" algn="l"/>
              </a:tabLst>
            </a:pPr>
            <a:r>
              <a:rPr lang="uk-UA" sz="2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глобальної екосистеми — біосфери;</a:t>
            </a:r>
            <a:endParaRPr lang="ru-RU" sz="2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482600" algn="l"/>
              </a:tabLst>
            </a:pPr>
            <a:r>
              <a:rPr lang="uk-UA" sz="2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глобального видового різноманіття;</a:t>
            </a:r>
            <a:endParaRPr lang="ru-RU" sz="23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09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482600" algn="l"/>
              </a:tabLst>
            </a:pPr>
            <a:r>
              <a:rPr lang="uk-UA" sz="23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генофонду рослинного і тваринного світу — генетичної пам'яті розвитку життя на Землі</a:t>
            </a:r>
            <a:r>
              <a:rPr lang="uk-UA" sz="23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3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8740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1480"/>
              </a:spcAft>
            </a:pPr>
            <a:r>
              <a:rPr lang="uk-UA" b="1" dirty="0">
                <a:latin typeface="Times New Roman"/>
                <a:ea typeface="Arial"/>
              </a:rPr>
              <a:t>Сучасні методи збереження біорізноманіття</a:t>
            </a:r>
            <a:r>
              <a:rPr lang="ru-RU" sz="2800" b="1" dirty="0">
                <a:latin typeface="Arial"/>
                <a:ea typeface="Arial"/>
              </a:rPr>
              <a:t/>
            </a:r>
            <a:br>
              <a:rPr lang="ru-RU" sz="2800" b="1" dirty="0">
                <a:latin typeface="Arial"/>
                <a:ea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07361"/>
            <a:ext cx="7234963" cy="4429951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50000"/>
              </a:lnSpc>
              <a:spcAft>
                <a:spcPts val="405"/>
              </a:spcAft>
              <a:buClr>
                <a:srgbClr val="000000"/>
              </a:buClr>
              <a:buSzPts val="1100"/>
              <a:buNone/>
              <a:tabLst>
                <a:tab pos="434975" algn="l"/>
              </a:tabLst>
            </a:pPr>
            <a:r>
              <a:rPr lang="uk-UA" sz="2200" b="1" i="1" dirty="0">
                <a:latin typeface="Times New Roman"/>
                <a:ea typeface="Times New Roman"/>
                <a:cs typeface="Times New Roman"/>
              </a:rPr>
              <a:t>Питання збереження біорізноманіття в сучасній політиці</a:t>
            </a:r>
            <a:endParaRPr lang="ru-RU" sz="1900" b="1" i="1" dirty="0">
              <a:latin typeface="Times New Roman"/>
              <a:ea typeface="Times New Roman"/>
              <a:cs typeface="Times New Roman"/>
            </a:endParaRPr>
          </a:p>
          <a:p>
            <a:pPr indent="2413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1900" dirty="0">
                <a:solidFill>
                  <a:schemeClr val="tx1"/>
                </a:solidFill>
                <a:latin typeface="Times New Roman"/>
                <a:ea typeface="Times New Roman"/>
              </a:rPr>
              <a:t>Екологічна політика передбачає:</a:t>
            </a:r>
            <a:endParaRPr lang="ru-RU" sz="1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451485" algn="l"/>
              </a:tabLst>
            </a:pPr>
            <a:r>
              <a:rPr lang="uk-UA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застосування </a:t>
            </a:r>
            <a:r>
              <a:rPr lang="uk-UA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еколого-економічних</a:t>
            </a:r>
            <a:r>
              <a:rPr lang="uk-UA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інструментів у регулюванні природокористу­вання (зокрема, впровадження плати за природні ресурси та забруднення довкілля);</a:t>
            </a:r>
            <a:endParaRPr lang="ru-RU" sz="1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451485" algn="l"/>
              </a:tabLst>
            </a:pPr>
            <a:r>
              <a:rPr lang="uk-UA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побудову системи регулювання екологічної безпеки шляхом здійснення ефектив­них випереджаючих дій та заходів щодо забруднення довкілля;</a:t>
            </a:r>
            <a:endParaRPr lang="ru-RU" sz="1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482600" algn="l"/>
              </a:tabLst>
            </a:pPr>
            <a:r>
              <a:rPr lang="uk-UA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забезпечення ядерної та радіаційної безпеки;</a:t>
            </a:r>
            <a:endParaRPr lang="ru-RU" sz="1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—"/>
              <a:tabLst>
                <a:tab pos="482600" algn="l"/>
              </a:tabLst>
            </a:pPr>
            <a:r>
              <a:rPr lang="uk-UA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збереження біологічного і ландшафтного різноманіття</a:t>
            </a:r>
            <a:r>
              <a:rPr lang="uk-UA" sz="19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900" u="none" strike="noStrike" spc="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6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Червоної книги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9374" y="1807361"/>
            <a:ext cx="6417121" cy="4934007"/>
          </a:xfrm>
        </p:spPr>
        <p:txBody>
          <a:bodyPr>
            <a:noAutofit/>
          </a:bodyPr>
          <a:lstStyle/>
          <a:p>
            <a:pPr indent="2413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1949 р. Міжнародний союз охо­рони природи (МСОП) створив Комісію з виживання видів, відому та­кож як Комісія з рідкісних і зникаючих видів. Головною метою своєї діяль­ності Комісія визначила створення світового анотованого списку (кадаст­ру) тварин, яким загрожує зникнення.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Пітер Скотт, голова Комісії з 1963 по 1980 роки, англійський орнітолог і художник-натураліст, запропонував назвати цей список Червоною книгою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Red Data Book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червоний колір є символом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91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5" y="3299866"/>
            <a:ext cx="2600325" cy="18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" y="15567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36" y="3501008"/>
            <a:ext cx="2162944" cy="30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2309531" cy="323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1096563"/>
            <a:ext cx="4572000" cy="4470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33400" algn="l"/>
              </a:tabLst>
            </a:pPr>
            <a:r>
              <a:rPr lang="uk-UA" dirty="0">
                <a:latin typeface="Times New Roman"/>
                <a:ea typeface="Times New Roman"/>
              </a:rPr>
              <a:t>Перше видання </a:t>
            </a:r>
            <a:r>
              <a:rPr lang="uk-UA" dirty="0" smtClean="0">
                <a:latin typeface="Times New Roman"/>
                <a:ea typeface="Times New Roman"/>
              </a:rPr>
              <a:t>Черво­ної </a:t>
            </a:r>
            <a:r>
              <a:rPr lang="uk-UA" dirty="0">
                <a:latin typeface="Times New Roman"/>
                <a:ea typeface="Times New Roman"/>
              </a:rPr>
              <a:t>книги України вийшло у 1980 році. Воно містило опис 85 видів (підвидів) тварин: 29 — ссавців, 28 — птахів, 6 плазунів, 4 — земноводних, 128 — комах і 151 виду рослин. До видання «Червона книга України. Тва­ринний світ» (1994) було внесе­но вже 382 види тварин. А ви­дання «Червона книга України. Рослинний світ» дає короткий опис 541 виду рослин.</a:t>
            </a:r>
            <a:br>
              <a:rPr lang="uk-UA" dirty="0">
                <a:latin typeface="Times New Roman"/>
                <a:ea typeface="Times New Roman"/>
              </a:rPr>
            </a:b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5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507996"/>
            <a:ext cx="4896544" cy="42000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Зеленій книзі представлено 126 рідкісних рослинних угруповань, які склалися в процесі еволюції і потребують охорони. 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ценотичному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відношенні серед цих угрупо­вань: лісових — 51, степових — 26, лучних — 16, водних — 16, болотних — 12, чагар­никових — 5.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002"/>
            <a:ext cx="417042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599" y="389563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Зелена книга України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офіційний державний документ, в якому зведено відомості про сучасний стан рідкісних рослинних угруповань,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угруповань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перебувають під за­грозою зникнення, і типових природних рослинних угруповань, що підлягають охороні.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/>
          <a:lstStyle/>
          <a:p>
            <a:pPr marL="241300" indent="-203200" algn="ctr">
              <a:lnSpc>
                <a:spcPct val="150000"/>
              </a:lnSpc>
              <a:spcAft>
                <a:spcPts val="360"/>
              </a:spcAft>
            </a:pPr>
            <a:r>
              <a:rPr lang="uk-UA" i="1" dirty="0">
                <a:latin typeface="Times New Roman"/>
                <a:ea typeface="Times New Roman"/>
              </a:rPr>
              <a:t>Створення заповідних об'єктів</a:t>
            </a:r>
            <a:r>
              <a:rPr lang="ru-RU" sz="2800" i="1" dirty="0">
                <a:latin typeface="Times New Roman"/>
                <a:ea typeface="Times New Roman"/>
              </a:rPr>
              <a:t/>
            </a:r>
            <a:br>
              <a:rPr lang="ru-RU" sz="2800" i="1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692696"/>
            <a:ext cx="5184576" cy="5400600"/>
          </a:xfrm>
        </p:spPr>
        <p:txBody>
          <a:bodyPr/>
          <a:lstStyle/>
          <a:p>
            <a:pPr marL="241300" indent="-254000" algn="just">
              <a:lnSpc>
                <a:spcPct val="150000"/>
              </a:lnSpc>
              <a:spcBef>
                <a:spcPts val="1200"/>
              </a:spcBef>
              <a:spcAft>
                <a:spcPts val="370"/>
              </a:spcAft>
            </a:pPr>
            <a:r>
              <a:rPr lang="uk-UA" sz="2400" dirty="0">
                <a:latin typeface="Times New Roman"/>
                <a:ea typeface="Times New Roman"/>
              </a:rPr>
              <a:t>Завдання, які вирішуються при створенні заповідних об'єктів</a:t>
            </a:r>
            <a:r>
              <a:rPr lang="uk-UA" sz="2400" dirty="0" smtClean="0">
                <a:latin typeface="Times New Roman"/>
                <a:ea typeface="Times New Roman"/>
              </a:rPr>
              <a:t>:</a:t>
            </a:r>
          </a:p>
          <a:p>
            <a:pPr marL="273050" indent="-285750" algn="just">
              <a:lnSpc>
                <a:spcPct val="150000"/>
              </a:lnSpc>
              <a:spcBef>
                <a:spcPts val="0"/>
              </a:spcBef>
              <a:spcAft>
                <a:spcPts val="370"/>
              </a:spcAft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Збереження на Землі дикої 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природи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;</a:t>
            </a:r>
            <a:endParaRPr lang="uk-UA" dirty="0" smtClean="0">
              <a:solidFill>
                <a:srgbClr val="000000"/>
              </a:solidFill>
              <a:latin typeface="Arial Unicode MS"/>
            </a:endParaRPr>
          </a:p>
          <a:p>
            <a:pPr marL="273050" indent="-285750" algn="just">
              <a:lnSpc>
                <a:spcPct val="150000"/>
              </a:lnSpc>
              <a:spcBef>
                <a:spcPts val="0"/>
              </a:spcBef>
              <a:spcAft>
                <a:spcPts val="370"/>
              </a:spcAft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Збереження природних 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екосистем;</a:t>
            </a:r>
          </a:p>
          <a:p>
            <a:pPr marL="273050" indent="-285750" algn="just">
              <a:lnSpc>
                <a:spcPct val="150000"/>
              </a:lnSpc>
              <a:spcBef>
                <a:spcPts val="0"/>
              </a:spcBef>
              <a:spcAft>
                <a:spcPts val="370"/>
              </a:spcAft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Збереження малочисельних популяцій окремих видів рослин і 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тварин;</a:t>
            </a:r>
          </a:p>
          <a:p>
            <a:pPr marL="273050" indent="-285750" algn="just">
              <a:lnSpc>
                <a:spcPct val="150000"/>
              </a:lnSpc>
              <a:spcBef>
                <a:spcPts val="0"/>
              </a:spcBef>
              <a:spcAft>
                <a:spcPts val="370"/>
              </a:spcAft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Збереження генетичного </a:t>
            </a:r>
            <a:r>
              <a:rPr lang="uk-UA" i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різноманіття.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" y="908720"/>
            <a:ext cx="2747505" cy="17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012805"/>
            <a:ext cx="273630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1" y="4698947"/>
            <a:ext cx="2800419" cy="185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" y="2671762"/>
            <a:ext cx="2747505" cy="205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431</TotalTime>
  <Words>973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Національний університет біоресурсів і природокористування України</vt:lpstr>
      <vt:lpstr> Біологічні принципи збереження біорізноманіття </vt:lpstr>
      <vt:lpstr>Екосистемний рівень</vt:lpstr>
      <vt:lpstr>Біосферний рівень</vt:lpstr>
      <vt:lpstr>Сучасні методи збереження біорізноманіття </vt:lpstr>
      <vt:lpstr>Створення Червоної книги</vt:lpstr>
      <vt:lpstr>Презентация PowerPoint</vt:lpstr>
      <vt:lpstr>Презентация PowerPoint</vt:lpstr>
      <vt:lpstr>Створення заповідних об'єктів </vt:lpstr>
      <vt:lpstr>Міжнародне співробітництво в питаннях збереження біорізноманіття </vt:lpstr>
      <vt:lpstr> Національні програми збереження біорізноманіття </vt:lpstr>
      <vt:lpstr>Програми охорони і відновлення окремих видів</vt:lpstr>
      <vt:lpstr>Створення екомережі </vt:lpstr>
      <vt:lpstr>Презентация PowerPoint</vt:lpstr>
      <vt:lpstr>Головні висновки: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біоресурсів і природокористування України</dc:title>
  <dc:creator>Super</dc:creator>
  <cp:lastModifiedBy>Super</cp:lastModifiedBy>
  <cp:revision>31</cp:revision>
  <dcterms:created xsi:type="dcterms:W3CDTF">2016-01-12T11:42:09Z</dcterms:created>
  <dcterms:modified xsi:type="dcterms:W3CDTF">2016-02-19T20:36:44Z</dcterms:modified>
</cp:coreProperties>
</file>