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66" r:id="rId2"/>
    <p:sldId id="290" r:id="rId3"/>
    <p:sldId id="265" r:id="rId4"/>
    <p:sldId id="411" r:id="rId5"/>
    <p:sldId id="291" r:id="rId6"/>
    <p:sldId id="390" r:id="rId7"/>
    <p:sldId id="391" r:id="rId8"/>
    <p:sldId id="325" r:id="rId9"/>
    <p:sldId id="376" r:id="rId10"/>
    <p:sldId id="292" r:id="rId11"/>
    <p:sldId id="377" r:id="rId12"/>
    <p:sldId id="378" r:id="rId13"/>
    <p:sldId id="309" r:id="rId14"/>
    <p:sldId id="313" r:id="rId15"/>
    <p:sldId id="379" r:id="rId16"/>
    <p:sldId id="380" r:id="rId17"/>
    <p:sldId id="381" r:id="rId18"/>
    <p:sldId id="308" r:id="rId19"/>
    <p:sldId id="310" r:id="rId20"/>
    <p:sldId id="296" r:id="rId21"/>
    <p:sldId id="410" r:id="rId22"/>
    <p:sldId id="388" r:id="rId23"/>
    <p:sldId id="389" r:id="rId24"/>
    <p:sldId id="300" r:id="rId25"/>
    <p:sldId id="414" r:id="rId26"/>
    <p:sldId id="295" r:id="rId27"/>
    <p:sldId id="413" r:id="rId28"/>
    <p:sldId id="342" r:id="rId29"/>
    <p:sldId id="343" r:id="rId30"/>
    <p:sldId id="312" r:id="rId31"/>
    <p:sldId id="267" r:id="rId32"/>
  </p:sldIdLst>
  <p:sldSz cx="9144000" cy="6858000" type="screen4x3"/>
  <p:notesSz cx="6815138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rk" initials="w" lastIdx="1" clrIdx="0">
    <p:extLst>
      <p:ext uri="{19B8F6BF-5375-455C-9EA6-DF929625EA0E}">
        <p15:presenceInfo xmlns:p15="http://schemas.microsoft.com/office/powerpoint/2012/main" userId="wo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3B5FF"/>
    <a:srgbClr val="1D9EFF"/>
    <a:srgbClr val="A7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>
      <p:cViewPr varScale="1">
        <p:scale>
          <a:sx n="122" d="100"/>
          <a:sy n="122" d="100"/>
        </p:scale>
        <p:origin x="12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E6D20-165E-4B56-B38D-1830C653E8DC}" type="doc">
      <dgm:prSet loTypeId="urn:microsoft.com/office/officeart/2005/8/layout/vList2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1F3DF61-7A9D-463E-AD5D-EE8A03CCF7E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складовою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впродовж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кожної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повнолітньої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особи на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безперервне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особистісних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потреб,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пріоритетів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та потреб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721224E-7113-4298-90E7-94CB7827CB13}" type="parTrans" cxnId="{9D6B6283-3685-42D0-82B3-E281B2BA494F}">
      <dgm:prSet/>
      <dgm:spPr/>
      <dgm:t>
        <a:bodyPr/>
        <a:lstStyle/>
        <a:p>
          <a:endParaRPr lang="ru-RU"/>
        </a:p>
      </dgm:t>
    </dgm:pt>
    <dgm:pt modelId="{58C0E134-7526-4A4F-91F2-16BB6357EC04}" type="sibTrans" cxnId="{9D6B6283-3685-42D0-82B3-E281B2BA494F}">
      <dgm:prSet/>
      <dgm:spPr/>
      <dgm:t>
        <a:bodyPr/>
        <a:lstStyle/>
        <a:p>
          <a:endParaRPr lang="ru-RU"/>
        </a:p>
      </dgm:t>
    </dgm:pt>
    <dgm:pt modelId="{25F4B21A-80B5-45EC-B4B8-3AA0C5C2FB8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формальної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неформальної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інформальної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7BB48544-CBB3-46A9-8AA6-B4461042D652}" type="parTrans" cxnId="{332DC5D6-DC75-4E89-910A-E7522E9E0F45}">
      <dgm:prSet/>
      <dgm:spPr/>
      <dgm:t>
        <a:bodyPr/>
        <a:lstStyle/>
        <a:p>
          <a:endParaRPr lang="ru-RU"/>
        </a:p>
      </dgm:t>
    </dgm:pt>
    <dgm:pt modelId="{A6FDC6DA-9FEA-4170-A25E-BCC0BB98625E}" type="sibTrans" cxnId="{332DC5D6-DC75-4E89-910A-E7522E9E0F45}">
      <dgm:prSet/>
      <dgm:spPr/>
      <dgm:t>
        <a:bodyPr/>
        <a:lstStyle/>
        <a:p>
          <a:endParaRPr lang="ru-RU"/>
        </a:p>
      </dgm:t>
    </dgm:pt>
    <dgm:pt modelId="{52BEAEF6-3769-4B7A-8BC8-44897E5E3CB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200" b="1" dirty="0" err="1">
              <a:latin typeface="Times New Roman" pitchFamily="18" charset="0"/>
              <a:cs typeface="Times New Roman" pitchFamily="18" charset="0"/>
            </a:rPr>
            <a:t>Складниками</a:t>
          </a:r>
          <a:r>
            <a:rPr lang="ru-RU" sz="2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b="1" dirty="0">
              <a:latin typeface="Times New Roman" pitchFamily="18" charset="0"/>
              <a:cs typeface="Times New Roman" pitchFamily="18" charset="0"/>
            </a:rPr>
            <a:t> є:</a:t>
          </a:r>
        </a:p>
      </dgm:t>
    </dgm:pt>
    <dgm:pt modelId="{7BF05293-FC89-472D-B053-6D350FDA5042}" type="parTrans" cxnId="{EE2F833F-125E-41B2-AA0A-B712A120471B}">
      <dgm:prSet/>
      <dgm:spPr/>
      <dgm:t>
        <a:bodyPr/>
        <a:lstStyle/>
        <a:p>
          <a:endParaRPr lang="ru-RU"/>
        </a:p>
      </dgm:t>
    </dgm:pt>
    <dgm:pt modelId="{4DA3BB3B-A54B-486C-8A8F-1A2738D0E54C}" type="sibTrans" cxnId="{EE2F833F-125E-41B2-AA0A-B712A120471B}">
      <dgm:prSet/>
      <dgm:spPr/>
      <dgm:t>
        <a:bodyPr/>
        <a:lstStyle/>
        <a:p>
          <a:endParaRPr lang="ru-RU"/>
        </a:p>
      </dgm:t>
    </dgm:pt>
    <dgm:pt modelId="{0F077185-6198-4A3D-9C20-DCB9C55F4D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професійне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7ADBAF2E-025A-4F9B-846E-23FD55B12E43}" type="parTrans" cxnId="{DBCAC7C7-B4FB-4FA6-97F6-B78C4589C6D4}">
      <dgm:prSet/>
      <dgm:spPr/>
      <dgm:t>
        <a:bodyPr/>
        <a:lstStyle/>
        <a:p>
          <a:endParaRPr lang="ru-RU"/>
        </a:p>
      </dgm:t>
    </dgm:pt>
    <dgm:pt modelId="{9F34C803-EA05-41CA-B3FE-B411998EBD24}" type="sibTrans" cxnId="{DBCAC7C7-B4FB-4FA6-97F6-B78C4589C6D4}">
      <dgm:prSet/>
      <dgm:spPr/>
      <dgm:t>
        <a:bodyPr/>
        <a:lstStyle/>
        <a:p>
          <a:endParaRPr lang="ru-RU"/>
        </a:p>
      </dgm:t>
    </dgm:pt>
    <dgm:pt modelId="{A906EB28-ED35-4782-903C-9490843EEB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та/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E94DCFD-BFC5-45AD-8B03-720E68064AA4}" type="parTrans" cxnId="{AAAAFFA0-0B69-45E1-84A3-9E427696CCE5}">
      <dgm:prSet/>
      <dgm:spPr/>
      <dgm:t>
        <a:bodyPr/>
        <a:lstStyle/>
        <a:p>
          <a:endParaRPr lang="ru-RU"/>
        </a:p>
      </dgm:t>
    </dgm:pt>
    <dgm:pt modelId="{653D1035-6E4A-408A-9EBF-B24166D722E3}" type="sibTrans" cxnId="{AAAAFFA0-0B69-45E1-84A3-9E427696CCE5}">
      <dgm:prSet/>
      <dgm:spPr/>
      <dgm:t>
        <a:bodyPr/>
        <a:lstStyle/>
        <a:p>
          <a:endParaRPr lang="ru-RU"/>
        </a:p>
      </dgm:t>
    </dgm:pt>
    <dgm:pt modelId="{A46EF025-76A7-49B9-9929-B23E63C9278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безперервний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професійний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906BAAC3-AA9C-4B02-9266-D5F60FE32477}" type="parTrans" cxnId="{B471361F-4F27-42E7-BF0F-F9DD10DC9227}">
      <dgm:prSet/>
      <dgm:spPr/>
      <dgm:t>
        <a:bodyPr/>
        <a:lstStyle/>
        <a:p>
          <a:endParaRPr lang="ru-RU"/>
        </a:p>
      </dgm:t>
    </dgm:pt>
    <dgm:pt modelId="{453AEB1B-FD4A-4F14-808A-63FAC1D15D51}" type="sibTrans" cxnId="{B471361F-4F27-42E7-BF0F-F9DD10DC9227}">
      <dgm:prSet/>
      <dgm:spPr/>
      <dgm:t>
        <a:bodyPr/>
        <a:lstStyle/>
        <a:p>
          <a:endParaRPr lang="ru-RU"/>
        </a:p>
      </dgm:t>
    </dgm:pt>
    <dgm:pt modelId="{1F7BBB38-BEB3-41B1-AFB3-D4A90B0E620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будь-які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складники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передбачені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запропоновані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суб’єктом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освітньої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визначені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особою</a:t>
          </a:r>
        </a:p>
      </dgm:t>
    </dgm:pt>
    <dgm:pt modelId="{A43BEDF0-D606-496D-9537-4E807D4F30AF}" type="parTrans" cxnId="{2CDD4EF3-C30F-4522-BB39-665C8D6B333F}">
      <dgm:prSet/>
      <dgm:spPr/>
      <dgm:t>
        <a:bodyPr/>
        <a:lstStyle/>
        <a:p>
          <a:endParaRPr lang="ru-RU"/>
        </a:p>
      </dgm:t>
    </dgm:pt>
    <dgm:pt modelId="{FFA9FB32-B7E9-4115-845B-E85514E4F273}" type="sibTrans" cxnId="{2CDD4EF3-C30F-4522-BB39-665C8D6B333F}">
      <dgm:prSet/>
      <dgm:spPr/>
      <dgm:t>
        <a:bodyPr/>
        <a:lstStyle/>
        <a:p>
          <a:endParaRPr lang="ru-RU"/>
        </a:p>
      </dgm:t>
    </dgm:pt>
    <dgm:pt modelId="{7FAFF422-5503-4FAA-9054-8EC4993B905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 err="1">
              <a:latin typeface="Times New Roman" pitchFamily="18" charset="0"/>
              <a:cs typeface="Times New Roman" pitchFamily="18" charset="0"/>
            </a:rPr>
            <a:t>післядипломна</a:t>
          </a:r>
          <a:r>
            <a:rPr lang="ru-RU" sz="2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200" b="1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AB364759-A55D-47C8-AD95-66E1DCF505C5}" type="parTrans" cxnId="{4DD9C9B7-B551-4544-8C6C-275E0BF97F1C}">
      <dgm:prSet/>
      <dgm:spPr/>
      <dgm:t>
        <a:bodyPr/>
        <a:lstStyle/>
        <a:p>
          <a:endParaRPr lang="ru-RU"/>
        </a:p>
      </dgm:t>
    </dgm:pt>
    <dgm:pt modelId="{295CCD8A-0077-4E7B-8156-CF5497861461}" type="sibTrans" cxnId="{4DD9C9B7-B551-4544-8C6C-275E0BF97F1C}">
      <dgm:prSet/>
      <dgm:spPr/>
      <dgm:t>
        <a:bodyPr/>
        <a:lstStyle/>
        <a:p>
          <a:endParaRPr lang="ru-RU"/>
        </a:p>
      </dgm:t>
    </dgm:pt>
    <dgm:pt modelId="{44DD3BC6-8D58-4CDE-852D-FBF800E96AA1}" type="pres">
      <dgm:prSet presAssocID="{344E6D20-165E-4B56-B38D-1830C653E8DC}" presName="linear" presStyleCnt="0">
        <dgm:presLayoutVars>
          <dgm:animLvl val="lvl"/>
          <dgm:resizeHandles val="exact"/>
        </dgm:presLayoutVars>
      </dgm:prSet>
      <dgm:spPr/>
    </dgm:pt>
    <dgm:pt modelId="{830A0C60-5E3B-465A-983C-AAAFC0701D32}" type="pres">
      <dgm:prSet presAssocID="{91F3DF61-7A9D-463E-AD5D-EE8A03CCF7E0}" presName="parentText" presStyleLbl="node1" presStyleIdx="0" presStyleCnt="3" custScaleY="99622" custLinFactNeighborY="-83039">
        <dgm:presLayoutVars>
          <dgm:chMax val="0"/>
          <dgm:bulletEnabled val="1"/>
        </dgm:presLayoutVars>
      </dgm:prSet>
      <dgm:spPr/>
    </dgm:pt>
    <dgm:pt modelId="{B53E0AA0-AFB1-416F-B6D2-A5F005300AD5}" type="pres">
      <dgm:prSet presAssocID="{58C0E134-7526-4A4F-91F2-16BB6357EC04}" presName="spacer" presStyleCnt="0"/>
      <dgm:spPr/>
    </dgm:pt>
    <dgm:pt modelId="{18F9E759-A34A-4CBF-A852-8A0B1788D3A0}" type="pres">
      <dgm:prSet presAssocID="{25F4B21A-80B5-45EC-B4B8-3AA0C5C2FB86}" presName="parentText" presStyleLbl="node1" presStyleIdx="1" presStyleCnt="3" custScaleY="74005" custLinFactNeighborY="-90319">
        <dgm:presLayoutVars>
          <dgm:chMax val="0"/>
          <dgm:bulletEnabled val="1"/>
        </dgm:presLayoutVars>
      </dgm:prSet>
      <dgm:spPr/>
    </dgm:pt>
    <dgm:pt modelId="{9B18D917-FC7B-40FA-998A-102539D74EEE}" type="pres">
      <dgm:prSet presAssocID="{A6FDC6DA-9FEA-4170-A25E-BCC0BB98625E}" presName="spacer" presStyleCnt="0"/>
      <dgm:spPr/>
    </dgm:pt>
    <dgm:pt modelId="{7958A19D-0762-4F70-8A50-91EFEB11765E}" type="pres">
      <dgm:prSet presAssocID="{52BEAEF6-3769-4B7A-8BC8-44897E5E3CB4}" presName="parentText" presStyleLbl="node1" presStyleIdx="2" presStyleCnt="3" custScaleX="100000" custScaleY="32638" custLinFactNeighborY="-6975">
        <dgm:presLayoutVars>
          <dgm:chMax val="0"/>
          <dgm:bulletEnabled val="1"/>
        </dgm:presLayoutVars>
      </dgm:prSet>
      <dgm:spPr/>
    </dgm:pt>
    <dgm:pt modelId="{637BBB93-DA55-4648-8788-4AF0B72F7C96}" type="pres">
      <dgm:prSet presAssocID="{52BEAEF6-3769-4B7A-8BC8-44897E5E3CB4}" presName="childText" presStyleLbl="revTx" presStyleIdx="0" presStyleCnt="1" custScaleY="97613" custLinFactNeighborY="375">
        <dgm:presLayoutVars>
          <dgm:bulletEnabled val="1"/>
        </dgm:presLayoutVars>
      </dgm:prSet>
      <dgm:spPr/>
    </dgm:pt>
  </dgm:ptLst>
  <dgm:cxnLst>
    <dgm:cxn modelId="{B471361F-4F27-42E7-BF0F-F9DD10DC9227}" srcId="{52BEAEF6-3769-4B7A-8BC8-44897E5E3CB4}" destId="{A46EF025-76A7-49B9-9929-B23E63C92789}" srcOrd="3" destOrd="0" parTransId="{906BAAC3-AA9C-4B02-9266-D5F60FE32477}" sibTransId="{453AEB1B-FD4A-4F14-808A-63FAC1D15D51}"/>
    <dgm:cxn modelId="{AADBF91F-D1DF-45C0-9A72-3D4E3F596FD4}" type="presOf" srcId="{25F4B21A-80B5-45EC-B4B8-3AA0C5C2FB86}" destId="{18F9E759-A34A-4CBF-A852-8A0B1788D3A0}" srcOrd="0" destOrd="0" presId="urn:microsoft.com/office/officeart/2005/8/layout/vList2"/>
    <dgm:cxn modelId="{EE2F833F-125E-41B2-AA0A-B712A120471B}" srcId="{344E6D20-165E-4B56-B38D-1830C653E8DC}" destId="{52BEAEF6-3769-4B7A-8BC8-44897E5E3CB4}" srcOrd="2" destOrd="0" parTransId="{7BF05293-FC89-472D-B053-6D350FDA5042}" sibTransId="{4DA3BB3B-A54B-486C-8A8F-1A2738D0E54C}"/>
    <dgm:cxn modelId="{D0DEF144-8255-4071-AEFA-E0FCEF9A45FC}" type="presOf" srcId="{1F7BBB38-BEB3-41B1-AFB3-D4A90B0E620D}" destId="{637BBB93-DA55-4648-8788-4AF0B72F7C96}" srcOrd="0" destOrd="4" presId="urn:microsoft.com/office/officeart/2005/8/layout/vList2"/>
    <dgm:cxn modelId="{C6B64A4F-4DF4-45D1-8C46-4504B8DC3F22}" type="presOf" srcId="{344E6D20-165E-4B56-B38D-1830C653E8DC}" destId="{44DD3BC6-8D58-4CDE-852D-FBF800E96AA1}" srcOrd="0" destOrd="0" presId="urn:microsoft.com/office/officeart/2005/8/layout/vList2"/>
    <dgm:cxn modelId="{55E6E752-587D-4116-B8F5-93BDCD5901DA}" type="presOf" srcId="{91F3DF61-7A9D-463E-AD5D-EE8A03CCF7E0}" destId="{830A0C60-5E3B-465A-983C-AAAFC0701D32}" srcOrd="0" destOrd="0" presId="urn:microsoft.com/office/officeart/2005/8/layout/vList2"/>
    <dgm:cxn modelId="{9D6B6283-3685-42D0-82B3-E281B2BA494F}" srcId="{344E6D20-165E-4B56-B38D-1830C653E8DC}" destId="{91F3DF61-7A9D-463E-AD5D-EE8A03CCF7E0}" srcOrd="0" destOrd="0" parTransId="{1721224E-7113-4298-90E7-94CB7827CB13}" sibTransId="{58C0E134-7526-4A4F-91F2-16BB6357EC04}"/>
    <dgm:cxn modelId="{AAAAFFA0-0B69-45E1-84A3-9E427696CCE5}" srcId="{52BEAEF6-3769-4B7A-8BC8-44897E5E3CB4}" destId="{A906EB28-ED35-4782-903C-9490843EEBB1}" srcOrd="2" destOrd="0" parTransId="{CE94DCFD-BFC5-45AD-8B03-720E68064AA4}" sibTransId="{653D1035-6E4A-408A-9EBF-B24166D722E3}"/>
    <dgm:cxn modelId="{473457A8-6579-461F-BD02-E304A4D9C4E6}" type="presOf" srcId="{A46EF025-76A7-49B9-9929-B23E63C92789}" destId="{637BBB93-DA55-4648-8788-4AF0B72F7C96}" srcOrd="0" destOrd="3" presId="urn:microsoft.com/office/officeart/2005/8/layout/vList2"/>
    <dgm:cxn modelId="{4DD9C9B7-B551-4544-8C6C-275E0BF97F1C}" srcId="{52BEAEF6-3769-4B7A-8BC8-44897E5E3CB4}" destId="{7FAFF422-5503-4FAA-9054-8EC4993B9052}" srcOrd="0" destOrd="0" parTransId="{AB364759-A55D-47C8-AD95-66E1DCF505C5}" sibTransId="{295CCD8A-0077-4E7B-8156-CF5497861461}"/>
    <dgm:cxn modelId="{10BCE9B8-2274-4E3B-9D55-E2AC0220B13F}" type="presOf" srcId="{0F077185-6198-4A3D-9C20-DCB9C55F4D88}" destId="{637BBB93-DA55-4648-8788-4AF0B72F7C96}" srcOrd="0" destOrd="1" presId="urn:microsoft.com/office/officeart/2005/8/layout/vList2"/>
    <dgm:cxn modelId="{8CFA12C5-123F-4ADA-8C29-6FD457103552}" type="presOf" srcId="{52BEAEF6-3769-4B7A-8BC8-44897E5E3CB4}" destId="{7958A19D-0762-4F70-8A50-91EFEB11765E}" srcOrd="0" destOrd="0" presId="urn:microsoft.com/office/officeart/2005/8/layout/vList2"/>
    <dgm:cxn modelId="{DBCAC7C7-B4FB-4FA6-97F6-B78C4589C6D4}" srcId="{52BEAEF6-3769-4B7A-8BC8-44897E5E3CB4}" destId="{0F077185-6198-4A3D-9C20-DCB9C55F4D88}" srcOrd="1" destOrd="0" parTransId="{7ADBAF2E-025A-4F9B-846E-23FD55B12E43}" sibTransId="{9F34C803-EA05-41CA-B3FE-B411998EBD24}"/>
    <dgm:cxn modelId="{332DC5D6-DC75-4E89-910A-E7522E9E0F45}" srcId="{344E6D20-165E-4B56-B38D-1830C653E8DC}" destId="{25F4B21A-80B5-45EC-B4B8-3AA0C5C2FB86}" srcOrd="1" destOrd="0" parTransId="{7BB48544-CBB3-46A9-8AA6-B4461042D652}" sibTransId="{A6FDC6DA-9FEA-4170-A25E-BCC0BB98625E}"/>
    <dgm:cxn modelId="{FC7DD3D9-B755-4FD0-A638-8BCE83B226D1}" type="presOf" srcId="{A906EB28-ED35-4782-903C-9490843EEBB1}" destId="{637BBB93-DA55-4648-8788-4AF0B72F7C96}" srcOrd="0" destOrd="2" presId="urn:microsoft.com/office/officeart/2005/8/layout/vList2"/>
    <dgm:cxn modelId="{094B2EF3-7317-407A-8455-A02F8B1392D9}" type="presOf" srcId="{7FAFF422-5503-4FAA-9054-8EC4993B9052}" destId="{637BBB93-DA55-4648-8788-4AF0B72F7C96}" srcOrd="0" destOrd="0" presId="urn:microsoft.com/office/officeart/2005/8/layout/vList2"/>
    <dgm:cxn modelId="{2CDD4EF3-C30F-4522-BB39-665C8D6B333F}" srcId="{52BEAEF6-3769-4B7A-8BC8-44897E5E3CB4}" destId="{1F7BBB38-BEB3-41B1-AFB3-D4A90B0E620D}" srcOrd="4" destOrd="0" parTransId="{A43BEDF0-D606-496D-9537-4E807D4F30AF}" sibTransId="{FFA9FB32-B7E9-4115-845B-E85514E4F273}"/>
    <dgm:cxn modelId="{75AE4774-E8F5-4025-B27E-AB008B7A4ECE}" type="presParOf" srcId="{44DD3BC6-8D58-4CDE-852D-FBF800E96AA1}" destId="{830A0C60-5E3B-465A-983C-AAAFC0701D32}" srcOrd="0" destOrd="0" presId="urn:microsoft.com/office/officeart/2005/8/layout/vList2"/>
    <dgm:cxn modelId="{908AEBD8-E9A5-4E74-B1C5-ECB2F7F7FB75}" type="presParOf" srcId="{44DD3BC6-8D58-4CDE-852D-FBF800E96AA1}" destId="{B53E0AA0-AFB1-416F-B6D2-A5F005300AD5}" srcOrd="1" destOrd="0" presId="urn:microsoft.com/office/officeart/2005/8/layout/vList2"/>
    <dgm:cxn modelId="{B82B82A0-C07F-443B-80CF-581E5B21D02E}" type="presParOf" srcId="{44DD3BC6-8D58-4CDE-852D-FBF800E96AA1}" destId="{18F9E759-A34A-4CBF-A852-8A0B1788D3A0}" srcOrd="2" destOrd="0" presId="urn:microsoft.com/office/officeart/2005/8/layout/vList2"/>
    <dgm:cxn modelId="{D486FFF2-C0BA-4591-B019-F7F8E6A42AC8}" type="presParOf" srcId="{44DD3BC6-8D58-4CDE-852D-FBF800E96AA1}" destId="{9B18D917-FC7B-40FA-998A-102539D74EEE}" srcOrd="3" destOrd="0" presId="urn:microsoft.com/office/officeart/2005/8/layout/vList2"/>
    <dgm:cxn modelId="{456652F6-AA0C-4065-9EBF-EE8BAD7FBF87}" type="presParOf" srcId="{44DD3BC6-8D58-4CDE-852D-FBF800E96AA1}" destId="{7958A19D-0762-4F70-8A50-91EFEB11765E}" srcOrd="4" destOrd="0" presId="urn:microsoft.com/office/officeart/2005/8/layout/vList2"/>
    <dgm:cxn modelId="{157238ED-188B-4592-B58D-9C8008DA901D}" type="presParOf" srcId="{44DD3BC6-8D58-4CDE-852D-FBF800E96AA1}" destId="{637BBB93-DA55-4648-8788-4AF0B72F7C96}" srcOrd="5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E6D20-165E-4B56-B38D-1830C653E8DC}" type="doc">
      <dgm:prSet loTypeId="urn:microsoft.com/office/officeart/2005/8/layout/vList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E949C8A-57A2-485C-9C1F-430EEC992245}">
      <dgm:prSet custT="1"/>
      <dgm:spPr>
        <a:solidFill>
          <a:schemeClr val="bg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Післядипломна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EC241FD1-A2C5-4512-BAA0-8C57503E75AA}" type="parTrans" cxnId="{5537BD51-6E20-4BB1-8713-3AA3CA6132BE}">
      <dgm:prSet/>
      <dgm:spPr/>
      <dgm:t>
        <a:bodyPr/>
        <a:lstStyle/>
        <a:p>
          <a:endParaRPr lang="ru-RU"/>
        </a:p>
      </dgm:t>
    </dgm:pt>
    <dgm:pt modelId="{7F3041DC-9215-4CA8-B64F-8E770B011F9A}" type="sibTrans" cxnId="{5537BD51-6E20-4BB1-8713-3AA3CA6132BE}">
      <dgm:prSet/>
      <dgm:spPr/>
      <dgm:t>
        <a:bodyPr/>
        <a:lstStyle/>
        <a:p>
          <a:endParaRPr lang="ru-RU"/>
        </a:p>
      </dgm:t>
    </dgm:pt>
    <dgm:pt modelId="{E04173BE-ECAD-4872-8C8A-F670D7797FA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та/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вдосконалення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набутих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компетентностей у межах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0B57FC-F14E-4E11-ADB4-0DC8502CDB2D}" type="parTrans" cxnId="{D21AEEBA-C41F-47D7-B1A8-79246D05059B}">
      <dgm:prSet/>
      <dgm:spPr/>
      <dgm:t>
        <a:bodyPr/>
        <a:lstStyle/>
        <a:p>
          <a:endParaRPr lang="ru-RU"/>
        </a:p>
      </dgm:t>
    </dgm:pt>
    <dgm:pt modelId="{E36A76C7-0307-4254-B84C-3DA3034A72B9}" type="sibTrans" cxnId="{D21AEEBA-C41F-47D7-B1A8-79246D05059B}">
      <dgm:prSet/>
      <dgm:spPr/>
      <dgm:t>
        <a:bodyPr/>
        <a:lstStyle/>
        <a:p>
          <a:endParaRPr lang="ru-RU"/>
        </a:p>
      </dgm:t>
    </dgm:pt>
    <dgm:pt modelId="{F27B65AF-4F67-4732-A046-D84A2D55329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стажування</a:t>
          </a:r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практичного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обовязків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певній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професійній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73F9AE7-8908-416D-9721-7E96DEDC7F1D}" type="parTrans" cxnId="{DDB3C275-61B5-4A4E-B84B-0B2859A294E6}">
      <dgm:prSet/>
      <dgm:spPr/>
      <dgm:t>
        <a:bodyPr/>
        <a:lstStyle/>
        <a:p>
          <a:endParaRPr lang="uk-UA"/>
        </a:p>
      </dgm:t>
    </dgm:pt>
    <dgm:pt modelId="{8D64A53D-4D46-4673-9E5B-4E878605C325}" type="sibTrans" cxnId="{DDB3C275-61B5-4A4E-B84B-0B2859A294E6}">
      <dgm:prSet/>
      <dgm:spPr/>
      <dgm:t>
        <a:bodyPr/>
        <a:lstStyle/>
        <a:p>
          <a:endParaRPr lang="uk-UA"/>
        </a:p>
      </dgm:t>
    </dgm:pt>
    <dgm:pt modelId="{0BDAA03E-7F17-4F39-B0E3-2A1400884AB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A6A7E1-DE2A-4F8E-A803-9B2A2EBC55B9}" type="parTrans" cxnId="{3BE37B43-3126-4A1F-9FF5-6B4E3F81AE31}">
      <dgm:prSet/>
      <dgm:spPr/>
      <dgm:t>
        <a:bodyPr/>
        <a:lstStyle/>
        <a:p>
          <a:endParaRPr lang="uk-UA"/>
        </a:p>
      </dgm:t>
    </dgm:pt>
    <dgm:pt modelId="{C9F6EF3E-E8D6-496D-9AEA-41E9E292ED53}" type="sibTrans" cxnId="{3BE37B43-3126-4A1F-9FF5-6B4E3F81AE31}">
      <dgm:prSet/>
      <dgm:spPr/>
      <dgm:t>
        <a:bodyPr/>
        <a:lstStyle/>
        <a:p>
          <a:endParaRPr lang="uk-UA"/>
        </a:p>
      </dgm:t>
    </dgm:pt>
    <dgm:pt modelId="{171DEADD-3DA2-4576-912D-408AB8DAA8E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Післядипломна освіта включає: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2BEB13-959A-4564-B09D-461697715DE0}" type="parTrans" cxnId="{49D4F471-5E9E-4F63-8BCA-328A612A4498}">
      <dgm:prSet/>
      <dgm:spPr/>
      <dgm:t>
        <a:bodyPr/>
        <a:lstStyle/>
        <a:p>
          <a:endParaRPr lang="uk-UA"/>
        </a:p>
      </dgm:t>
    </dgm:pt>
    <dgm:pt modelId="{1A93D076-052C-4B9F-B97F-38C46CA43C2F}" type="sibTrans" cxnId="{49D4F471-5E9E-4F63-8BCA-328A612A4498}">
      <dgm:prSet/>
      <dgm:spPr/>
      <dgm:t>
        <a:bodyPr/>
        <a:lstStyle/>
        <a:p>
          <a:endParaRPr lang="uk-UA"/>
        </a:p>
      </dgm:t>
    </dgm:pt>
    <dgm:pt modelId="{73AC6825-C38A-49C3-81D9-E0B40475999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спеціалізацію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профільну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спеціалізовану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обов’язки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межах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спеціальності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E76075E5-188D-4D3C-B582-53D8D8F79E96}" type="parTrans" cxnId="{7F27C622-1783-4335-BB34-2C7058F5B311}">
      <dgm:prSet/>
      <dgm:spPr/>
      <dgm:t>
        <a:bodyPr/>
        <a:lstStyle/>
        <a:p>
          <a:endParaRPr lang="uk-UA"/>
        </a:p>
      </dgm:t>
    </dgm:pt>
    <dgm:pt modelId="{9E020AEC-60AE-44C3-BDA7-98E2EDBEB269}" type="sibTrans" cxnId="{7F27C622-1783-4335-BB34-2C7058F5B311}">
      <dgm:prSet/>
      <dgm:spPr/>
      <dgm:t>
        <a:bodyPr/>
        <a:lstStyle/>
        <a:p>
          <a:endParaRPr lang="uk-UA"/>
        </a:p>
      </dgm:t>
    </dgm:pt>
    <dgm:pt modelId="{4F08E2FB-6412-418B-A649-7FBB29561B4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F8B3C-960C-4885-840E-81248B026A68}" type="parTrans" cxnId="{0F559481-9014-4616-8725-95DA85CAABED}">
      <dgm:prSet/>
      <dgm:spPr/>
      <dgm:t>
        <a:bodyPr/>
        <a:lstStyle/>
        <a:p>
          <a:endParaRPr lang="uk-UA"/>
        </a:p>
      </dgm:t>
    </dgm:pt>
    <dgm:pt modelId="{09AECB3F-E4E1-4FFD-8A31-404C55F745E4}" type="sibTrans" cxnId="{0F559481-9014-4616-8725-95DA85CAABED}">
      <dgm:prSet/>
      <dgm:spPr/>
      <dgm:t>
        <a:bodyPr/>
        <a:lstStyle/>
        <a:p>
          <a:endParaRPr lang="uk-UA"/>
        </a:p>
      </dgm:t>
    </dgm:pt>
    <dgm:pt modelId="{5F8B5E76-8C7F-4E84-969C-F4F387D53C3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933C6C-AFCA-4D2E-9CC3-8FF4CCF6C489}" type="parTrans" cxnId="{52C4E0E8-A9B2-4E89-B93E-3A758BBCD84D}">
      <dgm:prSet/>
      <dgm:spPr/>
      <dgm:t>
        <a:bodyPr/>
        <a:lstStyle/>
        <a:p>
          <a:endParaRPr lang="uk-UA"/>
        </a:p>
      </dgm:t>
    </dgm:pt>
    <dgm:pt modelId="{950A6ADA-0F22-4F4C-A2FB-74A57E8BF50E}" type="sibTrans" cxnId="{52C4E0E8-A9B2-4E89-B93E-3A758BBCD84D}">
      <dgm:prSet/>
      <dgm:spPr/>
      <dgm:t>
        <a:bodyPr/>
        <a:lstStyle/>
        <a:p>
          <a:endParaRPr lang="uk-UA"/>
        </a:p>
      </dgm:t>
    </dgm:pt>
    <dgm:pt modelId="{1B65A36F-949F-4D96-B99B-BDAF3ABBDD7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97199-3BB6-4799-99F8-813B21993BD6}" type="parTrans" cxnId="{CE599E0E-1BF7-4E86-A3B6-FE115E367F89}">
      <dgm:prSet/>
      <dgm:spPr/>
      <dgm:t>
        <a:bodyPr/>
        <a:lstStyle/>
        <a:p>
          <a:endParaRPr lang="uk-UA"/>
        </a:p>
      </dgm:t>
    </dgm:pt>
    <dgm:pt modelId="{000F40C5-0B58-4BAF-9A00-686B522B1BF9}" type="sibTrans" cxnId="{CE599E0E-1BF7-4E86-A3B6-FE115E367F89}">
      <dgm:prSet/>
      <dgm:spPr/>
      <dgm:t>
        <a:bodyPr/>
        <a:lstStyle/>
        <a:p>
          <a:endParaRPr lang="uk-UA"/>
        </a:p>
      </dgm:t>
    </dgm:pt>
    <dgm:pt modelId="{44DC0FCC-DA59-4024-AD48-97666D34021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endParaRPr lang="ru-RU" sz="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B35699-1A20-47EA-B786-16C5B3DF9521}" type="parTrans" cxnId="{39B2E98E-AB5D-429E-BF3D-B151B327182E}">
      <dgm:prSet/>
      <dgm:spPr/>
      <dgm:t>
        <a:bodyPr/>
        <a:lstStyle/>
        <a:p>
          <a:endParaRPr lang="uk-UA"/>
        </a:p>
      </dgm:t>
    </dgm:pt>
    <dgm:pt modelId="{C99F6608-9B3A-4E0A-BFF6-14C5735DDC48}" type="sibTrans" cxnId="{39B2E98E-AB5D-429E-BF3D-B151B327182E}">
      <dgm:prSet/>
      <dgm:spPr/>
      <dgm:t>
        <a:bodyPr/>
        <a:lstStyle/>
        <a:p>
          <a:endParaRPr lang="uk-UA"/>
        </a:p>
      </dgm:t>
    </dgm:pt>
    <dgm:pt modelId="{AA91DE34-EF95-4A50-A3FB-2A0C98A1DA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3C9751-AFE2-4DA6-AF63-FDDFC6B9F0D8}" type="parTrans" cxnId="{19BA0DD9-59C9-40FF-935B-543CA16FBD04}">
      <dgm:prSet/>
      <dgm:spPr/>
      <dgm:t>
        <a:bodyPr/>
        <a:lstStyle/>
        <a:p>
          <a:endParaRPr lang="uk-UA"/>
        </a:p>
      </dgm:t>
    </dgm:pt>
    <dgm:pt modelId="{71E94F69-1FF1-4B0E-A37B-977DDE39B514}" type="sibTrans" cxnId="{19BA0DD9-59C9-40FF-935B-543CA16FBD04}">
      <dgm:prSet/>
      <dgm:spPr/>
      <dgm:t>
        <a:bodyPr/>
        <a:lstStyle/>
        <a:p>
          <a:endParaRPr lang="uk-UA"/>
        </a:p>
      </dgm:t>
    </dgm:pt>
    <dgm:pt modelId="{F1432CED-D54D-401C-A68D-F50F1CBC782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спрямовану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професійне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іншою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професією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професіями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</a:p>
      </dgm:t>
    </dgm:pt>
    <dgm:pt modelId="{67D02742-F5F0-4C2D-94E3-4B59BE60EC93}" type="sibTrans" cxnId="{1D746D79-7D05-4E24-AFEB-9F407E971E2E}">
      <dgm:prSet/>
      <dgm:spPr/>
      <dgm:t>
        <a:bodyPr/>
        <a:lstStyle/>
        <a:p>
          <a:endParaRPr lang="uk-UA"/>
        </a:p>
      </dgm:t>
    </dgm:pt>
    <dgm:pt modelId="{4657E531-0DC0-48AB-811D-498E60929C7B}" type="parTrans" cxnId="{1D746D79-7D05-4E24-AFEB-9F407E971E2E}">
      <dgm:prSet/>
      <dgm:spPr/>
      <dgm:t>
        <a:bodyPr/>
        <a:lstStyle/>
        <a:p>
          <a:endParaRPr lang="uk-UA"/>
        </a:p>
      </dgm:t>
    </dgm:pt>
    <dgm:pt modelId="{44DD3BC6-8D58-4CDE-852D-FBF800E96AA1}" type="pres">
      <dgm:prSet presAssocID="{344E6D20-165E-4B56-B38D-1830C653E8DC}" presName="linear" presStyleCnt="0">
        <dgm:presLayoutVars>
          <dgm:animLvl val="lvl"/>
          <dgm:resizeHandles val="exact"/>
        </dgm:presLayoutVars>
      </dgm:prSet>
      <dgm:spPr/>
    </dgm:pt>
    <dgm:pt modelId="{704EB67C-8789-4BAA-8897-998AF1929AEB}" type="pres">
      <dgm:prSet presAssocID="{4E949C8A-57A2-485C-9C1F-430EEC992245}" presName="parentText" presStyleLbl="node1" presStyleIdx="0" presStyleCnt="1" custScaleY="96004" custLinFactNeighborX="392" custLinFactNeighborY="-28855">
        <dgm:presLayoutVars>
          <dgm:chMax val="0"/>
          <dgm:bulletEnabled val="1"/>
        </dgm:presLayoutVars>
      </dgm:prSet>
      <dgm:spPr/>
    </dgm:pt>
    <dgm:pt modelId="{F24819F8-E80E-4694-AA14-567DCEA672A3}" type="pres">
      <dgm:prSet presAssocID="{4E949C8A-57A2-485C-9C1F-430EEC992245}" presName="childText" presStyleLbl="revTx" presStyleIdx="0" presStyleCnt="1" custScaleY="175399" custLinFactNeighborX="1176" custLinFactNeighborY="-96216">
        <dgm:presLayoutVars>
          <dgm:bulletEnabled val="1"/>
        </dgm:presLayoutVars>
      </dgm:prSet>
      <dgm:spPr/>
    </dgm:pt>
  </dgm:ptLst>
  <dgm:cxnLst>
    <dgm:cxn modelId="{D6652100-0A68-4A0F-AB6E-7E1B33D4B19B}" type="presOf" srcId="{73AC6825-C38A-49C3-81D9-E0B404759999}" destId="{F24819F8-E80E-4694-AA14-567DCEA672A3}" srcOrd="0" destOrd="3" presId="urn:microsoft.com/office/officeart/2005/8/layout/vList2"/>
    <dgm:cxn modelId="{CE599E0E-1BF7-4E86-A3B6-FE115E367F89}" srcId="{4E949C8A-57A2-485C-9C1F-430EEC992245}" destId="{1B65A36F-949F-4D96-B99B-BDAF3ABBDD70}" srcOrd="8" destOrd="0" parTransId="{00C97199-3BB6-4799-99F8-813B21993BD6}" sibTransId="{000F40C5-0B58-4BAF-9A00-686B522B1BF9}"/>
    <dgm:cxn modelId="{791C3B1D-7EA2-4F71-806E-10C17E452EE2}" type="presOf" srcId="{4E949C8A-57A2-485C-9C1F-430EEC992245}" destId="{704EB67C-8789-4BAA-8897-998AF1929AEB}" srcOrd="0" destOrd="0" presId="urn:microsoft.com/office/officeart/2005/8/layout/vList2"/>
    <dgm:cxn modelId="{DCC4F621-6B5A-426A-967D-708FE0249DB6}" type="presOf" srcId="{4F08E2FB-6412-418B-A649-7FBB29561B4F}" destId="{F24819F8-E80E-4694-AA14-567DCEA672A3}" srcOrd="0" destOrd="4" presId="urn:microsoft.com/office/officeart/2005/8/layout/vList2"/>
    <dgm:cxn modelId="{7F27C622-1783-4335-BB34-2C7058F5B311}" srcId="{4E949C8A-57A2-485C-9C1F-430EEC992245}" destId="{73AC6825-C38A-49C3-81D9-E0B404759999}" srcOrd="3" destOrd="0" parTransId="{E76075E5-188D-4D3C-B582-53D8D8F79E96}" sibTransId="{9E020AEC-60AE-44C3-BDA7-98E2EDBEB269}"/>
    <dgm:cxn modelId="{4D77922C-2A46-432E-A3B0-850290A44898}" type="presOf" srcId="{344E6D20-165E-4B56-B38D-1830C653E8DC}" destId="{44DD3BC6-8D58-4CDE-852D-FBF800E96AA1}" srcOrd="0" destOrd="0" presId="urn:microsoft.com/office/officeart/2005/8/layout/vList2"/>
    <dgm:cxn modelId="{A607FB38-A69A-4322-A76C-B2D15AEE7267}" type="presOf" srcId="{F27B65AF-4F67-4732-A046-D84A2D55329D}" destId="{F24819F8-E80E-4694-AA14-567DCEA672A3}" srcOrd="0" destOrd="9" presId="urn:microsoft.com/office/officeart/2005/8/layout/vList2"/>
    <dgm:cxn modelId="{FA3D3E5B-84ED-47A0-8D3D-14C028D28F6F}" type="presOf" srcId="{0BDAA03E-7F17-4F39-B0E3-2A1400884AB3}" destId="{F24819F8-E80E-4694-AA14-567DCEA672A3}" srcOrd="0" destOrd="0" presId="urn:microsoft.com/office/officeart/2005/8/layout/vList2"/>
    <dgm:cxn modelId="{3BE37B43-3126-4A1F-9FF5-6B4E3F81AE31}" srcId="{4E949C8A-57A2-485C-9C1F-430EEC992245}" destId="{0BDAA03E-7F17-4F39-B0E3-2A1400884AB3}" srcOrd="0" destOrd="0" parTransId="{55A6A7E1-DE2A-4F8E-A803-9B2A2EBC55B9}" sibTransId="{C9F6EF3E-E8D6-496D-9AEA-41E9E292ED53}"/>
    <dgm:cxn modelId="{01934668-59E5-4609-BAF9-79040A31403C}" type="presOf" srcId="{171DEADD-3DA2-4576-912D-408AB8DAA8E9}" destId="{F24819F8-E80E-4694-AA14-567DCEA672A3}" srcOrd="0" destOrd="1" presId="urn:microsoft.com/office/officeart/2005/8/layout/vList2"/>
    <dgm:cxn modelId="{5537BD51-6E20-4BB1-8713-3AA3CA6132BE}" srcId="{344E6D20-165E-4B56-B38D-1830C653E8DC}" destId="{4E949C8A-57A2-485C-9C1F-430EEC992245}" srcOrd="0" destOrd="0" parTransId="{EC241FD1-A2C5-4512-BAA0-8C57503E75AA}" sibTransId="{7F3041DC-9215-4CA8-B64F-8E770B011F9A}"/>
    <dgm:cxn modelId="{C2CBBF71-F9BF-402A-9FB5-ECB325313618}" type="presOf" srcId="{1B65A36F-949F-4D96-B99B-BDAF3ABBDD70}" destId="{F24819F8-E80E-4694-AA14-567DCEA672A3}" srcOrd="0" destOrd="8" presId="urn:microsoft.com/office/officeart/2005/8/layout/vList2"/>
    <dgm:cxn modelId="{49D4F471-5E9E-4F63-8BCA-328A612A4498}" srcId="{4E949C8A-57A2-485C-9C1F-430EEC992245}" destId="{171DEADD-3DA2-4576-912D-408AB8DAA8E9}" srcOrd="1" destOrd="0" parTransId="{912BEB13-959A-4564-B09D-461697715DE0}" sibTransId="{1A93D076-052C-4B9F-B97F-38C46CA43C2F}"/>
    <dgm:cxn modelId="{DDB3C275-61B5-4A4E-B84B-0B2859A294E6}" srcId="{4E949C8A-57A2-485C-9C1F-430EEC992245}" destId="{F27B65AF-4F67-4732-A046-D84A2D55329D}" srcOrd="9" destOrd="0" parTransId="{C73F9AE7-8908-416D-9721-7E96DEDC7F1D}" sibTransId="{8D64A53D-4D46-4673-9E5B-4E878605C325}"/>
    <dgm:cxn modelId="{1D746D79-7D05-4E24-AFEB-9F407E971E2E}" srcId="{4E949C8A-57A2-485C-9C1F-430EEC992245}" destId="{F1432CED-D54D-401C-A68D-F50F1CBC7828}" srcOrd="5" destOrd="0" parTransId="{4657E531-0DC0-48AB-811D-498E60929C7B}" sibTransId="{67D02742-F5F0-4C2D-94E3-4B59BE60EC93}"/>
    <dgm:cxn modelId="{0F559481-9014-4616-8725-95DA85CAABED}" srcId="{4E949C8A-57A2-485C-9C1F-430EEC992245}" destId="{4F08E2FB-6412-418B-A649-7FBB29561B4F}" srcOrd="4" destOrd="0" parTransId="{776F8B3C-960C-4885-840E-81248B026A68}" sibTransId="{09AECB3F-E4E1-4FFD-8A31-404C55F745E4}"/>
    <dgm:cxn modelId="{39B2E98E-AB5D-429E-BF3D-B151B327182E}" srcId="{4E949C8A-57A2-485C-9C1F-430EEC992245}" destId="{44DC0FCC-DA59-4024-AD48-97666D340212}" srcOrd="10" destOrd="0" parTransId="{F1B35699-1A20-47EA-B786-16C5B3DF9521}" sibTransId="{C99F6608-9B3A-4E0A-BFF6-14C5735DDC48}"/>
    <dgm:cxn modelId="{D21AEEBA-C41F-47D7-B1A8-79246D05059B}" srcId="{4E949C8A-57A2-485C-9C1F-430EEC992245}" destId="{E04173BE-ECAD-4872-8C8A-F670D7797FAA}" srcOrd="7" destOrd="0" parTransId="{360B57FC-F14E-4E11-ADB4-0DC8502CDB2D}" sibTransId="{E36A76C7-0307-4254-B84C-3DA3034A72B9}"/>
    <dgm:cxn modelId="{60A2A0BF-4217-4436-A9AE-60A5467A6438}" type="presOf" srcId="{E04173BE-ECAD-4872-8C8A-F670D7797FAA}" destId="{F24819F8-E80E-4694-AA14-567DCEA672A3}" srcOrd="0" destOrd="7" presId="urn:microsoft.com/office/officeart/2005/8/layout/vList2"/>
    <dgm:cxn modelId="{3E0DE6D0-3BF3-4E22-BB30-D16A1F9A649B}" type="presOf" srcId="{F1432CED-D54D-401C-A68D-F50F1CBC7828}" destId="{F24819F8-E80E-4694-AA14-567DCEA672A3}" srcOrd="0" destOrd="5" presId="urn:microsoft.com/office/officeart/2005/8/layout/vList2"/>
    <dgm:cxn modelId="{19BA0DD9-59C9-40FF-935B-543CA16FBD04}" srcId="{4E949C8A-57A2-485C-9C1F-430EEC992245}" destId="{AA91DE34-EF95-4A50-A3FB-2A0C98A1DA74}" srcOrd="2" destOrd="0" parTransId="{AF3C9751-AFE2-4DA6-AF63-FDDFC6B9F0D8}" sibTransId="{71E94F69-1FF1-4B0E-A37B-977DDE39B514}"/>
    <dgm:cxn modelId="{53F814E2-F235-4B04-B12D-CF04FBBC7AC8}" type="presOf" srcId="{44DC0FCC-DA59-4024-AD48-97666D340212}" destId="{F24819F8-E80E-4694-AA14-567DCEA672A3}" srcOrd="0" destOrd="10" presId="urn:microsoft.com/office/officeart/2005/8/layout/vList2"/>
    <dgm:cxn modelId="{52C4E0E8-A9B2-4E89-B93E-3A758BBCD84D}" srcId="{4E949C8A-57A2-485C-9C1F-430EEC992245}" destId="{5F8B5E76-8C7F-4E84-969C-F4F387D53C3A}" srcOrd="6" destOrd="0" parTransId="{96933C6C-AFCA-4D2E-9CC3-8FF4CCF6C489}" sibTransId="{950A6ADA-0F22-4F4C-A2FB-74A57E8BF50E}"/>
    <dgm:cxn modelId="{B286CCEC-2B00-4EC7-98DD-78C3D79177FD}" type="presOf" srcId="{5F8B5E76-8C7F-4E84-969C-F4F387D53C3A}" destId="{F24819F8-E80E-4694-AA14-567DCEA672A3}" srcOrd="0" destOrd="6" presId="urn:microsoft.com/office/officeart/2005/8/layout/vList2"/>
    <dgm:cxn modelId="{F60830FD-378C-4095-ACFE-4BA57A42A42C}" type="presOf" srcId="{AA91DE34-EF95-4A50-A3FB-2A0C98A1DA74}" destId="{F24819F8-E80E-4694-AA14-567DCEA672A3}" srcOrd="0" destOrd="2" presId="urn:microsoft.com/office/officeart/2005/8/layout/vList2"/>
    <dgm:cxn modelId="{224D6812-7BCB-42BB-973D-54EE0AE6A821}" type="presParOf" srcId="{44DD3BC6-8D58-4CDE-852D-FBF800E96AA1}" destId="{704EB67C-8789-4BAA-8897-998AF1929AEB}" srcOrd="0" destOrd="0" presId="urn:microsoft.com/office/officeart/2005/8/layout/vList2"/>
    <dgm:cxn modelId="{CC3CCC23-9CFD-4E5E-967A-3715F6DF9F23}" type="presParOf" srcId="{44DD3BC6-8D58-4CDE-852D-FBF800E96AA1}" destId="{F24819F8-E80E-4694-AA14-567DCEA672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E6D20-165E-4B56-B38D-1830C653E8DC}" type="doc">
      <dgm:prSet loTypeId="urn:microsoft.com/office/officeart/2005/8/layout/vList2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4BAEA3-EDC1-4343-8C71-9EC271A9BA1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11. Заклади освіти, що провадять освітню діяльність з підвищення кваліфікації працівників, обов’язковість якої передбачена законом, </a:t>
          </a:r>
          <a:r>
            <a: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мають отримати ліцензію на відповідну діяльність та/або акредитувати відповідні освітні програми</a:t>
          </a:r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C137F7A-4090-45AF-9067-A365D4DF0DBD}" type="parTrans" cxnId="{A61A5F58-89EB-405D-9D3A-314FDD4A8B4E}">
      <dgm:prSet/>
      <dgm:spPr/>
      <dgm:t>
        <a:bodyPr/>
        <a:lstStyle/>
        <a:p>
          <a:endParaRPr lang="ru-RU"/>
        </a:p>
      </dgm:t>
    </dgm:pt>
    <dgm:pt modelId="{689B4007-0C00-4925-A534-3CBD9747A5B6}" type="sibTrans" cxnId="{A61A5F58-89EB-405D-9D3A-314FDD4A8B4E}">
      <dgm:prSet/>
      <dgm:spPr/>
      <dgm:t>
        <a:bodyPr/>
        <a:lstStyle/>
        <a:p>
          <a:endParaRPr lang="ru-RU"/>
        </a:p>
      </dgm:t>
    </dgm:pt>
    <dgm:pt modelId="{2DF794D6-8886-49C4-BEC7-B39B8DBCC33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Працівниками закладів післядипломної освіти, які мають ліцензію на освітню діяльність, є педагогічні, науково-педагогічні та/або наукові та інші працівники.</a:t>
          </a:r>
        </a:p>
      </dgm:t>
    </dgm:pt>
    <dgm:pt modelId="{B4581A24-F8BE-4F38-81D0-6D7CD636B8EE}" type="parTrans" cxnId="{95FDAEC7-2CE0-4DE6-9722-82EED232428D}">
      <dgm:prSet/>
      <dgm:spPr/>
      <dgm:t>
        <a:bodyPr/>
        <a:lstStyle/>
        <a:p>
          <a:endParaRPr lang="ru-RU"/>
        </a:p>
      </dgm:t>
    </dgm:pt>
    <dgm:pt modelId="{03D62FAE-8068-4CD8-B8C4-5377C6C38CFB}" type="sibTrans" cxnId="{95FDAEC7-2CE0-4DE6-9722-82EED232428D}">
      <dgm:prSet/>
      <dgm:spPr/>
      <dgm:t>
        <a:bodyPr/>
        <a:lstStyle/>
        <a:p>
          <a:endParaRPr lang="ru-RU"/>
        </a:p>
      </dgm:t>
    </dgm:pt>
    <dgm:pt modelId="{44DD3BC6-8D58-4CDE-852D-FBF800E96AA1}" type="pres">
      <dgm:prSet presAssocID="{344E6D20-165E-4B56-B38D-1830C653E8DC}" presName="linear" presStyleCnt="0">
        <dgm:presLayoutVars>
          <dgm:animLvl val="lvl"/>
          <dgm:resizeHandles val="exact"/>
        </dgm:presLayoutVars>
      </dgm:prSet>
      <dgm:spPr/>
    </dgm:pt>
    <dgm:pt modelId="{0330D2EA-5498-42C7-838A-C6277C915F6A}" type="pres">
      <dgm:prSet presAssocID="{164BAEA3-EDC1-4343-8C71-9EC271A9BA1F}" presName="parentText" presStyleLbl="node1" presStyleIdx="0" presStyleCnt="2" custLinFactY="-50089" custLinFactNeighborX="-130" custLinFactNeighborY="-100000">
        <dgm:presLayoutVars>
          <dgm:chMax val="0"/>
          <dgm:bulletEnabled val="1"/>
        </dgm:presLayoutVars>
      </dgm:prSet>
      <dgm:spPr/>
    </dgm:pt>
    <dgm:pt modelId="{2CD235F5-9A1D-457F-B784-98C6F1FBB405}" type="pres">
      <dgm:prSet presAssocID="{689B4007-0C00-4925-A534-3CBD9747A5B6}" presName="spacer" presStyleCnt="0"/>
      <dgm:spPr/>
    </dgm:pt>
    <dgm:pt modelId="{D4E6E49D-FB29-4828-83B3-8FBBD0B4B461}" type="pres">
      <dgm:prSet presAssocID="{2DF794D6-8886-49C4-BEC7-B39B8DBCC336}" presName="parentText" presStyleLbl="node1" presStyleIdx="1" presStyleCnt="2" custLinFactY="-51033" custLinFactNeighborX="-223" custLinFactNeighborY="-100000">
        <dgm:presLayoutVars>
          <dgm:chMax val="0"/>
          <dgm:bulletEnabled val="1"/>
        </dgm:presLayoutVars>
      </dgm:prSet>
      <dgm:spPr/>
    </dgm:pt>
  </dgm:ptLst>
  <dgm:cxnLst>
    <dgm:cxn modelId="{3F2EB91A-CBB9-472B-AA4F-804C6751513A}" type="presOf" srcId="{2DF794D6-8886-49C4-BEC7-B39B8DBCC336}" destId="{D4E6E49D-FB29-4828-83B3-8FBBD0B4B461}" srcOrd="0" destOrd="0" presId="urn:microsoft.com/office/officeart/2005/8/layout/vList2"/>
    <dgm:cxn modelId="{A1F39E32-0B0F-4CE8-A334-9F731462CDB5}" type="presOf" srcId="{164BAEA3-EDC1-4343-8C71-9EC271A9BA1F}" destId="{0330D2EA-5498-42C7-838A-C6277C915F6A}" srcOrd="0" destOrd="0" presId="urn:microsoft.com/office/officeart/2005/8/layout/vList2"/>
    <dgm:cxn modelId="{F3AF176F-36CD-4FDF-BB22-6A6EF51759D7}" type="presOf" srcId="{344E6D20-165E-4B56-B38D-1830C653E8DC}" destId="{44DD3BC6-8D58-4CDE-852D-FBF800E96AA1}" srcOrd="0" destOrd="0" presId="urn:microsoft.com/office/officeart/2005/8/layout/vList2"/>
    <dgm:cxn modelId="{A61A5F58-89EB-405D-9D3A-314FDD4A8B4E}" srcId="{344E6D20-165E-4B56-B38D-1830C653E8DC}" destId="{164BAEA3-EDC1-4343-8C71-9EC271A9BA1F}" srcOrd="0" destOrd="0" parTransId="{9C137F7A-4090-45AF-9067-A365D4DF0DBD}" sibTransId="{689B4007-0C00-4925-A534-3CBD9747A5B6}"/>
    <dgm:cxn modelId="{95FDAEC7-2CE0-4DE6-9722-82EED232428D}" srcId="{344E6D20-165E-4B56-B38D-1830C653E8DC}" destId="{2DF794D6-8886-49C4-BEC7-B39B8DBCC336}" srcOrd="1" destOrd="0" parTransId="{B4581A24-F8BE-4F38-81D0-6D7CD636B8EE}" sibTransId="{03D62FAE-8068-4CD8-B8C4-5377C6C38CFB}"/>
    <dgm:cxn modelId="{40C010C3-F50F-4C4B-9A76-72AAFC457075}" type="presParOf" srcId="{44DD3BC6-8D58-4CDE-852D-FBF800E96AA1}" destId="{0330D2EA-5498-42C7-838A-C6277C915F6A}" srcOrd="0" destOrd="0" presId="urn:microsoft.com/office/officeart/2005/8/layout/vList2"/>
    <dgm:cxn modelId="{36F3F11B-4754-4FEC-9AE2-1F0DB5CAE653}" type="presParOf" srcId="{44DD3BC6-8D58-4CDE-852D-FBF800E96AA1}" destId="{2CD235F5-9A1D-457F-B784-98C6F1FBB405}" srcOrd="1" destOrd="0" presId="urn:microsoft.com/office/officeart/2005/8/layout/vList2"/>
    <dgm:cxn modelId="{3EEAE8E1-7141-464E-9929-1F158890F815}" type="presParOf" srcId="{44DD3BC6-8D58-4CDE-852D-FBF800E96AA1}" destId="{D4E6E49D-FB29-4828-83B3-8FBBD0B4B461}" srcOrd="2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CD147-A02D-4912-B36F-EAC0A47618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6BA78FE-9EF1-426B-A3FC-54E286952362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Ліцензійний обсяг  підвищення кваліфікації державних службовців, керівників, спеціалістів АПК, педагогічних і науково-педагогічних працівників ВНЗ </a:t>
          </a:r>
          <a:r>
            <a:rPr lang="en-US" dirty="0">
              <a:solidFill>
                <a:schemeClr val="tx1"/>
              </a:solidFill>
            </a:rPr>
            <a:t>I-IV </a:t>
          </a:r>
          <a:r>
            <a:rPr lang="uk-UA" dirty="0">
              <a:solidFill>
                <a:schemeClr val="tx1"/>
              </a:solidFill>
            </a:rPr>
            <a:t>рівнів акредитації  6650 осіб</a:t>
          </a:r>
        </a:p>
      </dgm:t>
    </dgm:pt>
    <dgm:pt modelId="{8A1D79C5-6227-4B99-87BC-F3631EA38DB9}" type="parTrans" cxnId="{F49DE6FB-82B0-4D09-B9DC-A5F0A350A874}">
      <dgm:prSet/>
      <dgm:spPr/>
      <dgm:t>
        <a:bodyPr/>
        <a:lstStyle/>
        <a:p>
          <a:endParaRPr lang="uk-UA"/>
        </a:p>
      </dgm:t>
    </dgm:pt>
    <dgm:pt modelId="{880C42F6-B574-4DA0-933E-9198E8F0DF16}" type="sibTrans" cxnId="{F49DE6FB-82B0-4D09-B9DC-A5F0A350A874}">
      <dgm:prSet/>
      <dgm:spPr/>
      <dgm:t>
        <a:bodyPr/>
        <a:lstStyle/>
        <a:p>
          <a:endParaRPr lang="uk-UA"/>
        </a:p>
      </dgm:t>
    </dgm:pt>
    <dgm:pt modelId="{A484A086-91C9-4FC2-A608-E8B40AB2DCBF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/>
            <a:t>Підвищили кваліфікацію у 2018 році </a:t>
          </a:r>
          <a:r>
            <a:rPr lang="uk-UA" dirty="0">
              <a:latin typeface="Trebuchet MS"/>
            </a:rPr>
            <a:t>―   3284   особа</a:t>
          </a:r>
          <a:endParaRPr lang="uk-UA" dirty="0"/>
        </a:p>
      </dgm:t>
    </dgm:pt>
    <dgm:pt modelId="{EC9B7B7D-48C3-421D-AB2F-CC161D92BBE5}" type="parTrans" cxnId="{F56D62DA-6B5B-4B55-9D47-E86B8A4579DE}">
      <dgm:prSet/>
      <dgm:spPr/>
      <dgm:t>
        <a:bodyPr/>
        <a:lstStyle/>
        <a:p>
          <a:endParaRPr lang="uk-UA"/>
        </a:p>
      </dgm:t>
    </dgm:pt>
    <dgm:pt modelId="{F169ABF2-7A9C-4A22-8B83-6BAE442B96B3}" type="sibTrans" cxnId="{F56D62DA-6B5B-4B55-9D47-E86B8A4579DE}">
      <dgm:prSet/>
      <dgm:spPr/>
      <dgm:t>
        <a:bodyPr/>
        <a:lstStyle/>
        <a:p>
          <a:endParaRPr lang="uk-UA"/>
        </a:p>
      </dgm:t>
    </dgm:pt>
    <dgm:pt modelId="{B95D4BDD-C835-498C-B89F-122EEE522DE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uk-UA" sz="2300" kern="1200" dirty="0">
              <a:solidFill>
                <a:schemeClr val="tx1"/>
              </a:solidFill>
            </a:rPr>
            <a:t>Залишилась </a:t>
          </a:r>
          <a:r>
            <a:rPr lang="uk-UA" sz="2300" b="1" kern="1200" dirty="0">
              <a:solidFill>
                <a:schemeClr val="tx1"/>
              </a:solidFill>
            </a:rPr>
            <a:t>невикористаною</a:t>
          </a:r>
          <a:r>
            <a:rPr lang="uk-UA" sz="2300" kern="1200" dirty="0">
              <a:solidFill>
                <a:schemeClr val="tx1"/>
              </a:solidFill>
            </a:rPr>
            <a:t> ліцензія в обсязі</a:t>
          </a:r>
        </a:p>
        <a:p>
          <a:pPr algn="ctr"/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/>
              <a:ea typeface="+mn-ea"/>
              <a:cs typeface="+mn-cs"/>
            </a:rPr>
            <a:t>у 2017  році ―  1715 осіб</a:t>
          </a:r>
        </a:p>
        <a:p>
          <a:pPr algn="ctr"/>
          <a:endParaRPr lang="uk-UA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/>
            <a:ea typeface="+mn-ea"/>
            <a:cs typeface="+mn-cs"/>
          </a:endParaRPr>
        </a:p>
        <a:p>
          <a:pPr algn="ctr"/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/>
              <a:ea typeface="+mn-ea"/>
              <a:cs typeface="+mn-cs"/>
            </a:rPr>
            <a:t>у 2018 році ― 3366</a:t>
          </a:r>
          <a:r>
            <a:rPr lang="uk-UA" sz="1800" kern="1200" dirty="0">
              <a:solidFill>
                <a:schemeClr val="tx1"/>
              </a:solidFill>
            </a:rPr>
            <a:t> осіб</a:t>
          </a:r>
        </a:p>
      </dgm:t>
    </dgm:pt>
    <dgm:pt modelId="{0AA9433D-F413-4E6D-AE34-715B024CC3D5}" type="parTrans" cxnId="{C975ADB7-31A5-474B-BC15-49EB9FC4FE05}">
      <dgm:prSet/>
      <dgm:spPr/>
      <dgm:t>
        <a:bodyPr/>
        <a:lstStyle/>
        <a:p>
          <a:endParaRPr lang="uk-UA"/>
        </a:p>
      </dgm:t>
    </dgm:pt>
    <dgm:pt modelId="{6BAD4DC6-084F-4B4B-A639-82AE079D5C0C}" type="sibTrans" cxnId="{C975ADB7-31A5-474B-BC15-49EB9FC4FE05}">
      <dgm:prSet/>
      <dgm:spPr/>
      <dgm:t>
        <a:bodyPr/>
        <a:lstStyle/>
        <a:p>
          <a:endParaRPr lang="uk-UA"/>
        </a:p>
      </dgm:t>
    </dgm:pt>
    <dgm:pt modelId="{D1FB20BB-833D-452E-B412-1B2E36DEBA2B}">
      <dgm:prSet phldrT="[Текст]"/>
      <dgm:spPr/>
      <dgm:t>
        <a:bodyPr/>
        <a:lstStyle/>
        <a:p>
          <a:pPr algn="ctr"/>
          <a:r>
            <a:rPr lang="uk-UA" b="1" i="1" dirty="0"/>
            <a:t>Термін дії ліцензії: липень 2023 року</a:t>
          </a:r>
        </a:p>
      </dgm:t>
    </dgm:pt>
    <dgm:pt modelId="{4C5CFD33-CF44-43CF-A9CE-2FA533F7298B}" type="parTrans" cxnId="{FE0E9CC9-D49D-4FFF-83E0-F567494A47FB}">
      <dgm:prSet/>
      <dgm:spPr/>
      <dgm:t>
        <a:bodyPr/>
        <a:lstStyle/>
        <a:p>
          <a:endParaRPr lang="uk-UA"/>
        </a:p>
      </dgm:t>
    </dgm:pt>
    <dgm:pt modelId="{E3291C5A-BBBE-4847-A15D-B6B2BCB3E073}" type="sibTrans" cxnId="{FE0E9CC9-D49D-4FFF-83E0-F567494A47FB}">
      <dgm:prSet/>
      <dgm:spPr/>
      <dgm:t>
        <a:bodyPr/>
        <a:lstStyle/>
        <a:p>
          <a:endParaRPr lang="uk-UA"/>
        </a:p>
      </dgm:t>
    </dgm:pt>
    <dgm:pt modelId="{04611A7A-3208-4679-9C96-85DBEF010C4F}" type="pres">
      <dgm:prSet presAssocID="{053CD147-A02D-4912-B36F-EAC0A476182C}" presName="linear" presStyleCnt="0">
        <dgm:presLayoutVars>
          <dgm:animLvl val="lvl"/>
          <dgm:resizeHandles val="exact"/>
        </dgm:presLayoutVars>
      </dgm:prSet>
      <dgm:spPr/>
    </dgm:pt>
    <dgm:pt modelId="{DE0FCE76-1591-48E8-A35F-4B41100A8E74}" type="pres">
      <dgm:prSet presAssocID="{86BA78FE-9EF1-426B-A3FC-54E286952362}" presName="parentText" presStyleLbl="node1" presStyleIdx="0" presStyleCnt="2" custScaleY="82904" custLinFactNeighborX="6827" custLinFactNeighborY="-56591">
        <dgm:presLayoutVars>
          <dgm:chMax val="0"/>
          <dgm:bulletEnabled val="1"/>
        </dgm:presLayoutVars>
      </dgm:prSet>
      <dgm:spPr/>
    </dgm:pt>
    <dgm:pt modelId="{70451712-9516-43A9-A85F-B1018E47D032}" type="pres">
      <dgm:prSet presAssocID="{86BA78FE-9EF1-426B-A3FC-54E286952362}" presName="childText" presStyleLbl="revTx" presStyleIdx="0" presStyleCnt="2" custScaleY="138735" custLinFactNeighborX="-2248" custLinFactNeighborY="-3866">
        <dgm:presLayoutVars>
          <dgm:bulletEnabled val="1"/>
        </dgm:presLayoutVars>
      </dgm:prSet>
      <dgm:spPr/>
    </dgm:pt>
    <dgm:pt modelId="{2A070F48-3D75-450B-87FE-30FF3A3B5D92}" type="pres">
      <dgm:prSet presAssocID="{B95D4BDD-C835-498C-B89F-122EEE522DE4}" presName="parentText" presStyleLbl="node1" presStyleIdx="1" presStyleCnt="2" custScaleY="77261" custLinFactNeighborY="-30521">
        <dgm:presLayoutVars>
          <dgm:chMax val="0"/>
          <dgm:bulletEnabled val="1"/>
        </dgm:presLayoutVars>
      </dgm:prSet>
      <dgm:spPr/>
    </dgm:pt>
    <dgm:pt modelId="{8E951BA6-424E-4BC7-9E70-0482FA62A042}" type="pres">
      <dgm:prSet presAssocID="{B95D4BDD-C835-498C-B89F-122EEE522DE4}" presName="childText" presStyleLbl="revTx" presStyleIdx="1" presStyleCnt="2" custScaleX="65765" custLinFactNeighborX="37671" custLinFactNeighborY="-418">
        <dgm:presLayoutVars>
          <dgm:bulletEnabled val="1"/>
        </dgm:presLayoutVars>
      </dgm:prSet>
      <dgm:spPr/>
    </dgm:pt>
  </dgm:ptLst>
  <dgm:cxnLst>
    <dgm:cxn modelId="{47C87824-7DBB-4F67-A199-298748EFFA9C}" type="presOf" srcId="{053CD147-A02D-4912-B36F-EAC0A476182C}" destId="{04611A7A-3208-4679-9C96-85DBEF010C4F}" srcOrd="0" destOrd="0" presId="urn:microsoft.com/office/officeart/2005/8/layout/vList2"/>
    <dgm:cxn modelId="{8B23D133-225F-4CFA-A6BB-3408E6EA5C28}" type="presOf" srcId="{A484A086-91C9-4FC2-A608-E8B40AB2DCBF}" destId="{70451712-9516-43A9-A85F-B1018E47D032}" srcOrd="0" destOrd="0" presId="urn:microsoft.com/office/officeart/2005/8/layout/vList2"/>
    <dgm:cxn modelId="{C975ADB7-31A5-474B-BC15-49EB9FC4FE05}" srcId="{053CD147-A02D-4912-B36F-EAC0A476182C}" destId="{B95D4BDD-C835-498C-B89F-122EEE522DE4}" srcOrd="1" destOrd="0" parTransId="{0AA9433D-F413-4E6D-AE34-715B024CC3D5}" sibTransId="{6BAD4DC6-084F-4B4B-A639-82AE079D5C0C}"/>
    <dgm:cxn modelId="{FE0E9CC9-D49D-4FFF-83E0-F567494A47FB}" srcId="{B95D4BDD-C835-498C-B89F-122EEE522DE4}" destId="{D1FB20BB-833D-452E-B412-1B2E36DEBA2B}" srcOrd="0" destOrd="0" parTransId="{4C5CFD33-CF44-43CF-A9CE-2FA533F7298B}" sibTransId="{E3291C5A-BBBE-4847-A15D-B6B2BCB3E073}"/>
    <dgm:cxn modelId="{636B3EDA-A575-4C0E-96E5-094447880E41}" type="presOf" srcId="{86BA78FE-9EF1-426B-A3FC-54E286952362}" destId="{DE0FCE76-1591-48E8-A35F-4B41100A8E74}" srcOrd="0" destOrd="0" presId="urn:microsoft.com/office/officeart/2005/8/layout/vList2"/>
    <dgm:cxn modelId="{F56D62DA-6B5B-4B55-9D47-E86B8A4579DE}" srcId="{86BA78FE-9EF1-426B-A3FC-54E286952362}" destId="{A484A086-91C9-4FC2-A608-E8B40AB2DCBF}" srcOrd="0" destOrd="0" parTransId="{EC9B7B7D-48C3-421D-AB2F-CC161D92BBE5}" sibTransId="{F169ABF2-7A9C-4A22-8B83-6BAE442B96B3}"/>
    <dgm:cxn modelId="{E4F570EC-9A6E-4B24-BBA2-C7AB2E43DB63}" type="presOf" srcId="{D1FB20BB-833D-452E-B412-1B2E36DEBA2B}" destId="{8E951BA6-424E-4BC7-9E70-0482FA62A042}" srcOrd="0" destOrd="0" presId="urn:microsoft.com/office/officeart/2005/8/layout/vList2"/>
    <dgm:cxn modelId="{F67824F6-9D38-4C3B-B52B-3097D7C30427}" type="presOf" srcId="{B95D4BDD-C835-498C-B89F-122EEE522DE4}" destId="{2A070F48-3D75-450B-87FE-30FF3A3B5D92}" srcOrd="0" destOrd="0" presId="urn:microsoft.com/office/officeart/2005/8/layout/vList2"/>
    <dgm:cxn modelId="{F49DE6FB-82B0-4D09-B9DC-A5F0A350A874}" srcId="{053CD147-A02D-4912-B36F-EAC0A476182C}" destId="{86BA78FE-9EF1-426B-A3FC-54E286952362}" srcOrd="0" destOrd="0" parTransId="{8A1D79C5-6227-4B99-87BC-F3631EA38DB9}" sibTransId="{880C42F6-B574-4DA0-933E-9198E8F0DF16}"/>
    <dgm:cxn modelId="{B0A67477-CDD2-4B2D-8E63-9386A1D61DE3}" type="presParOf" srcId="{04611A7A-3208-4679-9C96-85DBEF010C4F}" destId="{DE0FCE76-1591-48E8-A35F-4B41100A8E74}" srcOrd="0" destOrd="0" presId="urn:microsoft.com/office/officeart/2005/8/layout/vList2"/>
    <dgm:cxn modelId="{9B9A6176-E1E7-47AE-9EE1-8CEABE84E6E6}" type="presParOf" srcId="{04611A7A-3208-4679-9C96-85DBEF010C4F}" destId="{70451712-9516-43A9-A85F-B1018E47D032}" srcOrd="1" destOrd="0" presId="urn:microsoft.com/office/officeart/2005/8/layout/vList2"/>
    <dgm:cxn modelId="{B4FAA4AF-B04B-4638-8F9B-F9436857B507}" type="presParOf" srcId="{04611A7A-3208-4679-9C96-85DBEF010C4F}" destId="{2A070F48-3D75-450B-87FE-30FF3A3B5D92}" srcOrd="2" destOrd="0" presId="urn:microsoft.com/office/officeart/2005/8/layout/vList2"/>
    <dgm:cxn modelId="{A14AF007-4F38-44E0-A254-8249BCFE5070}" type="presParOf" srcId="{04611A7A-3208-4679-9C96-85DBEF010C4F}" destId="{8E951BA6-424E-4BC7-9E70-0482FA62A0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DF8C2-F6BF-44D7-A729-59110A74D61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0E0FDB-7021-493B-A27A-C4B5B11FBC0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uk-UA" sz="2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Придбано 15 комп’ютерів для ННІ ПО (навчальна лабораторія № 205, корп.10)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FD7F81D-21D7-417A-BEB7-DAAA5DAF0C6C}" type="parTrans" cxnId="{360AC790-236F-4084-A8F7-AA5FCB426DA6}">
      <dgm:prSet/>
      <dgm:spPr/>
      <dgm:t>
        <a:bodyPr/>
        <a:lstStyle/>
        <a:p>
          <a:endParaRPr lang="uk-UA"/>
        </a:p>
      </dgm:t>
    </dgm:pt>
    <dgm:pt modelId="{6D641CF8-4B48-41E0-933F-3A05B3014E75}" type="sibTrans" cxnId="{360AC790-236F-4084-A8F7-AA5FCB426DA6}">
      <dgm:prSet/>
      <dgm:spPr/>
      <dgm:t>
        <a:bodyPr/>
        <a:lstStyle/>
        <a:p>
          <a:endParaRPr lang="uk-UA"/>
        </a:p>
      </dgm:t>
    </dgm:pt>
    <dgm:pt modelId="{051127B1-9A89-4245-BC36-F56F7C1F057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162,3 тис. грн.</a:t>
          </a:r>
        </a:p>
      </dgm:t>
    </dgm:pt>
    <dgm:pt modelId="{E6FB325F-04C5-4F79-8F24-42654A5F33EE}" type="parTrans" cxnId="{0B590B10-F64E-419B-8F17-D2F2D31789D4}">
      <dgm:prSet/>
      <dgm:spPr/>
      <dgm:t>
        <a:bodyPr/>
        <a:lstStyle/>
        <a:p>
          <a:endParaRPr lang="uk-UA"/>
        </a:p>
      </dgm:t>
    </dgm:pt>
    <dgm:pt modelId="{3783270C-0418-4CB7-A3AD-324569AE8C1C}" type="sibTrans" cxnId="{0B590B10-F64E-419B-8F17-D2F2D31789D4}">
      <dgm:prSet/>
      <dgm:spPr/>
      <dgm:t>
        <a:bodyPr/>
        <a:lstStyle/>
        <a:p>
          <a:endParaRPr lang="uk-UA"/>
        </a:p>
      </dgm:t>
    </dgm:pt>
    <dgm:pt modelId="{024E5238-E5A7-478B-9C08-8FB112142B2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Закуплено  лабораторне обладнання для </a:t>
          </a:r>
          <a:r>
            <a:rPr lang="ru-RU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факультету ветеринарної </a:t>
          </a:r>
          <a:r>
            <a:rPr lang="ru-RU" sz="200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медицини</a:t>
          </a:r>
          <a:endParaRPr lang="uk-UA" sz="2000" kern="1200" dirty="0">
            <a:solidFill>
              <a:schemeClr val="tx1"/>
            </a:solidFill>
          </a:endParaRPr>
        </a:p>
      </dgm:t>
    </dgm:pt>
    <dgm:pt modelId="{5A18F977-DCC6-4C01-8E5B-FA4FF75C9C79}" type="parTrans" cxnId="{8E1DDD2C-12FA-4ABD-8BA0-7D2E43748C68}">
      <dgm:prSet/>
      <dgm:spPr/>
      <dgm:t>
        <a:bodyPr/>
        <a:lstStyle/>
        <a:p>
          <a:endParaRPr lang="uk-UA"/>
        </a:p>
      </dgm:t>
    </dgm:pt>
    <dgm:pt modelId="{53D0C51B-FD99-4C44-B649-37B53009B829}" type="sibTrans" cxnId="{8E1DDD2C-12FA-4ABD-8BA0-7D2E43748C68}">
      <dgm:prSet/>
      <dgm:spPr/>
      <dgm:t>
        <a:bodyPr/>
        <a:lstStyle/>
        <a:p>
          <a:endParaRPr lang="uk-UA"/>
        </a:p>
      </dgm:t>
    </dgm:pt>
    <dgm:pt modelId="{4189944E-EF84-4D42-A5A7-B23C2B28967D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тис. грн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DE43A9B-ABCD-4F25-A081-727294AF47F0}" type="parTrans" cxnId="{5942E3CA-188F-4E25-B1C6-E41AD94D9143}">
      <dgm:prSet/>
      <dgm:spPr/>
      <dgm:t>
        <a:bodyPr/>
        <a:lstStyle/>
        <a:p>
          <a:endParaRPr lang="uk-UA"/>
        </a:p>
      </dgm:t>
    </dgm:pt>
    <dgm:pt modelId="{B5E44397-508E-40E5-9D15-E5B11B01B3C0}" type="sibTrans" cxnId="{5942E3CA-188F-4E25-B1C6-E41AD94D9143}">
      <dgm:prSet/>
      <dgm:spPr/>
      <dgm:t>
        <a:bodyPr/>
        <a:lstStyle/>
        <a:p>
          <a:endParaRPr lang="uk-UA"/>
        </a:p>
      </dgm:t>
    </dgm:pt>
    <dgm:pt modelId="{66D3955D-A632-4A4A-A7BD-EBA3B6D0B99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Придбано і встановлена інтерактивна дошка у навчальній лабораторії № 205, корп.10</a:t>
          </a:r>
        </a:p>
      </dgm:t>
    </dgm:pt>
    <dgm:pt modelId="{2E9BB667-8831-4DFD-879C-4FB7E588E51C}" type="parTrans" cxnId="{0A5EE2E4-768F-4E4D-952B-F22A9B363F01}">
      <dgm:prSet/>
      <dgm:spPr/>
      <dgm:t>
        <a:bodyPr/>
        <a:lstStyle/>
        <a:p>
          <a:endParaRPr lang="uk-UA"/>
        </a:p>
      </dgm:t>
    </dgm:pt>
    <dgm:pt modelId="{E6779FAD-FFF7-4131-86FE-9297DEC3F9A9}" type="sibTrans" cxnId="{0A5EE2E4-768F-4E4D-952B-F22A9B363F01}">
      <dgm:prSet/>
      <dgm:spPr/>
      <dgm:t>
        <a:bodyPr/>
        <a:lstStyle/>
        <a:p>
          <a:endParaRPr lang="uk-UA"/>
        </a:p>
      </dgm:t>
    </dgm:pt>
    <dgm:pt modelId="{EA9E8F6E-111D-4B2B-9F8B-29C030ADFBD4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25 тис. грн.</a:t>
          </a:r>
        </a:p>
      </dgm:t>
    </dgm:pt>
    <dgm:pt modelId="{A69CD35D-2ECA-43E2-9D8C-9B02509E3A7B}" type="parTrans" cxnId="{42CB233F-61BA-454D-83B7-44AEC44B51CB}">
      <dgm:prSet/>
      <dgm:spPr/>
      <dgm:t>
        <a:bodyPr/>
        <a:lstStyle/>
        <a:p>
          <a:endParaRPr lang="uk-UA"/>
        </a:p>
      </dgm:t>
    </dgm:pt>
    <dgm:pt modelId="{92D93D3F-4097-4DEB-A917-39458EFA8409}" type="sibTrans" cxnId="{42CB233F-61BA-454D-83B7-44AEC44B51CB}">
      <dgm:prSet/>
      <dgm:spPr/>
      <dgm:t>
        <a:bodyPr/>
        <a:lstStyle/>
        <a:p>
          <a:endParaRPr lang="uk-UA"/>
        </a:p>
      </dgm:t>
    </dgm:pt>
    <dgm:pt modelId="{4BB0F13D-4508-4643-BBB3-0F8745C2D27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Капітальний ремонт 3,4,5 поверху корп.10</a:t>
          </a:r>
        </a:p>
      </dgm:t>
    </dgm:pt>
    <dgm:pt modelId="{135FF9B2-AFEB-48CE-BB2E-8E6C4A1D2508}" type="parTrans" cxnId="{6D6D72C7-4657-4ABE-8DD7-CFF8539A7542}">
      <dgm:prSet/>
      <dgm:spPr/>
      <dgm:t>
        <a:bodyPr/>
        <a:lstStyle/>
        <a:p>
          <a:endParaRPr lang="uk-UA"/>
        </a:p>
      </dgm:t>
    </dgm:pt>
    <dgm:pt modelId="{E13E7CA9-7C19-4B75-9151-3B5DE82B6787}" type="sibTrans" cxnId="{6D6D72C7-4657-4ABE-8DD7-CFF8539A7542}">
      <dgm:prSet/>
      <dgm:spPr/>
      <dgm:t>
        <a:bodyPr/>
        <a:lstStyle/>
        <a:p>
          <a:endParaRPr lang="uk-UA"/>
        </a:p>
      </dgm:t>
    </dgm:pt>
    <dgm:pt modelId="{68F93FB3-32E5-4B89-B447-807BB46E1A54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1500 тис. грн.</a:t>
          </a:r>
          <a:endParaRPr lang="uk-UA" sz="2600" dirty="0"/>
        </a:p>
      </dgm:t>
    </dgm:pt>
    <dgm:pt modelId="{C02DDEDA-2DDE-4098-AA82-A64E77C95FD6}" type="parTrans" cxnId="{C9D628AF-35DD-4E8E-9809-32172B2DB3CC}">
      <dgm:prSet/>
      <dgm:spPr/>
      <dgm:t>
        <a:bodyPr/>
        <a:lstStyle/>
        <a:p>
          <a:endParaRPr lang="uk-UA"/>
        </a:p>
      </dgm:t>
    </dgm:pt>
    <dgm:pt modelId="{BEF27BD0-3024-46C2-85C9-D2B1C1B078EC}" type="sibTrans" cxnId="{C9D628AF-35DD-4E8E-9809-32172B2DB3CC}">
      <dgm:prSet/>
      <dgm:spPr/>
      <dgm:t>
        <a:bodyPr/>
        <a:lstStyle/>
        <a:p>
          <a:endParaRPr lang="uk-UA"/>
        </a:p>
      </dgm:t>
    </dgm:pt>
    <dgm:pt modelId="{9928E30E-55CC-4AEB-84A7-0B7CD944F762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Ремонт і обладнання меблями навчальної </a:t>
          </a:r>
        </a:p>
        <a:p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лабораторії 205, корп.10</a:t>
          </a:r>
        </a:p>
      </dgm:t>
    </dgm:pt>
    <dgm:pt modelId="{0D050E75-5150-4D5A-AC11-E2940D43B09E}" type="parTrans" cxnId="{E9D21D66-D987-4159-98BE-8F325A04C018}">
      <dgm:prSet/>
      <dgm:spPr/>
      <dgm:t>
        <a:bodyPr/>
        <a:lstStyle/>
        <a:p>
          <a:endParaRPr lang="x-none"/>
        </a:p>
      </dgm:t>
    </dgm:pt>
    <dgm:pt modelId="{28220351-68E2-4D5D-8DD8-A18EA7496E8C}" type="sibTrans" cxnId="{E9D21D66-D987-4159-98BE-8F325A04C018}">
      <dgm:prSet/>
      <dgm:spPr/>
      <dgm:t>
        <a:bodyPr/>
        <a:lstStyle/>
        <a:p>
          <a:endParaRPr lang="x-none"/>
        </a:p>
      </dgm:t>
    </dgm:pt>
    <dgm:pt modelId="{ED013203-0E57-494E-B8A8-335083178B4B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12 тис. грн.</a:t>
          </a:r>
        </a:p>
      </dgm:t>
    </dgm:pt>
    <dgm:pt modelId="{D562AF97-F517-4DB4-97D1-D6B7DE54B322}" type="parTrans" cxnId="{AA2B674B-3C42-4E16-B8C6-EA82F58DE77A}">
      <dgm:prSet/>
      <dgm:spPr/>
      <dgm:t>
        <a:bodyPr/>
        <a:lstStyle/>
        <a:p>
          <a:endParaRPr lang="x-none"/>
        </a:p>
      </dgm:t>
    </dgm:pt>
    <dgm:pt modelId="{7D65DDF6-492D-482C-B503-F43DDFD9EB9B}" type="sibTrans" cxnId="{AA2B674B-3C42-4E16-B8C6-EA82F58DE77A}">
      <dgm:prSet/>
      <dgm:spPr/>
      <dgm:t>
        <a:bodyPr/>
        <a:lstStyle/>
        <a:p>
          <a:endParaRPr lang="x-none"/>
        </a:p>
      </dgm:t>
    </dgm:pt>
    <dgm:pt modelId="{86A79C50-E5B1-4980-B074-969CF8A83A9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Інші витрати</a:t>
          </a:r>
        </a:p>
      </dgm:t>
    </dgm:pt>
    <dgm:pt modelId="{9FABD28C-EFA8-4899-AFCA-02D19FA8B485}" type="parTrans" cxnId="{D1040007-DA6C-4D0B-870A-2569DE8C8385}">
      <dgm:prSet/>
      <dgm:spPr/>
      <dgm:t>
        <a:bodyPr/>
        <a:lstStyle/>
        <a:p>
          <a:endParaRPr lang="x-none"/>
        </a:p>
      </dgm:t>
    </dgm:pt>
    <dgm:pt modelId="{5A976034-2FBD-424E-B1D7-DD26927E9543}" type="sibTrans" cxnId="{D1040007-DA6C-4D0B-870A-2569DE8C8385}">
      <dgm:prSet/>
      <dgm:spPr/>
      <dgm:t>
        <a:bodyPr/>
        <a:lstStyle/>
        <a:p>
          <a:endParaRPr lang="x-none"/>
        </a:p>
      </dgm:t>
    </dgm:pt>
    <dgm:pt modelId="{BEBB6DB8-3014-42A7-837A-E793D1E6C8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223,0 тис. грн</a:t>
          </a:r>
        </a:p>
        <a:p>
          <a:r>
            <a:rPr lang="uk-UA" sz="2600" dirty="0"/>
            <a:t>	</a:t>
          </a:r>
        </a:p>
      </dgm:t>
    </dgm:pt>
    <dgm:pt modelId="{81A52D55-CB95-4840-BA2F-A0BA29651EFB}" type="parTrans" cxnId="{AF9DF085-BBF1-4CB3-9405-ED69DD33AA70}">
      <dgm:prSet/>
      <dgm:spPr/>
      <dgm:t>
        <a:bodyPr/>
        <a:lstStyle/>
        <a:p>
          <a:endParaRPr lang="x-none"/>
        </a:p>
      </dgm:t>
    </dgm:pt>
    <dgm:pt modelId="{CA5BCF5B-546E-4BB9-8C0A-A946CEE836C7}" type="sibTrans" cxnId="{AF9DF085-BBF1-4CB3-9405-ED69DD33AA70}">
      <dgm:prSet/>
      <dgm:spPr/>
      <dgm:t>
        <a:bodyPr/>
        <a:lstStyle/>
        <a:p>
          <a:endParaRPr lang="x-none"/>
        </a:p>
      </dgm:t>
    </dgm:pt>
    <dgm:pt modelId="{B334E0DD-32AF-4F7E-B639-017874A00E18}" type="pres">
      <dgm:prSet presAssocID="{DD4DF8C2-F6BF-44D7-A729-59110A74D616}" presName="Name0" presStyleCnt="0">
        <dgm:presLayoutVars>
          <dgm:dir/>
          <dgm:animLvl val="lvl"/>
          <dgm:resizeHandles/>
        </dgm:presLayoutVars>
      </dgm:prSet>
      <dgm:spPr/>
    </dgm:pt>
    <dgm:pt modelId="{7DB0A1B7-6CDD-4C9E-AD61-9DA50F114B2F}" type="pres">
      <dgm:prSet presAssocID="{A00E0FDB-7021-493B-A27A-C4B5B11FBC0D}" presName="linNode" presStyleCnt="0"/>
      <dgm:spPr/>
    </dgm:pt>
    <dgm:pt modelId="{EA8893CE-685F-4D8F-B751-E9FA535B4120}" type="pres">
      <dgm:prSet presAssocID="{A00E0FDB-7021-493B-A27A-C4B5B11FBC0D}" presName="parentShp" presStyleLbl="node1" presStyleIdx="0" presStyleCnt="6" custScaleX="382702" custLinFactNeighborX="-416" custLinFactNeighborY="-6849">
        <dgm:presLayoutVars>
          <dgm:bulletEnabled val="1"/>
        </dgm:presLayoutVars>
      </dgm:prSet>
      <dgm:spPr/>
    </dgm:pt>
    <dgm:pt modelId="{9A066D43-F5FF-41E1-8236-BDD2367D8249}" type="pres">
      <dgm:prSet presAssocID="{A00E0FDB-7021-493B-A27A-C4B5B11FBC0D}" presName="childShp" presStyleLbl="bgAccFollowNode1" presStyleIdx="0" presStyleCnt="6" custScaleY="75827" custLinFactNeighborX="-595" custLinFactNeighborY="-6723">
        <dgm:presLayoutVars>
          <dgm:bulletEnabled val="1"/>
        </dgm:presLayoutVars>
      </dgm:prSet>
      <dgm:spPr/>
    </dgm:pt>
    <dgm:pt modelId="{BB54B303-5529-4C75-862B-E55878140DCD}" type="pres">
      <dgm:prSet presAssocID="{6D641CF8-4B48-41E0-933F-3A05B3014E75}" presName="spacing" presStyleCnt="0"/>
      <dgm:spPr/>
    </dgm:pt>
    <dgm:pt modelId="{75B5CD4F-92FA-4812-8CD8-171B626EF1E4}" type="pres">
      <dgm:prSet presAssocID="{024E5238-E5A7-478B-9C08-8FB112142B26}" presName="linNode" presStyleCnt="0"/>
      <dgm:spPr/>
    </dgm:pt>
    <dgm:pt modelId="{EEBADFAF-43DB-4FEE-8209-3E29A6B5DEE3}" type="pres">
      <dgm:prSet presAssocID="{024E5238-E5A7-478B-9C08-8FB112142B26}" presName="parentShp" presStyleLbl="node1" presStyleIdx="1" presStyleCnt="6" custScaleX="308575" custLinFactNeighborX="-338" custLinFactNeighborY="-6723">
        <dgm:presLayoutVars>
          <dgm:bulletEnabled val="1"/>
        </dgm:presLayoutVars>
      </dgm:prSet>
      <dgm:spPr/>
    </dgm:pt>
    <dgm:pt modelId="{1A370383-DD6A-4E46-A7F1-93CBD0F4812E}" type="pres">
      <dgm:prSet presAssocID="{024E5238-E5A7-478B-9C08-8FB112142B26}" presName="childShp" presStyleLbl="bgAccFollowNode1" presStyleIdx="1" presStyleCnt="6" custScaleX="79888" custLinFactNeighborX="202" custLinFactNeighborY="-6905">
        <dgm:presLayoutVars>
          <dgm:bulletEnabled val="1"/>
        </dgm:presLayoutVars>
      </dgm:prSet>
      <dgm:spPr/>
    </dgm:pt>
    <dgm:pt modelId="{992A91A5-7780-4F23-8629-FDC5E5A0CAF7}" type="pres">
      <dgm:prSet presAssocID="{53D0C51B-FD99-4C44-B649-37B53009B829}" presName="spacing" presStyleCnt="0"/>
      <dgm:spPr/>
    </dgm:pt>
    <dgm:pt modelId="{ED45B922-D04E-439D-8438-28A798809725}" type="pres">
      <dgm:prSet presAssocID="{66D3955D-A632-4A4A-A7BD-EBA3B6D0B99E}" presName="linNode" presStyleCnt="0"/>
      <dgm:spPr/>
    </dgm:pt>
    <dgm:pt modelId="{6C479147-9602-48D9-8EC8-A3AB2169E939}" type="pres">
      <dgm:prSet presAssocID="{66D3955D-A632-4A4A-A7BD-EBA3B6D0B99E}" presName="parentShp" presStyleLbl="node1" presStyleIdx="2" presStyleCnt="6" custScaleX="179825" custLinFactNeighborX="-60" custLinFactNeighborY="-9407">
        <dgm:presLayoutVars>
          <dgm:bulletEnabled val="1"/>
        </dgm:presLayoutVars>
      </dgm:prSet>
      <dgm:spPr/>
    </dgm:pt>
    <dgm:pt modelId="{4439D0FD-4A6C-4388-9882-8E86B4C46282}" type="pres">
      <dgm:prSet presAssocID="{66D3955D-A632-4A4A-A7BD-EBA3B6D0B99E}" presName="childShp" presStyleLbl="bgAccFollowNode1" presStyleIdx="2" presStyleCnt="6" custScaleX="45648" custLinFactNeighborX="9158" custLinFactNeighborY="-6723">
        <dgm:presLayoutVars>
          <dgm:bulletEnabled val="1"/>
        </dgm:presLayoutVars>
      </dgm:prSet>
      <dgm:spPr/>
    </dgm:pt>
    <dgm:pt modelId="{74336B3C-B7E1-44DC-9B48-C02A45E934A0}" type="pres">
      <dgm:prSet presAssocID="{E6779FAD-FFF7-4131-86FE-9297DEC3F9A9}" presName="spacing" presStyleCnt="0"/>
      <dgm:spPr/>
    </dgm:pt>
    <dgm:pt modelId="{A7C1DDDB-2F5A-460B-9EB3-4813B699FC1E}" type="pres">
      <dgm:prSet presAssocID="{9928E30E-55CC-4AEB-84A7-0B7CD944F762}" presName="linNode" presStyleCnt="0"/>
      <dgm:spPr/>
    </dgm:pt>
    <dgm:pt modelId="{14D2E1A3-1B30-4E1F-97ED-D75D7D381828}" type="pres">
      <dgm:prSet presAssocID="{9928E30E-55CC-4AEB-84A7-0B7CD944F762}" presName="parentShp" presStyleLbl="node1" presStyleIdx="3" presStyleCnt="6" custScaleX="194554" custLinFactNeighborX="651" custLinFactNeighborY="-15159">
        <dgm:presLayoutVars>
          <dgm:bulletEnabled val="1"/>
        </dgm:presLayoutVars>
      </dgm:prSet>
      <dgm:spPr/>
    </dgm:pt>
    <dgm:pt modelId="{D7C2DC33-C49A-45F2-8006-730EB3B49645}" type="pres">
      <dgm:prSet presAssocID="{9928E30E-55CC-4AEB-84A7-0B7CD944F762}" presName="childShp" presStyleLbl="bgAccFollowNode1" presStyleIdx="3" presStyleCnt="6" custScaleX="50139" custLinFactNeighborY="-15159">
        <dgm:presLayoutVars>
          <dgm:bulletEnabled val="1"/>
        </dgm:presLayoutVars>
      </dgm:prSet>
      <dgm:spPr/>
    </dgm:pt>
    <dgm:pt modelId="{C5294FE9-05D2-40C2-A1B7-571235F13DE1}" type="pres">
      <dgm:prSet presAssocID="{28220351-68E2-4D5D-8DD8-A18EA7496E8C}" presName="spacing" presStyleCnt="0"/>
      <dgm:spPr/>
    </dgm:pt>
    <dgm:pt modelId="{1CE3296A-91FF-4212-A152-9C5024355FC7}" type="pres">
      <dgm:prSet presAssocID="{4BB0F13D-4508-4643-BBB3-0F8745C2D277}" presName="linNode" presStyleCnt="0"/>
      <dgm:spPr/>
    </dgm:pt>
    <dgm:pt modelId="{49BDDD85-5141-4A38-9AEC-ECC6BB70C5D0}" type="pres">
      <dgm:prSet presAssocID="{4BB0F13D-4508-4643-BBB3-0F8745C2D277}" presName="parentShp" presStyleLbl="node1" presStyleIdx="4" presStyleCnt="6" custScaleX="352682" custLinFactNeighborX="1131" custLinFactNeighborY="-20883">
        <dgm:presLayoutVars>
          <dgm:bulletEnabled val="1"/>
        </dgm:presLayoutVars>
      </dgm:prSet>
      <dgm:spPr/>
    </dgm:pt>
    <dgm:pt modelId="{23639081-81AE-40A8-AB70-5D7ACF272A16}" type="pres">
      <dgm:prSet presAssocID="{4BB0F13D-4508-4643-BBB3-0F8745C2D277}" presName="childShp" presStyleLbl="bgAccFollowNode1" presStyleIdx="4" presStyleCnt="6" custScaleX="88654" custLinFactNeighborX="53" custLinFactNeighborY="-21984">
        <dgm:presLayoutVars>
          <dgm:bulletEnabled val="1"/>
        </dgm:presLayoutVars>
      </dgm:prSet>
      <dgm:spPr/>
    </dgm:pt>
    <dgm:pt modelId="{58AD2FF5-D266-41FF-BE2C-7C0A2CA98ACC}" type="pres">
      <dgm:prSet presAssocID="{E13E7CA9-7C19-4B75-9151-3B5DE82B6787}" presName="spacing" presStyleCnt="0"/>
      <dgm:spPr/>
    </dgm:pt>
    <dgm:pt modelId="{6D021C5F-571A-4336-AC7D-2CCFE0BADB5E}" type="pres">
      <dgm:prSet presAssocID="{86A79C50-E5B1-4980-B074-969CF8A83A99}" presName="linNode" presStyleCnt="0"/>
      <dgm:spPr/>
    </dgm:pt>
    <dgm:pt modelId="{F2D235EB-3BCD-4768-8274-571BA0761752}" type="pres">
      <dgm:prSet presAssocID="{86A79C50-E5B1-4980-B074-969CF8A83A99}" presName="parentShp" presStyleLbl="node1" presStyleIdx="5" presStyleCnt="6" custScaleX="179210" custLinFactNeighborX="-22" custLinFactNeighborY="-21825">
        <dgm:presLayoutVars>
          <dgm:bulletEnabled val="1"/>
        </dgm:presLayoutVars>
      </dgm:prSet>
      <dgm:spPr/>
    </dgm:pt>
    <dgm:pt modelId="{C3E72CAE-A61F-4BC4-8B4F-7D13D2E17DD2}" type="pres">
      <dgm:prSet presAssocID="{86A79C50-E5B1-4980-B074-969CF8A83A99}" presName="childShp" presStyleLbl="bgAccFollowNode1" presStyleIdx="5" presStyleCnt="6" custScaleX="45210" custLinFactNeighborX="435" custLinFactNeighborY="-21825">
        <dgm:presLayoutVars>
          <dgm:bulletEnabled val="1"/>
        </dgm:presLayoutVars>
      </dgm:prSet>
      <dgm:spPr/>
    </dgm:pt>
  </dgm:ptLst>
  <dgm:cxnLst>
    <dgm:cxn modelId="{05E41B03-F623-4605-AC1C-54AB2A1D7789}" type="presOf" srcId="{BEBB6DB8-3014-42A7-837A-E793D1E6C890}" destId="{C3E72CAE-A61F-4BC4-8B4F-7D13D2E17DD2}" srcOrd="0" destOrd="0" presId="urn:microsoft.com/office/officeart/2005/8/layout/vList6"/>
    <dgm:cxn modelId="{D1040007-DA6C-4D0B-870A-2569DE8C8385}" srcId="{DD4DF8C2-F6BF-44D7-A729-59110A74D616}" destId="{86A79C50-E5B1-4980-B074-969CF8A83A99}" srcOrd="5" destOrd="0" parTransId="{9FABD28C-EFA8-4899-AFCA-02D19FA8B485}" sibTransId="{5A976034-2FBD-424E-B1D7-DD26927E9543}"/>
    <dgm:cxn modelId="{8CC2050B-EA19-4FC3-8913-B8157669CC57}" type="presOf" srcId="{024E5238-E5A7-478B-9C08-8FB112142B26}" destId="{EEBADFAF-43DB-4FEE-8209-3E29A6B5DEE3}" srcOrd="0" destOrd="0" presId="urn:microsoft.com/office/officeart/2005/8/layout/vList6"/>
    <dgm:cxn modelId="{EF2A240B-6B9C-42D2-BF6A-E64A5BB6731F}" type="presOf" srcId="{A00E0FDB-7021-493B-A27A-C4B5B11FBC0D}" destId="{EA8893CE-685F-4D8F-B751-E9FA535B4120}" srcOrd="0" destOrd="0" presId="urn:microsoft.com/office/officeart/2005/8/layout/vList6"/>
    <dgm:cxn modelId="{0B590B10-F64E-419B-8F17-D2F2D31789D4}" srcId="{A00E0FDB-7021-493B-A27A-C4B5B11FBC0D}" destId="{051127B1-9A89-4245-BC36-F56F7C1F0576}" srcOrd="0" destOrd="0" parTransId="{E6FB325F-04C5-4F79-8F24-42654A5F33EE}" sibTransId="{3783270C-0418-4CB7-A3AD-324569AE8C1C}"/>
    <dgm:cxn modelId="{8E1DDD2C-12FA-4ABD-8BA0-7D2E43748C68}" srcId="{DD4DF8C2-F6BF-44D7-A729-59110A74D616}" destId="{024E5238-E5A7-478B-9C08-8FB112142B26}" srcOrd="1" destOrd="0" parTransId="{5A18F977-DCC6-4C01-8E5B-FA4FF75C9C79}" sibTransId="{53D0C51B-FD99-4C44-B649-37B53009B829}"/>
    <dgm:cxn modelId="{42CB233F-61BA-454D-83B7-44AEC44B51CB}" srcId="{66D3955D-A632-4A4A-A7BD-EBA3B6D0B99E}" destId="{EA9E8F6E-111D-4B2B-9F8B-29C030ADFBD4}" srcOrd="0" destOrd="0" parTransId="{A69CD35D-2ECA-43E2-9D8C-9B02509E3A7B}" sibTransId="{92D93D3F-4097-4DEB-A917-39458EFA8409}"/>
    <dgm:cxn modelId="{A4E5CE45-31EF-4250-9AEA-66B9DC09DDB1}" type="presOf" srcId="{DD4DF8C2-F6BF-44D7-A729-59110A74D616}" destId="{B334E0DD-32AF-4F7E-B639-017874A00E18}" srcOrd="0" destOrd="0" presId="urn:microsoft.com/office/officeart/2005/8/layout/vList6"/>
    <dgm:cxn modelId="{E9D21D66-D987-4159-98BE-8F325A04C018}" srcId="{DD4DF8C2-F6BF-44D7-A729-59110A74D616}" destId="{9928E30E-55CC-4AEB-84A7-0B7CD944F762}" srcOrd="3" destOrd="0" parTransId="{0D050E75-5150-4D5A-AC11-E2940D43B09E}" sibTransId="{28220351-68E2-4D5D-8DD8-A18EA7496E8C}"/>
    <dgm:cxn modelId="{378D3E47-0120-4E63-A8F8-AD74CE7D3E38}" type="presOf" srcId="{66D3955D-A632-4A4A-A7BD-EBA3B6D0B99E}" destId="{6C479147-9602-48D9-8EC8-A3AB2169E939}" srcOrd="0" destOrd="0" presId="urn:microsoft.com/office/officeart/2005/8/layout/vList6"/>
    <dgm:cxn modelId="{AA2B674B-3C42-4E16-B8C6-EA82F58DE77A}" srcId="{9928E30E-55CC-4AEB-84A7-0B7CD944F762}" destId="{ED013203-0E57-494E-B8A8-335083178B4B}" srcOrd="0" destOrd="0" parTransId="{D562AF97-F517-4DB4-97D1-D6B7DE54B322}" sibTransId="{7D65DDF6-492D-482C-B503-F43DDFD9EB9B}"/>
    <dgm:cxn modelId="{507CC06D-23EB-44D7-921F-88821325BF50}" type="presOf" srcId="{9928E30E-55CC-4AEB-84A7-0B7CD944F762}" destId="{14D2E1A3-1B30-4E1F-97ED-D75D7D381828}" srcOrd="0" destOrd="0" presId="urn:microsoft.com/office/officeart/2005/8/layout/vList6"/>
    <dgm:cxn modelId="{4DB41254-986D-4146-A33A-22144CB394B7}" type="presOf" srcId="{051127B1-9A89-4245-BC36-F56F7C1F0576}" destId="{9A066D43-F5FF-41E1-8236-BDD2367D8249}" srcOrd="0" destOrd="0" presId="urn:microsoft.com/office/officeart/2005/8/layout/vList6"/>
    <dgm:cxn modelId="{4548267B-34B3-406D-A652-CB1AF6A960DB}" type="presOf" srcId="{4BB0F13D-4508-4643-BBB3-0F8745C2D277}" destId="{49BDDD85-5141-4A38-9AEC-ECC6BB70C5D0}" srcOrd="0" destOrd="0" presId="urn:microsoft.com/office/officeart/2005/8/layout/vList6"/>
    <dgm:cxn modelId="{F3CF2283-6C91-4C93-AE35-0CD648A6F5F5}" type="presOf" srcId="{86A79C50-E5B1-4980-B074-969CF8A83A99}" destId="{F2D235EB-3BCD-4768-8274-571BA0761752}" srcOrd="0" destOrd="0" presId="urn:microsoft.com/office/officeart/2005/8/layout/vList6"/>
    <dgm:cxn modelId="{AF9DF085-BBF1-4CB3-9405-ED69DD33AA70}" srcId="{86A79C50-E5B1-4980-B074-969CF8A83A99}" destId="{BEBB6DB8-3014-42A7-837A-E793D1E6C890}" srcOrd="0" destOrd="0" parTransId="{81A52D55-CB95-4840-BA2F-A0BA29651EFB}" sibTransId="{CA5BCF5B-546E-4BB9-8C0A-A946CEE836C7}"/>
    <dgm:cxn modelId="{360AC790-236F-4084-A8F7-AA5FCB426DA6}" srcId="{DD4DF8C2-F6BF-44D7-A729-59110A74D616}" destId="{A00E0FDB-7021-493B-A27A-C4B5B11FBC0D}" srcOrd="0" destOrd="0" parTransId="{BFD7F81D-21D7-417A-BEB7-DAAA5DAF0C6C}" sibTransId="{6D641CF8-4B48-41E0-933F-3A05B3014E75}"/>
    <dgm:cxn modelId="{BC2994A0-2DCE-4E70-81D5-2A00DB4B32DF}" type="presOf" srcId="{EA9E8F6E-111D-4B2B-9F8B-29C030ADFBD4}" destId="{4439D0FD-4A6C-4388-9882-8E86B4C46282}" srcOrd="0" destOrd="0" presId="urn:microsoft.com/office/officeart/2005/8/layout/vList6"/>
    <dgm:cxn modelId="{5D636FA6-ED07-4FDE-BD8C-7E17D697763E}" type="presOf" srcId="{68F93FB3-32E5-4B89-B447-807BB46E1A54}" destId="{23639081-81AE-40A8-AB70-5D7ACF272A16}" srcOrd="0" destOrd="0" presId="urn:microsoft.com/office/officeart/2005/8/layout/vList6"/>
    <dgm:cxn modelId="{C9D628AF-35DD-4E8E-9809-32172B2DB3CC}" srcId="{4BB0F13D-4508-4643-BBB3-0F8745C2D277}" destId="{68F93FB3-32E5-4B89-B447-807BB46E1A54}" srcOrd="0" destOrd="0" parTransId="{C02DDEDA-2DDE-4098-AA82-A64E77C95FD6}" sibTransId="{BEF27BD0-3024-46C2-85C9-D2B1C1B078EC}"/>
    <dgm:cxn modelId="{6D6D72C7-4657-4ABE-8DD7-CFF8539A7542}" srcId="{DD4DF8C2-F6BF-44D7-A729-59110A74D616}" destId="{4BB0F13D-4508-4643-BBB3-0F8745C2D277}" srcOrd="4" destOrd="0" parTransId="{135FF9B2-AFEB-48CE-BB2E-8E6C4A1D2508}" sibTransId="{E13E7CA9-7C19-4B75-9151-3B5DE82B6787}"/>
    <dgm:cxn modelId="{5942E3CA-188F-4E25-B1C6-E41AD94D9143}" srcId="{024E5238-E5A7-478B-9C08-8FB112142B26}" destId="{4189944E-EF84-4D42-A5A7-B23C2B28967D}" srcOrd="0" destOrd="0" parTransId="{CDE43A9B-ABCD-4F25-A081-727294AF47F0}" sibTransId="{B5E44397-508E-40E5-9D15-E5B11B01B3C0}"/>
    <dgm:cxn modelId="{2C0927CE-E49A-4D13-BF36-92AC84E9706E}" type="presOf" srcId="{ED013203-0E57-494E-B8A8-335083178B4B}" destId="{D7C2DC33-C49A-45F2-8006-730EB3B49645}" srcOrd="0" destOrd="0" presId="urn:microsoft.com/office/officeart/2005/8/layout/vList6"/>
    <dgm:cxn modelId="{1FFC5AD1-9DD4-4D4C-971E-1C271836F7D5}" type="presOf" srcId="{4189944E-EF84-4D42-A5A7-B23C2B28967D}" destId="{1A370383-DD6A-4E46-A7F1-93CBD0F4812E}" srcOrd="0" destOrd="0" presId="urn:microsoft.com/office/officeart/2005/8/layout/vList6"/>
    <dgm:cxn modelId="{0A5EE2E4-768F-4E4D-952B-F22A9B363F01}" srcId="{DD4DF8C2-F6BF-44D7-A729-59110A74D616}" destId="{66D3955D-A632-4A4A-A7BD-EBA3B6D0B99E}" srcOrd="2" destOrd="0" parTransId="{2E9BB667-8831-4DFD-879C-4FB7E588E51C}" sibTransId="{E6779FAD-FFF7-4131-86FE-9297DEC3F9A9}"/>
    <dgm:cxn modelId="{D002B4BF-D853-45D0-BA07-7EF8CD997E08}" type="presParOf" srcId="{B334E0DD-32AF-4F7E-B639-017874A00E18}" destId="{7DB0A1B7-6CDD-4C9E-AD61-9DA50F114B2F}" srcOrd="0" destOrd="0" presId="urn:microsoft.com/office/officeart/2005/8/layout/vList6"/>
    <dgm:cxn modelId="{9E6D0B18-D91E-4122-844E-38A5BEB1D707}" type="presParOf" srcId="{7DB0A1B7-6CDD-4C9E-AD61-9DA50F114B2F}" destId="{EA8893CE-685F-4D8F-B751-E9FA535B4120}" srcOrd="0" destOrd="0" presId="urn:microsoft.com/office/officeart/2005/8/layout/vList6"/>
    <dgm:cxn modelId="{C39BF1DA-E33B-46E3-86ED-1C81E26B6751}" type="presParOf" srcId="{7DB0A1B7-6CDD-4C9E-AD61-9DA50F114B2F}" destId="{9A066D43-F5FF-41E1-8236-BDD2367D8249}" srcOrd="1" destOrd="0" presId="urn:microsoft.com/office/officeart/2005/8/layout/vList6"/>
    <dgm:cxn modelId="{A3E8799E-2241-46F8-82D1-50C004EF1753}" type="presParOf" srcId="{B334E0DD-32AF-4F7E-B639-017874A00E18}" destId="{BB54B303-5529-4C75-862B-E55878140DCD}" srcOrd="1" destOrd="0" presId="urn:microsoft.com/office/officeart/2005/8/layout/vList6"/>
    <dgm:cxn modelId="{E2F57E96-1380-4E31-82E1-39732D2E370C}" type="presParOf" srcId="{B334E0DD-32AF-4F7E-B639-017874A00E18}" destId="{75B5CD4F-92FA-4812-8CD8-171B626EF1E4}" srcOrd="2" destOrd="0" presId="urn:microsoft.com/office/officeart/2005/8/layout/vList6"/>
    <dgm:cxn modelId="{99D40207-ED9A-4651-8883-C6A02509E5D3}" type="presParOf" srcId="{75B5CD4F-92FA-4812-8CD8-171B626EF1E4}" destId="{EEBADFAF-43DB-4FEE-8209-3E29A6B5DEE3}" srcOrd="0" destOrd="0" presId="urn:microsoft.com/office/officeart/2005/8/layout/vList6"/>
    <dgm:cxn modelId="{E2420982-83A5-43C1-82E4-525EC9F80E14}" type="presParOf" srcId="{75B5CD4F-92FA-4812-8CD8-171B626EF1E4}" destId="{1A370383-DD6A-4E46-A7F1-93CBD0F4812E}" srcOrd="1" destOrd="0" presId="urn:microsoft.com/office/officeart/2005/8/layout/vList6"/>
    <dgm:cxn modelId="{1DC59395-628F-4997-A57B-3D5E431FB6B7}" type="presParOf" srcId="{B334E0DD-32AF-4F7E-B639-017874A00E18}" destId="{992A91A5-7780-4F23-8629-FDC5E5A0CAF7}" srcOrd="3" destOrd="0" presId="urn:microsoft.com/office/officeart/2005/8/layout/vList6"/>
    <dgm:cxn modelId="{74C52754-8CCD-49B2-9770-7CEE44713DF8}" type="presParOf" srcId="{B334E0DD-32AF-4F7E-B639-017874A00E18}" destId="{ED45B922-D04E-439D-8438-28A798809725}" srcOrd="4" destOrd="0" presId="urn:microsoft.com/office/officeart/2005/8/layout/vList6"/>
    <dgm:cxn modelId="{70807519-1EBE-43B4-9B93-74838CD5EAAC}" type="presParOf" srcId="{ED45B922-D04E-439D-8438-28A798809725}" destId="{6C479147-9602-48D9-8EC8-A3AB2169E939}" srcOrd="0" destOrd="0" presId="urn:microsoft.com/office/officeart/2005/8/layout/vList6"/>
    <dgm:cxn modelId="{5C787BB8-6919-4028-BFA5-CE52F5DAE7D1}" type="presParOf" srcId="{ED45B922-D04E-439D-8438-28A798809725}" destId="{4439D0FD-4A6C-4388-9882-8E86B4C46282}" srcOrd="1" destOrd="0" presId="urn:microsoft.com/office/officeart/2005/8/layout/vList6"/>
    <dgm:cxn modelId="{BE6DC198-38B3-4535-BAD1-F5E736B02179}" type="presParOf" srcId="{B334E0DD-32AF-4F7E-B639-017874A00E18}" destId="{74336B3C-B7E1-44DC-9B48-C02A45E934A0}" srcOrd="5" destOrd="0" presId="urn:microsoft.com/office/officeart/2005/8/layout/vList6"/>
    <dgm:cxn modelId="{8F9373E9-F830-4618-9944-2C4F580FCB1D}" type="presParOf" srcId="{B334E0DD-32AF-4F7E-B639-017874A00E18}" destId="{A7C1DDDB-2F5A-460B-9EB3-4813B699FC1E}" srcOrd="6" destOrd="0" presId="urn:microsoft.com/office/officeart/2005/8/layout/vList6"/>
    <dgm:cxn modelId="{4769F7FC-0B36-4D77-8990-23C2275E0F21}" type="presParOf" srcId="{A7C1DDDB-2F5A-460B-9EB3-4813B699FC1E}" destId="{14D2E1A3-1B30-4E1F-97ED-D75D7D381828}" srcOrd="0" destOrd="0" presId="urn:microsoft.com/office/officeart/2005/8/layout/vList6"/>
    <dgm:cxn modelId="{6105D26C-BDA0-4748-9CD0-185E0D471624}" type="presParOf" srcId="{A7C1DDDB-2F5A-460B-9EB3-4813B699FC1E}" destId="{D7C2DC33-C49A-45F2-8006-730EB3B49645}" srcOrd="1" destOrd="0" presId="urn:microsoft.com/office/officeart/2005/8/layout/vList6"/>
    <dgm:cxn modelId="{2876431E-3B60-4EF6-BC66-AE05ED213E8F}" type="presParOf" srcId="{B334E0DD-32AF-4F7E-B639-017874A00E18}" destId="{C5294FE9-05D2-40C2-A1B7-571235F13DE1}" srcOrd="7" destOrd="0" presId="urn:microsoft.com/office/officeart/2005/8/layout/vList6"/>
    <dgm:cxn modelId="{53A89846-8169-4935-9F82-164788F3C889}" type="presParOf" srcId="{B334E0DD-32AF-4F7E-B639-017874A00E18}" destId="{1CE3296A-91FF-4212-A152-9C5024355FC7}" srcOrd="8" destOrd="0" presId="urn:microsoft.com/office/officeart/2005/8/layout/vList6"/>
    <dgm:cxn modelId="{05757BC0-87C7-4788-B5E5-BC7DC0F8041C}" type="presParOf" srcId="{1CE3296A-91FF-4212-A152-9C5024355FC7}" destId="{49BDDD85-5141-4A38-9AEC-ECC6BB70C5D0}" srcOrd="0" destOrd="0" presId="urn:microsoft.com/office/officeart/2005/8/layout/vList6"/>
    <dgm:cxn modelId="{254A4930-DA9A-4A4D-80E0-7A543AB79DB2}" type="presParOf" srcId="{1CE3296A-91FF-4212-A152-9C5024355FC7}" destId="{23639081-81AE-40A8-AB70-5D7ACF272A16}" srcOrd="1" destOrd="0" presId="urn:microsoft.com/office/officeart/2005/8/layout/vList6"/>
    <dgm:cxn modelId="{53CE65FC-F122-4D87-83AD-615F0F005E01}" type="presParOf" srcId="{B334E0DD-32AF-4F7E-B639-017874A00E18}" destId="{58AD2FF5-D266-41FF-BE2C-7C0A2CA98ACC}" srcOrd="9" destOrd="0" presId="urn:microsoft.com/office/officeart/2005/8/layout/vList6"/>
    <dgm:cxn modelId="{3C6F36BF-7997-452B-8D66-B4C4C8843A37}" type="presParOf" srcId="{B334E0DD-32AF-4F7E-B639-017874A00E18}" destId="{6D021C5F-571A-4336-AC7D-2CCFE0BADB5E}" srcOrd="10" destOrd="0" presId="urn:microsoft.com/office/officeart/2005/8/layout/vList6"/>
    <dgm:cxn modelId="{15A6211E-0BE7-4C08-A5B2-331E53377EBD}" type="presParOf" srcId="{6D021C5F-571A-4336-AC7D-2CCFE0BADB5E}" destId="{F2D235EB-3BCD-4768-8274-571BA0761752}" srcOrd="0" destOrd="0" presId="urn:microsoft.com/office/officeart/2005/8/layout/vList6"/>
    <dgm:cxn modelId="{71B8877F-F858-4FE6-9503-065794C63222}" type="presParOf" srcId="{6D021C5F-571A-4336-AC7D-2CCFE0BADB5E}" destId="{C3E72CAE-A61F-4BC4-8B4F-7D13D2E17D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DF8C2-F6BF-44D7-A729-59110A74D61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4E5238-E5A7-478B-9C08-8FB112142B2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ремонт лівого крила 3-го поверху </a:t>
          </a:r>
          <a:b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гуртожитку № 9, кімнат для проживання студентів першого курсу, кухні, санвузла</a:t>
          </a:r>
        </a:p>
      </dgm:t>
    </dgm:pt>
    <dgm:pt modelId="{5A18F977-DCC6-4C01-8E5B-FA4FF75C9C79}" type="parTrans" cxnId="{8E1DDD2C-12FA-4ABD-8BA0-7D2E43748C68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53D0C51B-FD99-4C44-B649-37B53009B829}" type="sibTrans" cxnId="{8E1DDD2C-12FA-4ABD-8BA0-7D2E43748C68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4189944E-EF84-4D42-A5A7-B23C2B28967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500</a:t>
          </a:r>
          <a:r>
            <a:rPr lang="uk-UA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 тис. грн.</a:t>
          </a:r>
        </a:p>
      </dgm:t>
    </dgm:pt>
    <dgm:pt modelId="{CDE43A9B-ABCD-4F25-A081-727294AF47F0}" type="parTrans" cxnId="{5942E3CA-188F-4E25-B1C6-E41AD94D914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B5E44397-508E-40E5-9D15-E5B11B01B3C0}" type="sibTrans" cxnId="{5942E3CA-188F-4E25-B1C6-E41AD94D914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66D3955D-A632-4A4A-A7BD-EBA3B6D0B99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Відремонтувати і обладнати аудиторію № 114 корпус № 10 з метою створення навчальної лабораторії «</a:t>
          </a:r>
          <a:r>
            <a:rPr 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Технологія та організація ресторанного обслуговування</a:t>
          </a: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</a:p>
      </dgm:t>
    </dgm:pt>
    <dgm:pt modelId="{2E9BB667-8831-4DFD-879C-4FB7E588E51C}" type="parTrans" cxnId="{0A5EE2E4-768F-4E4D-952B-F22A9B363F0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E6779FAD-FFF7-4131-86FE-9297DEC3F9A9}" type="sibTrans" cxnId="{0A5EE2E4-768F-4E4D-952B-F22A9B363F0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4BB0F13D-4508-4643-BBB3-0F8745C2D27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Придбати меблів, матраців, постільної білизни </a:t>
          </a:r>
          <a:b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(30 комплектів) для гуртожитку № 9</a:t>
          </a:r>
        </a:p>
      </dgm:t>
    </dgm:pt>
    <dgm:pt modelId="{135FF9B2-AFEB-48CE-BB2E-8E6C4A1D2508}" type="parTrans" cxnId="{6D6D72C7-4657-4ABE-8DD7-CFF8539A7542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E13E7CA9-7C19-4B75-9151-3B5DE82B6787}" type="sibTrans" cxnId="{6D6D72C7-4657-4ABE-8DD7-CFF8539A7542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B174FCDF-949E-423B-AC2B-5443168C218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560 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тис. грн.</a:t>
          </a:r>
        </a:p>
      </dgm:t>
    </dgm:pt>
    <dgm:pt modelId="{8D06B5E1-80E5-4230-99A2-B923F46B20B0}" type="parTrans" cxnId="{70888FCA-9D7B-4476-8D55-343C58C501E1}">
      <dgm:prSet/>
      <dgm:spPr/>
      <dgm:t>
        <a:bodyPr/>
        <a:lstStyle/>
        <a:p>
          <a:endParaRPr lang="uk-UA"/>
        </a:p>
      </dgm:t>
    </dgm:pt>
    <dgm:pt modelId="{93353C4D-79EA-42FC-8FDB-009E46FED56D}" type="sibTrans" cxnId="{70888FCA-9D7B-4476-8D55-343C58C501E1}">
      <dgm:prSet/>
      <dgm:spPr/>
      <dgm:t>
        <a:bodyPr/>
        <a:lstStyle/>
        <a:p>
          <a:endParaRPr lang="uk-UA"/>
        </a:p>
      </dgm:t>
    </dgm:pt>
    <dgm:pt modelId="{6B7B7E50-B11B-43E7-AE56-B37D438FAF4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220 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тис. грн.</a:t>
          </a:r>
        </a:p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uk-UA" sz="2600" dirty="0">
              <a:latin typeface="Times New Roman" pitchFamily="18" charset="0"/>
              <a:cs typeface="Times New Roman" pitchFamily="18" charset="0"/>
            </a:rPr>
            <a:t>	</a:t>
          </a:r>
        </a:p>
      </dgm:t>
    </dgm:pt>
    <dgm:pt modelId="{D381605C-A1EA-4F80-B9FF-2818CB0EC313}" type="parTrans" cxnId="{AEC1C686-0779-40A8-AC30-B4D86BCF88E0}">
      <dgm:prSet/>
      <dgm:spPr/>
      <dgm:t>
        <a:bodyPr/>
        <a:lstStyle/>
        <a:p>
          <a:endParaRPr lang="uk-UA"/>
        </a:p>
      </dgm:t>
    </dgm:pt>
    <dgm:pt modelId="{B4779EA4-6328-4A06-A5B1-DE65E8C1D3C1}" type="sibTrans" cxnId="{AEC1C686-0779-40A8-AC30-B4D86BCF88E0}">
      <dgm:prSet/>
      <dgm:spPr/>
      <dgm:t>
        <a:bodyPr/>
        <a:lstStyle/>
        <a:p>
          <a:endParaRPr lang="uk-UA"/>
        </a:p>
      </dgm:t>
    </dgm:pt>
    <dgm:pt modelId="{B334E0DD-32AF-4F7E-B639-017874A00E18}" type="pres">
      <dgm:prSet presAssocID="{DD4DF8C2-F6BF-44D7-A729-59110A74D616}" presName="Name0" presStyleCnt="0">
        <dgm:presLayoutVars>
          <dgm:dir/>
          <dgm:animLvl val="lvl"/>
          <dgm:resizeHandles/>
        </dgm:presLayoutVars>
      </dgm:prSet>
      <dgm:spPr/>
    </dgm:pt>
    <dgm:pt modelId="{75B5CD4F-92FA-4812-8CD8-171B626EF1E4}" type="pres">
      <dgm:prSet presAssocID="{024E5238-E5A7-478B-9C08-8FB112142B26}" presName="linNode" presStyleCnt="0"/>
      <dgm:spPr/>
    </dgm:pt>
    <dgm:pt modelId="{EEBADFAF-43DB-4FEE-8209-3E29A6B5DEE3}" type="pres">
      <dgm:prSet presAssocID="{024E5238-E5A7-478B-9C08-8FB112142B26}" presName="parentShp" presStyleLbl="node1" presStyleIdx="0" presStyleCnt="3" custScaleX="187162" custLinFactNeighborX="11" custLinFactNeighborY="14421">
        <dgm:presLayoutVars>
          <dgm:bulletEnabled val="1"/>
        </dgm:presLayoutVars>
      </dgm:prSet>
      <dgm:spPr/>
    </dgm:pt>
    <dgm:pt modelId="{1A370383-DD6A-4E46-A7F1-93CBD0F4812E}" type="pres">
      <dgm:prSet presAssocID="{024E5238-E5A7-478B-9C08-8FB112142B26}" presName="childShp" presStyleLbl="bgAccFollowNode1" presStyleIdx="0" presStyleCnt="3" custScaleX="57378" custScaleY="57382" custLinFactNeighborX="3758" custLinFactNeighborY="32355">
        <dgm:presLayoutVars>
          <dgm:bulletEnabled val="1"/>
        </dgm:presLayoutVars>
      </dgm:prSet>
      <dgm:spPr/>
    </dgm:pt>
    <dgm:pt modelId="{992A91A5-7780-4F23-8629-FDC5E5A0CAF7}" type="pres">
      <dgm:prSet presAssocID="{53D0C51B-FD99-4C44-B649-37B53009B829}" presName="spacing" presStyleCnt="0"/>
      <dgm:spPr/>
    </dgm:pt>
    <dgm:pt modelId="{ED45B922-D04E-439D-8438-28A798809725}" type="pres">
      <dgm:prSet presAssocID="{66D3955D-A632-4A4A-A7BD-EBA3B6D0B99E}" presName="linNode" presStyleCnt="0"/>
      <dgm:spPr/>
    </dgm:pt>
    <dgm:pt modelId="{6C479147-9602-48D9-8EC8-A3AB2169E939}" type="pres">
      <dgm:prSet presAssocID="{66D3955D-A632-4A4A-A7BD-EBA3B6D0B99E}" presName="parentShp" presStyleLbl="node1" presStyleIdx="1" presStyleCnt="3" custScaleX="170516" custLinFactNeighborX="-5140" custLinFactNeighborY="6322">
        <dgm:presLayoutVars>
          <dgm:bulletEnabled val="1"/>
        </dgm:presLayoutVars>
      </dgm:prSet>
      <dgm:spPr/>
    </dgm:pt>
    <dgm:pt modelId="{4439D0FD-4A6C-4388-9882-8E86B4C46282}" type="pres">
      <dgm:prSet presAssocID="{66D3955D-A632-4A4A-A7BD-EBA3B6D0B99E}" presName="childShp" presStyleLbl="bgAccFollowNode1" presStyleIdx="1" presStyleCnt="3" custScaleX="45648" custScaleY="58514" custLinFactNeighborX="-1804" custLinFactNeighborY="17645">
        <dgm:presLayoutVars>
          <dgm:bulletEnabled val="1"/>
        </dgm:presLayoutVars>
      </dgm:prSet>
      <dgm:spPr/>
    </dgm:pt>
    <dgm:pt modelId="{74336B3C-B7E1-44DC-9B48-C02A45E934A0}" type="pres">
      <dgm:prSet presAssocID="{E6779FAD-FFF7-4131-86FE-9297DEC3F9A9}" presName="spacing" presStyleCnt="0"/>
      <dgm:spPr/>
    </dgm:pt>
    <dgm:pt modelId="{1CE3296A-91FF-4212-A152-9C5024355FC7}" type="pres">
      <dgm:prSet presAssocID="{4BB0F13D-4508-4643-BBB3-0F8745C2D277}" presName="linNode" presStyleCnt="0"/>
      <dgm:spPr/>
    </dgm:pt>
    <dgm:pt modelId="{49BDDD85-5141-4A38-9AEC-ECC6BB70C5D0}" type="pres">
      <dgm:prSet presAssocID="{4BB0F13D-4508-4643-BBB3-0F8745C2D277}" presName="parentShp" presStyleLbl="node1" presStyleIdx="2" presStyleCnt="3" custScaleX="171140" custLinFactNeighborX="-5731" custLinFactNeighborY="20222">
        <dgm:presLayoutVars>
          <dgm:bulletEnabled val="1"/>
        </dgm:presLayoutVars>
      </dgm:prSet>
      <dgm:spPr/>
    </dgm:pt>
    <dgm:pt modelId="{23639081-81AE-40A8-AB70-5D7ACF272A16}" type="pres">
      <dgm:prSet presAssocID="{4BB0F13D-4508-4643-BBB3-0F8745C2D277}" presName="childShp" presStyleLbl="bgAccFollowNode1" presStyleIdx="2" presStyleCnt="3" custScaleX="45125" custScaleY="54710" custLinFactNeighborX="-2464" custLinFactNeighborY="3885">
        <dgm:presLayoutVars>
          <dgm:bulletEnabled val="1"/>
        </dgm:presLayoutVars>
      </dgm:prSet>
      <dgm:spPr/>
    </dgm:pt>
  </dgm:ptLst>
  <dgm:cxnLst>
    <dgm:cxn modelId="{58CF6413-2DD3-4D4F-B59C-A55C6623A2EE}" type="presOf" srcId="{6B7B7E50-B11B-43E7-AE56-B37D438FAF4F}" destId="{23639081-81AE-40A8-AB70-5D7ACF272A16}" srcOrd="0" destOrd="0" presId="urn:microsoft.com/office/officeart/2005/8/layout/vList6"/>
    <dgm:cxn modelId="{C50EB018-B225-4782-AF69-C9880779A547}" type="presOf" srcId="{024E5238-E5A7-478B-9C08-8FB112142B26}" destId="{EEBADFAF-43DB-4FEE-8209-3E29A6B5DEE3}" srcOrd="0" destOrd="0" presId="urn:microsoft.com/office/officeart/2005/8/layout/vList6"/>
    <dgm:cxn modelId="{8E1DDD2C-12FA-4ABD-8BA0-7D2E43748C68}" srcId="{DD4DF8C2-F6BF-44D7-A729-59110A74D616}" destId="{024E5238-E5A7-478B-9C08-8FB112142B26}" srcOrd="0" destOrd="0" parTransId="{5A18F977-DCC6-4C01-8E5B-FA4FF75C9C79}" sibTransId="{53D0C51B-FD99-4C44-B649-37B53009B829}"/>
    <dgm:cxn modelId="{B0E4783A-64BE-4C33-8E01-76F1C1393FA8}" type="presOf" srcId="{DD4DF8C2-F6BF-44D7-A729-59110A74D616}" destId="{B334E0DD-32AF-4F7E-B639-017874A00E18}" srcOrd="0" destOrd="0" presId="urn:microsoft.com/office/officeart/2005/8/layout/vList6"/>
    <dgm:cxn modelId="{79E5866F-AAF7-404A-8DD4-94815C14525B}" type="presOf" srcId="{B174FCDF-949E-423B-AC2B-5443168C2186}" destId="{4439D0FD-4A6C-4388-9882-8E86B4C46282}" srcOrd="0" destOrd="0" presId="urn:microsoft.com/office/officeart/2005/8/layout/vList6"/>
    <dgm:cxn modelId="{AEC1C686-0779-40A8-AC30-B4D86BCF88E0}" srcId="{4BB0F13D-4508-4643-BBB3-0F8745C2D277}" destId="{6B7B7E50-B11B-43E7-AE56-B37D438FAF4F}" srcOrd="0" destOrd="0" parTransId="{D381605C-A1EA-4F80-B9FF-2818CB0EC313}" sibTransId="{B4779EA4-6328-4A06-A5B1-DE65E8C1D3C1}"/>
    <dgm:cxn modelId="{C5C011AB-B2E2-48E8-85A1-720BB143ABEE}" type="presOf" srcId="{4BB0F13D-4508-4643-BBB3-0F8745C2D277}" destId="{49BDDD85-5141-4A38-9AEC-ECC6BB70C5D0}" srcOrd="0" destOrd="0" presId="urn:microsoft.com/office/officeart/2005/8/layout/vList6"/>
    <dgm:cxn modelId="{7F7766AC-02AE-4440-A1F1-492D44E501DD}" type="presOf" srcId="{4189944E-EF84-4D42-A5A7-B23C2B28967D}" destId="{1A370383-DD6A-4E46-A7F1-93CBD0F4812E}" srcOrd="0" destOrd="0" presId="urn:microsoft.com/office/officeart/2005/8/layout/vList6"/>
    <dgm:cxn modelId="{4E9E7BC1-A8E7-4E31-9E95-1DE4B4E33636}" type="presOf" srcId="{66D3955D-A632-4A4A-A7BD-EBA3B6D0B99E}" destId="{6C479147-9602-48D9-8EC8-A3AB2169E939}" srcOrd="0" destOrd="0" presId="urn:microsoft.com/office/officeart/2005/8/layout/vList6"/>
    <dgm:cxn modelId="{6D6D72C7-4657-4ABE-8DD7-CFF8539A7542}" srcId="{DD4DF8C2-F6BF-44D7-A729-59110A74D616}" destId="{4BB0F13D-4508-4643-BBB3-0F8745C2D277}" srcOrd="2" destOrd="0" parTransId="{135FF9B2-AFEB-48CE-BB2E-8E6C4A1D2508}" sibTransId="{E13E7CA9-7C19-4B75-9151-3B5DE82B6787}"/>
    <dgm:cxn modelId="{70888FCA-9D7B-4476-8D55-343C58C501E1}" srcId="{66D3955D-A632-4A4A-A7BD-EBA3B6D0B99E}" destId="{B174FCDF-949E-423B-AC2B-5443168C2186}" srcOrd="0" destOrd="0" parTransId="{8D06B5E1-80E5-4230-99A2-B923F46B20B0}" sibTransId="{93353C4D-79EA-42FC-8FDB-009E46FED56D}"/>
    <dgm:cxn modelId="{5942E3CA-188F-4E25-B1C6-E41AD94D9143}" srcId="{024E5238-E5A7-478B-9C08-8FB112142B26}" destId="{4189944E-EF84-4D42-A5A7-B23C2B28967D}" srcOrd="0" destOrd="0" parTransId="{CDE43A9B-ABCD-4F25-A081-727294AF47F0}" sibTransId="{B5E44397-508E-40E5-9D15-E5B11B01B3C0}"/>
    <dgm:cxn modelId="{0A5EE2E4-768F-4E4D-952B-F22A9B363F01}" srcId="{DD4DF8C2-F6BF-44D7-A729-59110A74D616}" destId="{66D3955D-A632-4A4A-A7BD-EBA3B6D0B99E}" srcOrd="1" destOrd="0" parTransId="{2E9BB667-8831-4DFD-879C-4FB7E588E51C}" sibTransId="{E6779FAD-FFF7-4131-86FE-9297DEC3F9A9}"/>
    <dgm:cxn modelId="{3AF98E32-023C-49AE-B538-C678F624D938}" type="presParOf" srcId="{B334E0DD-32AF-4F7E-B639-017874A00E18}" destId="{75B5CD4F-92FA-4812-8CD8-171B626EF1E4}" srcOrd="0" destOrd="0" presId="urn:microsoft.com/office/officeart/2005/8/layout/vList6"/>
    <dgm:cxn modelId="{C3ABC50C-82EF-4549-9BA0-F98319AB73F6}" type="presParOf" srcId="{75B5CD4F-92FA-4812-8CD8-171B626EF1E4}" destId="{EEBADFAF-43DB-4FEE-8209-3E29A6B5DEE3}" srcOrd="0" destOrd="0" presId="urn:microsoft.com/office/officeart/2005/8/layout/vList6"/>
    <dgm:cxn modelId="{C10C1BA1-4E44-47E3-8005-2EBF0F1D9495}" type="presParOf" srcId="{75B5CD4F-92FA-4812-8CD8-171B626EF1E4}" destId="{1A370383-DD6A-4E46-A7F1-93CBD0F4812E}" srcOrd="1" destOrd="0" presId="urn:microsoft.com/office/officeart/2005/8/layout/vList6"/>
    <dgm:cxn modelId="{7F641080-FA5C-4941-8F08-D0881FCFFAB7}" type="presParOf" srcId="{B334E0DD-32AF-4F7E-B639-017874A00E18}" destId="{992A91A5-7780-4F23-8629-FDC5E5A0CAF7}" srcOrd="1" destOrd="0" presId="urn:microsoft.com/office/officeart/2005/8/layout/vList6"/>
    <dgm:cxn modelId="{7017CA77-BBB5-4ED1-9C7D-D15E5D92A3E3}" type="presParOf" srcId="{B334E0DD-32AF-4F7E-B639-017874A00E18}" destId="{ED45B922-D04E-439D-8438-28A798809725}" srcOrd="2" destOrd="0" presId="urn:microsoft.com/office/officeart/2005/8/layout/vList6"/>
    <dgm:cxn modelId="{F455B599-8FD3-412F-84D1-1EFB5314419B}" type="presParOf" srcId="{ED45B922-D04E-439D-8438-28A798809725}" destId="{6C479147-9602-48D9-8EC8-A3AB2169E939}" srcOrd="0" destOrd="0" presId="urn:microsoft.com/office/officeart/2005/8/layout/vList6"/>
    <dgm:cxn modelId="{4D3FD95C-0182-4D9C-A6A5-ED5E1DC4B75D}" type="presParOf" srcId="{ED45B922-D04E-439D-8438-28A798809725}" destId="{4439D0FD-4A6C-4388-9882-8E86B4C46282}" srcOrd="1" destOrd="0" presId="urn:microsoft.com/office/officeart/2005/8/layout/vList6"/>
    <dgm:cxn modelId="{A50C14F0-5103-4E39-9E27-466EF4553F10}" type="presParOf" srcId="{B334E0DD-32AF-4F7E-B639-017874A00E18}" destId="{74336B3C-B7E1-44DC-9B48-C02A45E934A0}" srcOrd="3" destOrd="0" presId="urn:microsoft.com/office/officeart/2005/8/layout/vList6"/>
    <dgm:cxn modelId="{D99340C3-37AE-44D6-99A8-D0CBCFA2D6B7}" type="presParOf" srcId="{B334E0DD-32AF-4F7E-B639-017874A00E18}" destId="{1CE3296A-91FF-4212-A152-9C5024355FC7}" srcOrd="4" destOrd="0" presId="urn:microsoft.com/office/officeart/2005/8/layout/vList6"/>
    <dgm:cxn modelId="{48CC4B9F-E360-4DA3-A6CF-C187A9C35382}" type="presParOf" srcId="{1CE3296A-91FF-4212-A152-9C5024355FC7}" destId="{49BDDD85-5141-4A38-9AEC-ECC6BB70C5D0}" srcOrd="0" destOrd="0" presId="urn:microsoft.com/office/officeart/2005/8/layout/vList6"/>
    <dgm:cxn modelId="{027A7D1B-46D6-4308-9F04-9253E9CC3A1D}" type="presParOf" srcId="{1CE3296A-91FF-4212-A152-9C5024355FC7}" destId="{23639081-81AE-40A8-AB70-5D7ACF272A16}" srcOrd="1" destOrd="0" presId="urn:microsoft.com/office/officeart/2005/8/layout/vList6"/>
  </dgm:cxnLst>
  <dgm:bg>
    <a:solidFill>
      <a:schemeClr val="accent2">
        <a:lumMod val="40000"/>
        <a:lumOff val="60000"/>
      </a:schemeClr>
    </a:solidFill>
  </dgm:bg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05D200-7724-4DF0-B3AB-F578C96978B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uk-UA"/>
        </a:p>
      </dgm:t>
    </dgm:pt>
    <dgm:pt modelId="{BDDB7F40-0678-48A8-8084-FC1CB7024AEE}">
      <dgm:prSet phldrT="[Текст]" custT="1"/>
      <dgm:spPr>
        <a:solidFill>
          <a:schemeClr val="accent2">
            <a:lumMod val="40000"/>
            <a:lumOff val="60000"/>
          </a:schemeClr>
        </a:solidFill>
        <a:ln w="3175"/>
      </dgm:spPr>
      <dgm:t>
        <a:bodyPr/>
        <a:lstStyle/>
        <a:p>
          <a:pPr algn="just"/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Забезпечити безумовне виконання державного замовлення  підвищення кваліфікації  керівників, спеціалістів, фахівців АПК, науково педагогічних і педагогічних працівників аграрних                    ВНЗ І-І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 </a:t>
          </a: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рівнів акредитації  - 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2800 осіб</a:t>
          </a:r>
        </a:p>
      </dgm:t>
    </dgm:pt>
    <dgm:pt modelId="{3DD9F993-E796-4A89-BA91-643B0D8A5DAA}" type="parTrans" cxnId="{CD0190F0-17A7-4FE6-AA78-650847BA9D51}">
      <dgm:prSet/>
      <dgm:spPr/>
      <dgm:t>
        <a:bodyPr/>
        <a:lstStyle/>
        <a:p>
          <a:endParaRPr lang="uk-UA"/>
        </a:p>
      </dgm:t>
    </dgm:pt>
    <dgm:pt modelId="{C8413E77-B38D-4D3A-BB89-F1FE8438F5CE}" type="sibTrans" cxnId="{CD0190F0-17A7-4FE6-AA78-650847BA9D51}">
      <dgm:prSet/>
      <dgm:spPr/>
      <dgm:t>
        <a:bodyPr/>
        <a:lstStyle/>
        <a:p>
          <a:endParaRPr lang="uk-UA"/>
        </a:p>
      </dgm:t>
    </dgm:pt>
    <dgm:pt modelId="{BBF52A49-5937-4BD7-804E-6CAFA65A5B55}">
      <dgm:prSet phldrT="[Текст]" custT="1"/>
      <dgm:spPr>
        <a:solidFill>
          <a:schemeClr val="accent2">
            <a:lumMod val="40000"/>
            <a:lumOff val="60000"/>
          </a:schemeClr>
        </a:solidFill>
        <a:ln w="3175"/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Довести контингент студентів на підготовці та програмах здобуття другої вищої освіти (ОС “Бакалавр”, ”Магістр”) 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700 осіб</a:t>
          </a:r>
        </a:p>
      </dgm:t>
    </dgm:pt>
    <dgm:pt modelId="{7CD5DE07-8EFA-41DA-9DE9-93E4A95194EB}" type="parTrans" cxnId="{51BF085E-2C15-49F6-8ADA-6495715A5680}">
      <dgm:prSet/>
      <dgm:spPr/>
      <dgm:t>
        <a:bodyPr/>
        <a:lstStyle/>
        <a:p>
          <a:endParaRPr lang="uk-UA"/>
        </a:p>
      </dgm:t>
    </dgm:pt>
    <dgm:pt modelId="{058ACD62-007C-4CAF-88D2-3359087E45B7}" type="sibTrans" cxnId="{51BF085E-2C15-49F6-8ADA-6495715A5680}">
      <dgm:prSet/>
      <dgm:spPr/>
      <dgm:t>
        <a:bodyPr/>
        <a:lstStyle/>
        <a:p>
          <a:endParaRPr lang="uk-UA"/>
        </a:p>
      </dgm:t>
    </dgm:pt>
    <dgm:pt modelId="{24750FF5-B454-4769-9254-02C6E9381B33}">
      <dgm:prSet phldrT="[Текст]" custT="1"/>
      <dgm:spPr>
        <a:solidFill>
          <a:schemeClr val="accent2">
            <a:lumMod val="40000"/>
            <a:lumOff val="60000"/>
          </a:schemeClr>
        </a:solidFill>
        <a:ln w="9525"/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Забезпечити   високу якість навчального процесу на програмах здобуття другої вищої освіти, підвищення кваліфікації</a:t>
          </a:r>
        </a:p>
      </dgm:t>
    </dgm:pt>
    <dgm:pt modelId="{FD9C931E-6B18-4EDE-85A1-3654D417D9BC}" type="parTrans" cxnId="{912E691A-1218-4DB8-9583-B47383AC9FFB}">
      <dgm:prSet/>
      <dgm:spPr/>
      <dgm:t>
        <a:bodyPr/>
        <a:lstStyle/>
        <a:p>
          <a:endParaRPr lang="uk-UA"/>
        </a:p>
      </dgm:t>
    </dgm:pt>
    <dgm:pt modelId="{E3EC5FF7-C71B-49B6-9DD8-21A7A64AE3F2}" type="sibTrans" cxnId="{912E691A-1218-4DB8-9583-B47383AC9FFB}">
      <dgm:prSet/>
      <dgm:spPr/>
      <dgm:t>
        <a:bodyPr/>
        <a:lstStyle/>
        <a:p>
          <a:endParaRPr lang="uk-UA"/>
        </a:p>
      </dgm:t>
    </dgm:pt>
    <dgm:pt modelId="{06AC56D2-DBAA-405F-9C4C-39CDC7D8B980}">
      <dgm:prSet phldrT="[Текст]" custT="1"/>
      <dgm:spPr>
        <a:solidFill>
          <a:schemeClr val="accent2">
            <a:lumMod val="40000"/>
            <a:lumOff val="60000"/>
          </a:schemeClr>
        </a:solidFill>
        <a:ln w="3175"/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Поповнити спецфонд не менш, як на 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млн грн.</a:t>
          </a:r>
        </a:p>
      </dgm:t>
    </dgm:pt>
    <dgm:pt modelId="{5FECECDA-D2EC-4B47-9E0D-CA9C46DA20F4}" type="parTrans" cxnId="{5AAA5031-1746-47B3-99E4-88594F0BF228}">
      <dgm:prSet/>
      <dgm:spPr/>
      <dgm:t>
        <a:bodyPr/>
        <a:lstStyle/>
        <a:p>
          <a:endParaRPr lang="uk-UA"/>
        </a:p>
      </dgm:t>
    </dgm:pt>
    <dgm:pt modelId="{EFAB8E39-7BA3-453D-B8E3-FD2D0050BE69}" type="sibTrans" cxnId="{5AAA5031-1746-47B3-99E4-88594F0BF228}">
      <dgm:prSet/>
      <dgm:spPr/>
      <dgm:t>
        <a:bodyPr/>
        <a:lstStyle/>
        <a:p>
          <a:endParaRPr lang="uk-UA"/>
        </a:p>
      </dgm:t>
    </dgm:pt>
    <dgm:pt modelId="{F740A57A-2699-4F7A-A314-5529B49896C1}">
      <dgm:prSet phldrT="[Текст]" custT="1"/>
      <dgm:spPr>
        <a:solidFill>
          <a:schemeClr val="accent2">
            <a:lumMod val="40000"/>
            <a:lumOff val="60000"/>
          </a:schemeClr>
        </a:solidFill>
        <a:ln w="3175"/>
      </dgm:spPr>
      <dgm:t>
        <a:bodyPr/>
        <a:lstStyle/>
        <a:p>
          <a:pPr algn="just"/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Домогтися залучення слухачів на програми підвищення кваліфікації, стажування на комерційній основі </a:t>
          </a:r>
          <a:r>
            <a:rPr lang="uk-UA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кількості              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1500 осіб</a:t>
          </a:r>
        </a:p>
      </dgm:t>
    </dgm:pt>
    <dgm:pt modelId="{177C1DC6-06E4-479B-9558-92AE42C99DE4}" type="parTrans" cxnId="{E3865D05-F127-4CBE-B9CD-1CA2564D1758}">
      <dgm:prSet/>
      <dgm:spPr/>
      <dgm:t>
        <a:bodyPr/>
        <a:lstStyle/>
        <a:p>
          <a:endParaRPr lang="uk-UA"/>
        </a:p>
      </dgm:t>
    </dgm:pt>
    <dgm:pt modelId="{33446148-755A-4CEE-B1A3-1F9FFBBB678E}" type="sibTrans" cxnId="{E3865D05-F127-4CBE-B9CD-1CA2564D1758}">
      <dgm:prSet/>
      <dgm:spPr/>
      <dgm:t>
        <a:bodyPr/>
        <a:lstStyle/>
        <a:p>
          <a:endParaRPr lang="uk-UA"/>
        </a:p>
      </dgm:t>
    </dgm:pt>
    <dgm:pt modelId="{F6679D3A-1212-460D-B79C-16E17C5D866C}" type="pres">
      <dgm:prSet presAssocID="{E405D200-7724-4DF0-B3AB-F578C96978B5}" presName="linear" presStyleCnt="0">
        <dgm:presLayoutVars>
          <dgm:animLvl val="lvl"/>
          <dgm:resizeHandles val="exact"/>
        </dgm:presLayoutVars>
      </dgm:prSet>
      <dgm:spPr/>
    </dgm:pt>
    <dgm:pt modelId="{9EBEC660-22B3-4C50-BBA6-FA6A269B4239}" type="pres">
      <dgm:prSet presAssocID="{BDDB7F40-0678-48A8-8084-FC1CB7024AEE}" presName="parentText" presStyleLbl="node1" presStyleIdx="0" presStyleCnt="5" custLinFactNeighborX="380" custLinFactNeighborY="23418">
        <dgm:presLayoutVars>
          <dgm:chMax val="0"/>
          <dgm:bulletEnabled val="1"/>
        </dgm:presLayoutVars>
      </dgm:prSet>
      <dgm:spPr/>
    </dgm:pt>
    <dgm:pt modelId="{E5055681-A8F4-4ED3-AACF-5FE56E3F2604}" type="pres">
      <dgm:prSet presAssocID="{C8413E77-B38D-4D3A-BB89-F1FE8438F5CE}" presName="spacer" presStyleCnt="0"/>
      <dgm:spPr/>
    </dgm:pt>
    <dgm:pt modelId="{E21F1294-ECEA-47F1-B2DF-3CB33D7B7776}" type="pres">
      <dgm:prSet presAssocID="{F740A57A-2699-4F7A-A314-5529B49896C1}" presName="parentText" presStyleLbl="node1" presStyleIdx="1" presStyleCnt="5" custScaleY="53841" custLinFactNeighborX="380" custLinFactNeighborY="-23379">
        <dgm:presLayoutVars>
          <dgm:chMax val="0"/>
          <dgm:bulletEnabled val="1"/>
        </dgm:presLayoutVars>
      </dgm:prSet>
      <dgm:spPr/>
    </dgm:pt>
    <dgm:pt modelId="{17D12F05-49C4-4EDC-B332-E7919B73ECDD}" type="pres">
      <dgm:prSet presAssocID="{33446148-755A-4CEE-B1A3-1F9FFBBB678E}" presName="spacer" presStyleCnt="0"/>
      <dgm:spPr/>
    </dgm:pt>
    <dgm:pt modelId="{2D062CF5-7188-4B95-9421-E72632F9D62A}" type="pres">
      <dgm:prSet presAssocID="{BBF52A49-5937-4BD7-804E-6CAFA65A5B55}" presName="parentText" presStyleLbl="node1" presStyleIdx="2" presStyleCnt="5" custScaleY="63901">
        <dgm:presLayoutVars>
          <dgm:chMax val="0"/>
          <dgm:bulletEnabled val="1"/>
        </dgm:presLayoutVars>
      </dgm:prSet>
      <dgm:spPr/>
    </dgm:pt>
    <dgm:pt modelId="{D0609429-58A2-4C23-B230-993A04788B77}" type="pres">
      <dgm:prSet presAssocID="{058ACD62-007C-4CAF-88D2-3359087E45B7}" presName="spacer" presStyleCnt="0"/>
      <dgm:spPr/>
    </dgm:pt>
    <dgm:pt modelId="{A4A5B1BD-D45E-41A5-A560-6B3945187FB7}" type="pres">
      <dgm:prSet presAssocID="{24750FF5-B454-4769-9254-02C6E9381B33}" presName="parentText" presStyleLbl="node1" presStyleIdx="3" presStyleCnt="5" custScaleY="60164">
        <dgm:presLayoutVars>
          <dgm:chMax val="0"/>
          <dgm:bulletEnabled val="1"/>
        </dgm:presLayoutVars>
      </dgm:prSet>
      <dgm:spPr/>
    </dgm:pt>
    <dgm:pt modelId="{901C5742-B048-40A2-85BC-25AA7E451A32}" type="pres">
      <dgm:prSet presAssocID="{E3EC5FF7-C71B-49B6-9DD8-21A7A64AE3F2}" presName="spacer" presStyleCnt="0"/>
      <dgm:spPr/>
    </dgm:pt>
    <dgm:pt modelId="{A2A6E23D-B507-44B1-B26B-4D6CAABED061}" type="pres">
      <dgm:prSet presAssocID="{06AC56D2-DBAA-405F-9C4C-39CDC7D8B980}" presName="parentText" presStyleLbl="node1" presStyleIdx="4" presStyleCnt="5" custScaleY="60627" custLinFactY="18529" custLinFactNeighborX="380" custLinFactNeighborY="100000">
        <dgm:presLayoutVars>
          <dgm:chMax val="0"/>
          <dgm:bulletEnabled val="1"/>
        </dgm:presLayoutVars>
      </dgm:prSet>
      <dgm:spPr/>
    </dgm:pt>
  </dgm:ptLst>
  <dgm:cxnLst>
    <dgm:cxn modelId="{E3865D05-F127-4CBE-B9CD-1CA2564D1758}" srcId="{E405D200-7724-4DF0-B3AB-F578C96978B5}" destId="{F740A57A-2699-4F7A-A314-5529B49896C1}" srcOrd="1" destOrd="0" parTransId="{177C1DC6-06E4-479B-9558-92AE42C99DE4}" sibTransId="{33446148-755A-4CEE-B1A3-1F9FFBBB678E}"/>
    <dgm:cxn modelId="{912E691A-1218-4DB8-9583-B47383AC9FFB}" srcId="{E405D200-7724-4DF0-B3AB-F578C96978B5}" destId="{24750FF5-B454-4769-9254-02C6E9381B33}" srcOrd="3" destOrd="0" parTransId="{FD9C931E-6B18-4EDE-85A1-3654D417D9BC}" sibTransId="{E3EC5FF7-C71B-49B6-9DD8-21A7A64AE3F2}"/>
    <dgm:cxn modelId="{5AAA5031-1746-47B3-99E4-88594F0BF228}" srcId="{E405D200-7724-4DF0-B3AB-F578C96978B5}" destId="{06AC56D2-DBAA-405F-9C4C-39CDC7D8B980}" srcOrd="4" destOrd="0" parTransId="{5FECECDA-D2EC-4B47-9E0D-CA9C46DA20F4}" sibTransId="{EFAB8E39-7BA3-453D-B8E3-FD2D0050BE69}"/>
    <dgm:cxn modelId="{51BF085E-2C15-49F6-8ADA-6495715A5680}" srcId="{E405D200-7724-4DF0-B3AB-F578C96978B5}" destId="{BBF52A49-5937-4BD7-804E-6CAFA65A5B55}" srcOrd="2" destOrd="0" parTransId="{7CD5DE07-8EFA-41DA-9DE9-93E4A95194EB}" sibTransId="{058ACD62-007C-4CAF-88D2-3359087E45B7}"/>
    <dgm:cxn modelId="{DC07A270-419D-460A-ABE8-3C0632A643D5}" type="presOf" srcId="{24750FF5-B454-4769-9254-02C6E9381B33}" destId="{A4A5B1BD-D45E-41A5-A560-6B3945187FB7}" srcOrd="0" destOrd="0" presId="urn:microsoft.com/office/officeart/2005/8/layout/vList2"/>
    <dgm:cxn modelId="{490AC886-5DDA-45B0-8AA8-83279F51514E}" type="presOf" srcId="{F740A57A-2699-4F7A-A314-5529B49896C1}" destId="{E21F1294-ECEA-47F1-B2DF-3CB33D7B7776}" srcOrd="0" destOrd="0" presId="urn:microsoft.com/office/officeart/2005/8/layout/vList2"/>
    <dgm:cxn modelId="{0837BA9E-B32F-4BCB-9BBA-BA9779B2482B}" type="presOf" srcId="{BDDB7F40-0678-48A8-8084-FC1CB7024AEE}" destId="{9EBEC660-22B3-4C50-BBA6-FA6A269B4239}" srcOrd="0" destOrd="0" presId="urn:microsoft.com/office/officeart/2005/8/layout/vList2"/>
    <dgm:cxn modelId="{4ECEB2AE-86F8-4FCE-810B-6FFBB2F2EB6E}" type="presOf" srcId="{06AC56D2-DBAA-405F-9C4C-39CDC7D8B980}" destId="{A2A6E23D-B507-44B1-B26B-4D6CAABED061}" srcOrd="0" destOrd="0" presId="urn:microsoft.com/office/officeart/2005/8/layout/vList2"/>
    <dgm:cxn modelId="{255D74B8-72B4-4360-B512-86DE7D0249B5}" type="presOf" srcId="{E405D200-7724-4DF0-B3AB-F578C96978B5}" destId="{F6679D3A-1212-460D-B79C-16E17C5D866C}" srcOrd="0" destOrd="0" presId="urn:microsoft.com/office/officeart/2005/8/layout/vList2"/>
    <dgm:cxn modelId="{3478EFCC-C622-4E05-B888-15E1EA7F8E92}" type="presOf" srcId="{BBF52A49-5937-4BD7-804E-6CAFA65A5B55}" destId="{2D062CF5-7188-4B95-9421-E72632F9D62A}" srcOrd="0" destOrd="0" presId="urn:microsoft.com/office/officeart/2005/8/layout/vList2"/>
    <dgm:cxn modelId="{CD0190F0-17A7-4FE6-AA78-650847BA9D51}" srcId="{E405D200-7724-4DF0-B3AB-F578C96978B5}" destId="{BDDB7F40-0678-48A8-8084-FC1CB7024AEE}" srcOrd="0" destOrd="0" parTransId="{3DD9F993-E796-4A89-BA91-643B0D8A5DAA}" sibTransId="{C8413E77-B38D-4D3A-BB89-F1FE8438F5CE}"/>
    <dgm:cxn modelId="{A557C7A3-77AD-47E2-BDE3-D9F7C42A76BE}" type="presParOf" srcId="{F6679D3A-1212-460D-B79C-16E17C5D866C}" destId="{9EBEC660-22B3-4C50-BBA6-FA6A269B4239}" srcOrd="0" destOrd="0" presId="urn:microsoft.com/office/officeart/2005/8/layout/vList2"/>
    <dgm:cxn modelId="{FBDA26EF-B0E2-4C5C-91A6-CAE78FCB0CDF}" type="presParOf" srcId="{F6679D3A-1212-460D-B79C-16E17C5D866C}" destId="{E5055681-A8F4-4ED3-AACF-5FE56E3F2604}" srcOrd="1" destOrd="0" presId="urn:microsoft.com/office/officeart/2005/8/layout/vList2"/>
    <dgm:cxn modelId="{969806CB-4F79-4FDF-BBF6-AE2AF79EBB18}" type="presParOf" srcId="{F6679D3A-1212-460D-B79C-16E17C5D866C}" destId="{E21F1294-ECEA-47F1-B2DF-3CB33D7B7776}" srcOrd="2" destOrd="0" presId="urn:microsoft.com/office/officeart/2005/8/layout/vList2"/>
    <dgm:cxn modelId="{5A42C8B8-36D3-46EC-83BE-1E66A0E0A0F8}" type="presParOf" srcId="{F6679D3A-1212-460D-B79C-16E17C5D866C}" destId="{17D12F05-49C4-4EDC-B332-E7919B73ECDD}" srcOrd="3" destOrd="0" presId="urn:microsoft.com/office/officeart/2005/8/layout/vList2"/>
    <dgm:cxn modelId="{1384D994-0F12-4D4B-89DD-F8B00E0F8E88}" type="presParOf" srcId="{F6679D3A-1212-460D-B79C-16E17C5D866C}" destId="{2D062CF5-7188-4B95-9421-E72632F9D62A}" srcOrd="4" destOrd="0" presId="urn:microsoft.com/office/officeart/2005/8/layout/vList2"/>
    <dgm:cxn modelId="{467E72C1-770C-4FE5-94EB-6B3FBAAF4C9C}" type="presParOf" srcId="{F6679D3A-1212-460D-B79C-16E17C5D866C}" destId="{D0609429-58A2-4C23-B230-993A04788B77}" srcOrd="5" destOrd="0" presId="urn:microsoft.com/office/officeart/2005/8/layout/vList2"/>
    <dgm:cxn modelId="{36475D4C-4485-466D-B70D-C0029396A0B0}" type="presParOf" srcId="{F6679D3A-1212-460D-B79C-16E17C5D866C}" destId="{A4A5B1BD-D45E-41A5-A560-6B3945187FB7}" srcOrd="6" destOrd="0" presId="urn:microsoft.com/office/officeart/2005/8/layout/vList2"/>
    <dgm:cxn modelId="{941457D1-687C-4ADB-97C1-57A0BE7C8199}" type="presParOf" srcId="{F6679D3A-1212-460D-B79C-16E17C5D866C}" destId="{901C5742-B048-40A2-85BC-25AA7E451A32}" srcOrd="7" destOrd="0" presId="urn:microsoft.com/office/officeart/2005/8/layout/vList2"/>
    <dgm:cxn modelId="{1F65C959-EAFE-49B7-A018-77812919B928}" type="presParOf" srcId="{F6679D3A-1212-460D-B79C-16E17C5D866C}" destId="{A2A6E23D-B507-44B1-B26B-4D6CAABED061}" srcOrd="8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A0C60-5E3B-465A-983C-AAAFC0701D32}">
      <dsp:nvSpPr>
        <dsp:cNvPr id="0" name=""/>
        <dsp:cNvSpPr/>
      </dsp:nvSpPr>
      <dsp:spPr>
        <a:xfrm>
          <a:off x="0" y="0"/>
          <a:ext cx="8856538" cy="149048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складовою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впродовж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кожної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повнолітньої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особи на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безперервне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особистісних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потреб,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пріоритетів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та потреб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72759" y="72759"/>
        <a:ext cx="8711020" cy="1344964"/>
      </dsp:txXfrm>
    </dsp:sp>
    <dsp:sp modelId="{18F9E759-A34A-4CBF-A852-8A0B1788D3A0}">
      <dsp:nvSpPr>
        <dsp:cNvPr id="0" name=""/>
        <dsp:cNvSpPr/>
      </dsp:nvSpPr>
      <dsp:spPr>
        <a:xfrm>
          <a:off x="0" y="1557077"/>
          <a:ext cx="8856538" cy="110721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формальної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неформальної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інформальної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4050" y="1611127"/>
        <a:ext cx="8748438" cy="999116"/>
      </dsp:txXfrm>
    </dsp:sp>
    <dsp:sp modelId="{7958A19D-0762-4F70-8A50-91EFEB11765E}">
      <dsp:nvSpPr>
        <dsp:cNvPr id="0" name=""/>
        <dsp:cNvSpPr/>
      </dsp:nvSpPr>
      <dsp:spPr>
        <a:xfrm>
          <a:off x="0" y="2848581"/>
          <a:ext cx="8856538" cy="48830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200" b="1" kern="1200" dirty="0" err="1">
              <a:latin typeface="Times New Roman" pitchFamily="18" charset="0"/>
              <a:cs typeface="Times New Roman" pitchFamily="18" charset="0"/>
            </a:rPr>
            <a:t>Складниками</a:t>
          </a: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 є:</a:t>
          </a:r>
        </a:p>
      </dsp:txBody>
      <dsp:txXfrm>
        <a:off x="23837" y="2872418"/>
        <a:ext cx="8808864" cy="440635"/>
      </dsp:txXfrm>
    </dsp:sp>
    <dsp:sp modelId="{637BBB93-DA55-4648-8788-4AF0B72F7C96}">
      <dsp:nvSpPr>
        <dsp:cNvPr id="0" name=""/>
        <dsp:cNvSpPr/>
      </dsp:nvSpPr>
      <dsp:spPr>
        <a:xfrm>
          <a:off x="0" y="3508667"/>
          <a:ext cx="8856538" cy="23254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 err="1">
              <a:latin typeface="Times New Roman" pitchFamily="18" charset="0"/>
              <a:cs typeface="Times New Roman" pitchFamily="18" charset="0"/>
            </a:rPr>
            <a:t>післядипломна</a:t>
          </a: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професійне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та/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безперервний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професійний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будь-які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складники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передбачені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запропоновані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суб’єктом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освітньої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визначені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особою</a:t>
          </a:r>
        </a:p>
      </dsp:txBody>
      <dsp:txXfrm>
        <a:off x="0" y="3508667"/>
        <a:ext cx="8856538" cy="2325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EB67C-8789-4BAA-8897-998AF1929AEB}">
      <dsp:nvSpPr>
        <dsp:cNvPr id="0" name=""/>
        <dsp:cNvSpPr/>
      </dsp:nvSpPr>
      <dsp:spPr>
        <a:xfrm>
          <a:off x="0" y="0"/>
          <a:ext cx="9144000" cy="27328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Післядипломна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13340" y="13340"/>
        <a:ext cx="9117320" cy="246601"/>
      </dsp:txXfrm>
    </dsp:sp>
    <dsp:sp modelId="{F24819F8-E80E-4694-AA14-567DCEA672A3}">
      <dsp:nvSpPr>
        <dsp:cNvPr id="0" name=""/>
        <dsp:cNvSpPr/>
      </dsp:nvSpPr>
      <dsp:spPr>
        <a:xfrm>
          <a:off x="0" y="1568"/>
          <a:ext cx="9144000" cy="57710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uk-UA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Післядипломна освіта включає: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спеціалізацію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профільну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спеціалізовану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обов’язки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межах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спеціальності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дорослих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спрямовану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професійне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іншою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професією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професіями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та/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вдосконалення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набутих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компетентностей у межах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стажування</a:t>
          </a: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особою практичного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обовязків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певній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професійній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68"/>
        <a:ext cx="9144000" cy="5771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D2EA-5498-42C7-838A-C6277C915F6A}">
      <dsp:nvSpPr>
        <dsp:cNvPr id="0" name=""/>
        <dsp:cNvSpPr/>
      </dsp:nvSpPr>
      <dsp:spPr>
        <a:xfrm>
          <a:off x="0" y="288037"/>
          <a:ext cx="8640960" cy="14829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11. Заклади освіти, що провадять освітню діяльність з підвищення кваліфікації працівників, обов’язковість якої передбачена законом, </a:t>
          </a:r>
          <a:r>
            <a:rPr lang="uk-UA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мають отримати ліцензію на відповідну діяльність та/або акредитувати відповідні освітні програми</a:t>
          </a: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72393" y="360430"/>
        <a:ext cx="8496174" cy="1338188"/>
      </dsp:txXfrm>
    </dsp:sp>
    <dsp:sp modelId="{D4E6E49D-FB29-4828-83B3-8FBBD0B4B461}">
      <dsp:nvSpPr>
        <dsp:cNvPr id="0" name=""/>
        <dsp:cNvSpPr/>
      </dsp:nvSpPr>
      <dsp:spPr>
        <a:xfrm>
          <a:off x="0" y="1944213"/>
          <a:ext cx="8640960" cy="14829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Працівниками закладів післядипломної освіти, які мають ліцензію на освітню діяльність, є педагогічні, науково-педагогічні та/або наукові та інші працівники.</a:t>
          </a:r>
        </a:p>
      </dsp:txBody>
      <dsp:txXfrm>
        <a:off x="72393" y="2016606"/>
        <a:ext cx="849617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CE76-1591-48E8-A35F-4B41100A8E74}">
      <dsp:nvSpPr>
        <dsp:cNvPr id="0" name=""/>
        <dsp:cNvSpPr/>
      </dsp:nvSpPr>
      <dsp:spPr>
        <a:xfrm>
          <a:off x="0" y="0"/>
          <a:ext cx="7643192" cy="19011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tx1"/>
              </a:solidFill>
            </a:rPr>
            <a:t>Ліцензійний обсяг  підвищення кваліфікації державних службовців, керівників, спеціалістів АПК, педагогічних і науково-педагогічних працівників ВНЗ </a:t>
          </a:r>
          <a:r>
            <a:rPr lang="en-US" sz="2600" kern="1200" dirty="0">
              <a:solidFill>
                <a:schemeClr val="tx1"/>
              </a:solidFill>
            </a:rPr>
            <a:t>I-IV </a:t>
          </a:r>
          <a:r>
            <a:rPr lang="uk-UA" sz="2600" kern="1200" dirty="0">
              <a:solidFill>
                <a:schemeClr val="tx1"/>
              </a:solidFill>
            </a:rPr>
            <a:t>рівнів акредитації  6650 осіб</a:t>
          </a:r>
        </a:p>
      </dsp:txBody>
      <dsp:txXfrm>
        <a:off x="92807" y="92807"/>
        <a:ext cx="7457578" cy="1715540"/>
      </dsp:txXfrm>
    </dsp:sp>
    <dsp:sp modelId="{70451712-9516-43A9-A85F-B1018E47D032}">
      <dsp:nvSpPr>
        <dsp:cNvPr id="0" name=""/>
        <dsp:cNvSpPr/>
      </dsp:nvSpPr>
      <dsp:spPr>
        <a:xfrm>
          <a:off x="0" y="1876274"/>
          <a:ext cx="7643192" cy="6432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Підвищили кваліфікацію у 2018 році </a:t>
          </a:r>
          <a:r>
            <a:rPr lang="uk-UA" sz="2000" kern="1200" dirty="0">
              <a:latin typeface="Trebuchet MS"/>
            </a:rPr>
            <a:t>―   3284   особа</a:t>
          </a:r>
          <a:endParaRPr lang="uk-UA" sz="2000" kern="1200" dirty="0"/>
        </a:p>
      </dsp:txBody>
      <dsp:txXfrm>
        <a:off x="0" y="1876274"/>
        <a:ext cx="7643192" cy="643286"/>
      </dsp:txXfrm>
    </dsp:sp>
    <dsp:sp modelId="{2A070F48-3D75-450B-87FE-30FF3A3B5D92}">
      <dsp:nvSpPr>
        <dsp:cNvPr id="0" name=""/>
        <dsp:cNvSpPr/>
      </dsp:nvSpPr>
      <dsp:spPr>
        <a:xfrm>
          <a:off x="0" y="2466696"/>
          <a:ext cx="7643192" cy="177174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tx1"/>
              </a:solidFill>
            </a:rPr>
            <a:t>Залишилась </a:t>
          </a:r>
          <a:r>
            <a:rPr lang="uk-UA" sz="2300" b="1" kern="1200" dirty="0">
              <a:solidFill>
                <a:schemeClr val="tx1"/>
              </a:solidFill>
            </a:rPr>
            <a:t>невикористаною</a:t>
          </a:r>
          <a:r>
            <a:rPr lang="uk-UA" sz="2300" kern="1200" dirty="0">
              <a:solidFill>
                <a:schemeClr val="tx1"/>
              </a:solidFill>
            </a:rPr>
            <a:t> ліцензія в обсязі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/>
              <a:ea typeface="+mn-ea"/>
              <a:cs typeface="+mn-cs"/>
            </a:rPr>
            <a:t>у 2017  році ―  1715 осіб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/>
              <a:ea typeface="+mn-ea"/>
              <a:cs typeface="+mn-cs"/>
            </a:rPr>
            <a:t>у 2018 році ― 3366</a:t>
          </a:r>
          <a:r>
            <a:rPr lang="uk-UA" sz="1800" kern="1200" dirty="0">
              <a:solidFill>
                <a:schemeClr val="tx1"/>
              </a:solidFill>
            </a:rPr>
            <a:t> осіб</a:t>
          </a:r>
        </a:p>
      </dsp:txBody>
      <dsp:txXfrm>
        <a:off x="86490" y="2553186"/>
        <a:ext cx="7470212" cy="1598769"/>
      </dsp:txXfrm>
    </dsp:sp>
    <dsp:sp modelId="{8E951BA6-424E-4BC7-9E70-0482FA62A042}">
      <dsp:nvSpPr>
        <dsp:cNvPr id="0" name=""/>
        <dsp:cNvSpPr/>
      </dsp:nvSpPr>
      <dsp:spPr>
        <a:xfrm>
          <a:off x="2616646" y="4370379"/>
          <a:ext cx="502654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71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i="1" kern="1200" dirty="0"/>
            <a:t>Термін дії ліцензії: липень 2023 року</a:t>
          </a:r>
        </a:p>
      </dsp:txBody>
      <dsp:txXfrm>
        <a:off x="2616646" y="4370379"/>
        <a:ext cx="5026545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6D43-F5FF-41E1-8236-BDD2367D8249}">
      <dsp:nvSpPr>
        <dsp:cNvPr id="0" name=""/>
        <dsp:cNvSpPr/>
      </dsp:nvSpPr>
      <dsp:spPr>
        <a:xfrm>
          <a:off x="6507783" y="38580"/>
          <a:ext cx="2554441" cy="537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162,3 тис. грн.</a:t>
          </a:r>
        </a:p>
      </dsp:txBody>
      <dsp:txXfrm>
        <a:off x="6507783" y="105765"/>
        <a:ext cx="2352885" cy="403113"/>
      </dsp:txXfrm>
    </dsp:sp>
    <dsp:sp modelId="{EA8893CE-685F-4D8F-B751-E9FA535B4120}">
      <dsp:nvSpPr>
        <dsp:cNvPr id="0" name=""/>
        <dsp:cNvSpPr/>
      </dsp:nvSpPr>
      <dsp:spPr>
        <a:xfrm>
          <a:off x="0" y="0"/>
          <a:ext cx="6517266" cy="7088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Придбано 15 комп’ютерів для ННІ ПО (навчальна лабораторія № 205, корп.10)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4602" y="34602"/>
        <a:ext cx="6448062" cy="639624"/>
      </dsp:txXfrm>
    </dsp:sp>
    <dsp:sp modelId="{1A370383-DD6A-4E46-A7F1-93CBD0F4812E}">
      <dsp:nvSpPr>
        <dsp:cNvPr id="0" name=""/>
        <dsp:cNvSpPr/>
      </dsp:nvSpPr>
      <dsp:spPr>
        <a:xfrm>
          <a:off x="6537538" y="731329"/>
          <a:ext cx="2535469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тис. грн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537538" y="819933"/>
        <a:ext cx="2269659" cy="531621"/>
      </dsp:txXfrm>
    </dsp:sp>
    <dsp:sp modelId="{EEBADFAF-43DB-4FEE-8209-3E29A6B5DEE3}">
      <dsp:nvSpPr>
        <dsp:cNvPr id="0" name=""/>
        <dsp:cNvSpPr/>
      </dsp:nvSpPr>
      <dsp:spPr>
        <a:xfrm>
          <a:off x="0" y="732619"/>
          <a:ext cx="6528995" cy="7088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Закуплено  лабораторне обладнання для </a:t>
          </a:r>
          <a:r>
            <a:rPr lang="ru-RU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факультету ветеринарної </a:t>
          </a:r>
          <a:r>
            <a:rPr lang="ru-RU" sz="200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медицини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4602" y="767221"/>
        <a:ext cx="6459791" cy="639624"/>
      </dsp:txXfrm>
    </dsp:sp>
    <dsp:sp modelId="{4439D0FD-4A6C-4388-9882-8E86B4C46282}">
      <dsp:nvSpPr>
        <dsp:cNvPr id="0" name=""/>
        <dsp:cNvSpPr/>
      </dsp:nvSpPr>
      <dsp:spPr>
        <a:xfrm>
          <a:off x="6588019" y="1512331"/>
          <a:ext cx="2484988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25 тис. грн.</a:t>
          </a:r>
        </a:p>
      </dsp:txBody>
      <dsp:txXfrm>
        <a:off x="6588019" y="1600935"/>
        <a:ext cx="2219178" cy="531621"/>
      </dsp:txXfrm>
    </dsp:sp>
    <dsp:sp modelId="{6C479147-9602-48D9-8EC8-A3AB2169E939}">
      <dsp:nvSpPr>
        <dsp:cNvPr id="0" name=""/>
        <dsp:cNvSpPr/>
      </dsp:nvSpPr>
      <dsp:spPr>
        <a:xfrm>
          <a:off x="27636" y="1493306"/>
          <a:ext cx="6526214" cy="7088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Придбано і встановлена інтерактивна дошка у навчальній лабораторії № 205, корп.10</a:t>
          </a:r>
        </a:p>
      </dsp:txBody>
      <dsp:txXfrm>
        <a:off x="62238" y="1527908"/>
        <a:ext cx="6457010" cy="639624"/>
      </dsp:txXfrm>
    </dsp:sp>
    <dsp:sp modelId="{D7C2DC33-C49A-45F2-8006-730EB3B49645}">
      <dsp:nvSpPr>
        <dsp:cNvPr id="0" name=""/>
        <dsp:cNvSpPr/>
      </dsp:nvSpPr>
      <dsp:spPr>
        <a:xfrm>
          <a:off x="6541417" y="2232246"/>
          <a:ext cx="2526891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12 тис. грн.</a:t>
          </a:r>
        </a:p>
      </dsp:txBody>
      <dsp:txXfrm>
        <a:off x="6541417" y="2320850"/>
        <a:ext cx="2261081" cy="531621"/>
      </dsp:txXfrm>
    </dsp:sp>
    <dsp:sp modelId="{14D2E1A3-1B30-4E1F-97ED-D75D7D381828}">
      <dsp:nvSpPr>
        <dsp:cNvPr id="0" name=""/>
        <dsp:cNvSpPr/>
      </dsp:nvSpPr>
      <dsp:spPr>
        <a:xfrm>
          <a:off x="37507" y="2232246"/>
          <a:ext cx="6536719" cy="70882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Ремонт і обладнання меблями навчальної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лабораторії 205, корп.10</a:t>
          </a:r>
        </a:p>
      </dsp:txBody>
      <dsp:txXfrm>
        <a:off x="72109" y="2266848"/>
        <a:ext cx="6467515" cy="639624"/>
      </dsp:txXfrm>
    </dsp:sp>
    <dsp:sp modelId="{23639081-81AE-40A8-AB70-5D7ACF272A16}">
      <dsp:nvSpPr>
        <dsp:cNvPr id="0" name=""/>
        <dsp:cNvSpPr/>
      </dsp:nvSpPr>
      <dsp:spPr>
        <a:xfrm>
          <a:off x="6589237" y="2963580"/>
          <a:ext cx="2483770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1500 тис. грн.</a:t>
          </a:r>
          <a:endParaRPr lang="uk-UA" sz="2600" kern="1200" dirty="0"/>
        </a:p>
      </dsp:txBody>
      <dsp:txXfrm>
        <a:off x="6589237" y="3052184"/>
        <a:ext cx="2217960" cy="531621"/>
      </dsp:txXfrm>
    </dsp:sp>
    <dsp:sp modelId="{49BDDD85-5141-4A38-9AEC-ECC6BB70C5D0}">
      <dsp:nvSpPr>
        <dsp:cNvPr id="0" name=""/>
        <dsp:cNvSpPr/>
      </dsp:nvSpPr>
      <dsp:spPr>
        <a:xfrm>
          <a:off x="32671" y="2971384"/>
          <a:ext cx="6587266" cy="7088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Капітальний ремонт 3,4,5 поверху корп.10</a:t>
          </a:r>
        </a:p>
      </dsp:txBody>
      <dsp:txXfrm>
        <a:off x="67273" y="3005986"/>
        <a:ext cx="6518062" cy="639624"/>
      </dsp:txXfrm>
    </dsp:sp>
    <dsp:sp modelId="{C3E72CAE-A61F-4BC4-8B4F-7D13D2E17DD2}">
      <dsp:nvSpPr>
        <dsp:cNvPr id="0" name=""/>
        <dsp:cNvSpPr/>
      </dsp:nvSpPr>
      <dsp:spPr>
        <a:xfrm>
          <a:off x="6573666" y="3744418"/>
          <a:ext cx="2461144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223,0 тис. грн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	</a:t>
          </a:r>
        </a:p>
      </dsp:txBody>
      <dsp:txXfrm>
        <a:off x="6573666" y="3833022"/>
        <a:ext cx="2195334" cy="531621"/>
      </dsp:txXfrm>
    </dsp:sp>
    <dsp:sp modelId="{F2D235EB-3BCD-4768-8274-571BA0761752}">
      <dsp:nvSpPr>
        <dsp:cNvPr id="0" name=""/>
        <dsp:cNvSpPr/>
      </dsp:nvSpPr>
      <dsp:spPr>
        <a:xfrm>
          <a:off x="52786" y="3744418"/>
          <a:ext cx="6503895" cy="70882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Інші витрати</a:t>
          </a:r>
        </a:p>
      </dsp:txBody>
      <dsp:txXfrm>
        <a:off x="87388" y="3779020"/>
        <a:ext cx="6434691" cy="639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70383-DD6A-4E46-A7F1-93CBD0F4812E}">
      <dsp:nvSpPr>
        <dsp:cNvPr id="0" name=""/>
        <dsp:cNvSpPr/>
      </dsp:nvSpPr>
      <dsp:spPr>
        <a:xfrm>
          <a:off x="6266542" y="917756"/>
          <a:ext cx="2877456" cy="981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500</a:t>
          </a:r>
          <a:r>
            <a:rPr lang="uk-UA" sz="2400" kern="1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 тис. грн.</a:t>
          </a:r>
        </a:p>
      </dsp:txBody>
      <dsp:txXfrm>
        <a:off x="6266542" y="1040424"/>
        <a:ext cx="2509453" cy="736005"/>
      </dsp:txXfrm>
    </dsp:sp>
    <dsp:sp modelId="{EEBADFAF-43DB-4FEE-8209-3E29A6B5DEE3}">
      <dsp:nvSpPr>
        <dsp:cNvPr id="0" name=""/>
        <dsp:cNvSpPr/>
      </dsp:nvSpPr>
      <dsp:spPr>
        <a:xfrm>
          <a:off x="5153" y="246626"/>
          <a:ext cx="6257339" cy="17101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ремонт лівого крила 3-го поверху </a:t>
          </a:r>
          <a:b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гуртожитку № 9, кімнат для проживання студентів першого курсу, кухні, санвузла</a:t>
          </a:r>
        </a:p>
      </dsp:txBody>
      <dsp:txXfrm>
        <a:off x="88638" y="330111"/>
        <a:ext cx="6090369" cy="1543219"/>
      </dsp:txXfrm>
    </dsp:sp>
    <dsp:sp modelId="{4439D0FD-4A6C-4388-9882-8E86B4C46282}">
      <dsp:nvSpPr>
        <dsp:cNvPr id="0" name=""/>
        <dsp:cNvSpPr/>
      </dsp:nvSpPr>
      <dsp:spPr>
        <a:xfrm>
          <a:off x="6372196" y="2537716"/>
          <a:ext cx="2504431" cy="10007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560 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тис. грн.</a:t>
          </a:r>
        </a:p>
      </dsp:txBody>
      <dsp:txXfrm>
        <a:off x="6372196" y="2662804"/>
        <a:ext cx="2129169" cy="750525"/>
      </dsp:txXfrm>
    </dsp:sp>
    <dsp:sp modelId="{6C479147-9602-48D9-8EC8-A3AB2169E939}">
      <dsp:nvSpPr>
        <dsp:cNvPr id="0" name=""/>
        <dsp:cNvSpPr/>
      </dsp:nvSpPr>
      <dsp:spPr>
        <a:xfrm>
          <a:off x="0" y="1989327"/>
          <a:ext cx="6236792" cy="17101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Відремонтувати і обладнати аудиторію № 114 корпус № 10 з метою створення навчальної лабораторії «</a:t>
          </a:r>
          <a:r>
            <a:rPr lang="uk-UA" sz="20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Технологія та організація ресторанного обслуговування</a:t>
          </a: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</a:p>
      </dsp:txBody>
      <dsp:txXfrm>
        <a:off x="83485" y="2072812"/>
        <a:ext cx="6069822" cy="1543219"/>
      </dsp:txXfrm>
    </dsp:sp>
    <dsp:sp modelId="{23639081-81AE-40A8-AB70-5D7ACF272A16}">
      <dsp:nvSpPr>
        <dsp:cNvPr id="0" name=""/>
        <dsp:cNvSpPr/>
      </dsp:nvSpPr>
      <dsp:spPr>
        <a:xfrm>
          <a:off x="6373815" y="4216131"/>
          <a:ext cx="2475737" cy="935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220 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тис. грн.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>
              <a:latin typeface="Times New Roman" pitchFamily="18" charset="0"/>
              <a:cs typeface="Times New Roman" pitchFamily="18" charset="0"/>
            </a:rPr>
            <a:t>	</a:t>
          </a:r>
        </a:p>
      </dsp:txBody>
      <dsp:txXfrm>
        <a:off x="6373815" y="4333087"/>
        <a:ext cx="2124871" cy="701733"/>
      </dsp:txXfrm>
    </dsp:sp>
    <dsp:sp modelId="{49BDDD85-5141-4A38-9AEC-ECC6BB70C5D0}">
      <dsp:nvSpPr>
        <dsp:cNvPr id="0" name=""/>
        <dsp:cNvSpPr/>
      </dsp:nvSpPr>
      <dsp:spPr>
        <a:xfrm>
          <a:off x="0" y="3762418"/>
          <a:ext cx="6259615" cy="17101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Придбати меблів, матраців, постільної білизни </a:t>
          </a:r>
          <a:b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(30 комплектів) для гуртожитку № 9</a:t>
          </a:r>
        </a:p>
      </dsp:txBody>
      <dsp:txXfrm>
        <a:off x="83485" y="3845903"/>
        <a:ext cx="6092645" cy="1543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C660-22B3-4C50-BBA6-FA6A269B4239}">
      <dsp:nvSpPr>
        <dsp:cNvPr id="0" name=""/>
        <dsp:cNvSpPr/>
      </dsp:nvSpPr>
      <dsp:spPr>
        <a:xfrm>
          <a:off x="0" y="29780"/>
          <a:ext cx="9158288" cy="134608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Забезпечити безумовне виконання державного замовлення  підвищення кваліфікації  керівників, спеціалістів, фахівців АПК, науково педагогічних і педагогічних працівників аграрних                    ВНЗ І-І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 </a:t>
          </a: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рівнів акредитації  - </a:t>
          </a: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2800 осіб</a:t>
          </a:r>
        </a:p>
      </dsp:txBody>
      <dsp:txXfrm>
        <a:off x="65710" y="95490"/>
        <a:ext cx="9026868" cy="1214665"/>
      </dsp:txXfrm>
    </dsp:sp>
    <dsp:sp modelId="{E21F1294-ECEA-47F1-B2DF-3CB33D7B7776}">
      <dsp:nvSpPr>
        <dsp:cNvPr id="0" name=""/>
        <dsp:cNvSpPr/>
      </dsp:nvSpPr>
      <dsp:spPr>
        <a:xfrm>
          <a:off x="0" y="1435622"/>
          <a:ext cx="9158288" cy="72474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Домогтися залучення слухачів на програми підвищення кваліфікації, стажування на комерційній основі </a:t>
          </a:r>
          <a:r>
            <a:rPr lang="uk-UA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кількості              </a:t>
          </a: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1500 осіб</a:t>
          </a:r>
        </a:p>
      </dsp:txBody>
      <dsp:txXfrm>
        <a:off x="35379" y="1471001"/>
        <a:ext cx="9087530" cy="653987"/>
      </dsp:txXfrm>
    </dsp:sp>
    <dsp:sp modelId="{2D062CF5-7188-4B95-9421-E72632F9D62A}">
      <dsp:nvSpPr>
        <dsp:cNvPr id="0" name=""/>
        <dsp:cNvSpPr/>
      </dsp:nvSpPr>
      <dsp:spPr>
        <a:xfrm>
          <a:off x="0" y="2298947"/>
          <a:ext cx="9158288" cy="8601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Довести контингент студентів на підготовці та програмах здобуття другої вищої освіти (ОС “Бакалавр”, ”Магістр”) </a:t>
          </a: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700 осіб</a:t>
          </a:r>
        </a:p>
      </dsp:txBody>
      <dsp:txXfrm>
        <a:off x="41990" y="2340937"/>
        <a:ext cx="9074308" cy="776181"/>
      </dsp:txXfrm>
    </dsp:sp>
    <dsp:sp modelId="{A4A5B1BD-D45E-41A5-A560-6B3945187FB7}">
      <dsp:nvSpPr>
        <dsp:cNvPr id="0" name=""/>
        <dsp:cNvSpPr/>
      </dsp:nvSpPr>
      <dsp:spPr>
        <a:xfrm>
          <a:off x="0" y="3271429"/>
          <a:ext cx="9158288" cy="80985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Забезпечити   високу якість навчального процесу на програмах здобуття другої вищої освіти, підвищення кваліфікації</a:t>
          </a:r>
        </a:p>
      </dsp:txBody>
      <dsp:txXfrm>
        <a:off x="39534" y="3310963"/>
        <a:ext cx="9079220" cy="730790"/>
      </dsp:txXfrm>
    </dsp:sp>
    <dsp:sp modelId="{A2A6E23D-B507-44B1-B26B-4D6CAABED061}">
      <dsp:nvSpPr>
        <dsp:cNvPr id="0" name=""/>
        <dsp:cNvSpPr/>
      </dsp:nvSpPr>
      <dsp:spPr>
        <a:xfrm>
          <a:off x="0" y="4197085"/>
          <a:ext cx="9158288" cy="8160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Поповнити спецфонд не менш, як на </a:t>
          </a: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млн грн.</a:t>
          </a:r>
        </a:p>
      </dsp:txBody>
      <dsp:txXfrm>
        <a:off x="39838" y="4236923"/>
        <a:ext cx="9078612" cy="73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20" cy="497126"/>
          </a:xfrm>
          <a:prstGeom prst="rect">
            <a:avLst/>
          </a:prstGeom>
        </p:spPr>
        <p:txBody>
          <a:bodyPr vert="horz" lIns="92340" tIns="46171" rIns="92340" bIns="46171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1219" y="0"/>
            <a:ext cx="2952319" cy="497126"/>
          </a:xfrm>
          <a:prstGeom prst="rect">
            <a:avLst/>
          </a:prstGeom>
        </p:spPr>
        <p:txBody>
          <a:bodyPr vert="horz" lIns="92340" tIns="46171" rIns="92340" bIns="46171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8594BA-9CA4-4F48-98D4-636A55DFFB08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0" tIns="46171" rIns="92340" bIns="4617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5" y="4725075"/>
            <a:ext cx="5451790" cy="4475718"/>
          </a:xfrm>
          <a:prstGeom prst="rect">
            <a:avLst/>
          </a:prstGeom>
        </p:spPr>
        <p:txBody>
          <a:bodyPr vert="horz" lIns="92340" tIns="46171" rIns="92340" bIns="4617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52320" cy="497125"/>
          </a:xfrm>
          <a:prstGeom prst="rect">
            <a:avLst/>
          </a:prstGeom>
        </p:spPr>
        <p:txBody>
          <a:bodyPr vert="horz" lIns="92340" tIns="46171" rIns="92340" bIns="46171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1219" y="9448562"/>
            <a:ext cx="2952319" cy="497125"/>
          </a:xfrm>
          <a:prstGeom prst="rect">
            <a:avLst/>
          </a:prstGeom>
        </p:spPr>
        <p:txBody>
          <a:bodyPr vert="horz" lIns="92340" tIns="46171" rIns="92340" bIns="46171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080E51-152C-4ED6-A747-370BCD160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80E51-152C-4ED6-A747-370BCD160AD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6DA0-2F3E-41FC-B43A-F41FF355BE44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9E18-C41F-425A-974B-5F8B4C58B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62A5-EEEE-434B-91B9-2506221D2716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BE1B-2EEB-41D3-AC54-257F5508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B0FA-1A82-4F0D-8066-A19FB55D2221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4370-42E0-4F66-9FFB-4C1689E78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E1A2-41E0-4373-8343-F918338527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8015-6A73-44C8-AEFA-61BBA2293C64}" type="datetime1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BBC5A-B62B-46B4-9151-AFFF246FBE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C88F9-1CBF-43D1-A013-E3743741FB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57EA-BCDC-42A7-BE99-46F3328ADCE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42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704B-D1F5-4B1F-B235-8F29FBF4314E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CD05-23B4-41C0-AD01-57517ED0E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FD12-C35A-4E39-A2CC-FC66DCA91FFE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970F-8B49-46A8-B8C5-7E03C54E6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CB49-279C-4048-9781-C6B54BD92A09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45CC-A29D-4059-934B-8B7D6695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4C32-BBAB-476D-9BA9-0FD7634221D8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3ADC-B0B0-4398-A98E-283C1E09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7828-6F64-4792-A0D0-CF5C69E37148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F06B-6DE7-4189-B701-88611156D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7A03-FDA6-4AFD-991B-BFEF2C385EA6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F44D-10EC-464C-B12B-1C3DA1839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A678-EFAF-434A-B77B-C2A8E74B0724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4D1-3ADE-4DFF-AFBB-4EB482FAA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D3C5-E318-4D5C-9CFE-3D7CC16802F1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1CA9-401C-45BB-9E06-E489AF903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50A6A7-BB3B-463D-B523-F9AB8FA90614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9D1698-27AE-4DF7-94E8-CFDB9F35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3059113" y="6454775"/>
            <a:ext cx="30972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/>
          <a:lstStyle/>
          <a:p>
            <a:pPr algn="ctr">
              <a:spcBef>
                <a:spcPct val="20000"/>
              </a:spcBef>
            </a:pPr>
            <a:r>
              <a:rPr lang="uk-UA" altLang="ru-RU" sz="1400" b="1" dirty="0"/>
              <a:t>м. </a:t>
            </a:r>
            <a:r>
              <a:rPr lang="uk-UA" altLang="ru-RU" sz="1300" b="1" dirty="0"/>
              <a:t>КИЇВ - 2019</a:t>
            </a:r>
            <a:endParaRPr lang="ru-RU" altLang="ru-RU" sz="1300" b="1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1844675"/>
            <a:ext cx="8643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 anchor="ctr"/>
          <a:lstStyle/>
          <a:p>
            <a:pPr algn="ctr"/>
            <a:r>
              <a:rPr lang="ru-RU" sz="3200" b="1" dirty="0" err="1"/>
              <a:t>Освіта</a:t>
            </a:r>
            <a:r>
              <a:rPr lang="ru-RU" sz="3200" b="1" dirty="0"/>
              <a:t> </a:t>
            </a:r>
            <a:r>
              <a:rPr lang="ru-RU" sz="3200" b="1" dirty="0" err="1"/>
              <a:t>дорослих</a:t>
            </a:r>
            <a:r>
              <a:rPr lang="ru-RU" sz="3200" b="1" dirty="0"/>
              <a:t>: </a:t>
            </a:r>
            <a:r>
              <a:rPr lang="ru-RU" sz="3200" b="1" dirty="0" err="1"/>
              <a:t>реалізація</a:t>
            </a:r>
            <a:r>
              <a:rPr lang="ru-RU" sz="3200" b="1" dirty="0"/>
              <a:t> </a:t>
            </a:r>
            <a:r>
              <a:rPr lang="ru-RU" sz="3200" b="1" dirty="0" err="1"/>
              <a:t>освітніх</a:t>
            </a:r>
            <a:r>
              <a:rPr lang="ru-RU" sz="3200" b="1" dirty="0"/>
              <a:t> </a:t>
            </a:r>
            <a:r>
              <a:rPr lang="ru-RU" sz="3200" b="1" dirty="0" err="1"/>
              <a:t>програм</a:t>
            </a:r>
            <a:r>
              <a:rPr lang="ru-RU" sz="3200" b="1" dirty="0"/>
              <a:t> та </a:t>
            </a:r>
            <a:r>
              <a:rPr lang="ru-RU" sz="3200" b="1" dirty="0" err="1"/>
              <a:t>послуг</a:t>
            </a:r>
            <a:r>
              <a:rPr lang="ru-RU" sz="3200" b="1" dirty="0"/>
              <a:t> в </a:t>
            </a:r>
            <a:r>
              <a:rPr lang="ru-RU" sz="3200" b="1" dirty="0" err="1"/>
              <a:t>системі</a:t>
            </a:r>
            <a:r>
              <a:rPr lang="ru-RU" sz="3200" b="1" dirty="0"/>
              <a:t>  </a:t>
            </a:r>
            <a:r>
              <a:rPr lang="ru-RU" sz="3200" b="1" dirty="0" err="1"/>
              <a:t>післядипломної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endParaRPr lang="ru-RU" sz="3200" b="1" dirty="0"/>
          </a:p>
          <a:p>
            <a:pPr algn="ctr"/>
            <a:endParaRPr lang="uk-UA" sz="3600" b="1" dirty="0"/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Доповідач: КУЛАЄЦЬ М.М.,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директор ННІ післядипломної освіти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B03E3-8B2D-4325-8C81-026D928599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97201F5-5C0C-48D8-BA8C-D9896F52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FD2C0546-E4FE-49EB-82C1-C84F0C4B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7" y="188640"/>
            <a:ext cx="89916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/>
              <a:t> АНАЛІЗ </a:t>
            </a:r>
            <a:br>
              <a:rPr lang="uk-UA" dirty="0"/>
            </a:br>
            <a:r>
              <a:rPr lang="uk-UA" sz="3100" dirty="0"/>
              <a:t>Підвищення кваліфікації </a:t>
            </a:r>
            <a:br>
              <a:rPr lang="uk-UA" sz="3100" dirty="0"/>
            </a:br>
            <a:r>
              <a:rPr lang="uk-UA" sz="3100" dirty="0"/>
              <a:t>на комерційній основі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80508"/>
              </p:ext>
            </p:extLst>
          </p:nvPr>
        </p:nvGraphicFramePr>
        <p:xfrm>
          <a:off x="61496" y="1268760"/>
          <a:ext cx="9108507" cy="5531296"/>
        </p:xfrm>
        <a:graphic>
          <a:graphicData uri="http://schemas.openxmlformats.org/drawingml/2006/table">
            <a:tbl>
              <a:tblPr/>
              <a:tblGrid>
                <a:gridCol w="249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6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Назва потоків слухачів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Надійшло коштів, грн.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З них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витрачено на заробітну плату,</a:t>
                      </a:r>
                      <a:r>
                        <a:rPr lang="uk-UA" sz="1300" b="1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1" baseline="0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 err="1">
                          <a:latin typeface="Times New Roman"/>
                          <a:ea typeface="Calibri"/>
                          <a:cs typeface="Times New Roman"/>
                        </a:rPr>
                        <a:t>залищилось</a:t>
                      </a: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 на розвиток, </a:t>
                      </a:r>
                      <a:r>
                        <a:rPr lang="uk-UA" sz="1300" b="1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Підвищення кваліфікації дорадників та експертів-дорадників (Житомирська та Київська області)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43 050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24511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18539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Підвищення кваліфікації дорадників та експертів-дорадників і проведення кваліфікаційного іспиту(Сумська область)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72 760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30809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41950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Підвищення кваліфікації бджолярів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10 000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4222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5778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Підвищення кваліфікації спеціалістів у сфері правової охорони інтелектуальної власності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172 800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43 953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128 847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Підвищення кваліфікації фахівців з пивоваріння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56 000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24 595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540 263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кваліфікації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дорадників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експертів-дорадників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онлайн (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Львівська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Донецька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Одеська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64 480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28 319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36 161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746B9522-798C-419D-9274-B14532A0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80CD0A77-8296-430F-BBB2-B3C69D8E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7124"/>
            <a:ext cx="8991600" cy="1196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/>
              <a:t> аналіз</a:t>
            </a:r>
            <a:br>
              <a:rPr lang="uk-UA" dirty="0"/>
            </a:br>
            <a:r>
              <a:rPr lang="uk-UA" sz="3100" dirty="0"/>
              <a:t>Підвищення кваліфікації </a:t>
            </a:r>
            <a:br>
              <a:rPr lang="uk-UA" sz="3100" dirty="0"/>
            </a:br>
            <a:r>
              <a:rPr lang="uk-UA" sz="3100" dirty="0"/>
              <a:t>на комерційній основі</a:t>
            </a:r>
            <a:br>
              <a:rPr lang="uk-UA" sz="3100" dirty="0"/>
            </a:br>
            <a:endParaRPr lang="ru-RU" sz="13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68514"/>
              </p:ext>
            </p:extLst>
          </p:nvPr>
        </p:nvGraphicFramePr>
        <p:xfrm>
          <a:off x="149623" y="1556793"/>
          <a:ext cx="8964491" cy="5192957"/>
        </p:xfrm>
        <a:graphic>
          <a:graphicData uri="http://schemas.openxmlformats.org/drawingml/2006/table">
            <a:tbl>
              <a:tblPr/>
              <a:tblGrid>
                <a:gridCol w="235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6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Назва потоків слухачів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Надійшло коштів, грн.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З них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витрачено на заробітну плату,</a:t>
                      </a:r>
                      <a:r>
                        <a:rPr lang="uk-UA" sz="1300" b="1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1" baseline="0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 err="1">
                          <a:latin typeface="Times New Roman"/>
                          <a:ea typeface="Calibri"/>
                          <a:cs typeface="Times New Roman"/>
                        </a:rPr>
                        <a:t>залищилось</a:t>
                      </a:r>
                      <a:r>
                        <a:rPr lang="uk-UA" sz="1300" b="1" dirty="0">
                          <a:latin typeface="Times New Roman"/>
                          <a:ea typeface="Calibri"/>
                          <a:cs typeface="Times New Roman"/>
                        </a:rPr>
                        <a:t> на розвиток, </a:t>
                      </a:r>
                      <a:r>
                        <a:rPr lang="uk-UA" sz="1300" b="1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Стажування фахівців  АПК, НПП на кафедрах університету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395 606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140 831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254 775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Стажування </a:t>
                      </a:r>
                      <a:r>
                        <a:rPr lang="uk-UA" sz="16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дорадників  </a:t>
                      </a:r>
                      <a:r>
                        <a:rPr lang="uk-UA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кафедрі аграрного консалтингу і туризму НУБіП України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14 000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6148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7852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кваліфкації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фахівців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коноплярства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46 000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20 203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25 797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ВСЬОГО: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455 606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167 182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288 424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вал 13">
            <a:extLst>
              <a:ext uri="{FF2B5EF4-FFF2-40B4-BE49-F238E27FC236}">
                <a16:creationId xmlns:a16="http://schemas.microsoft.com/office/drawing/2014/main" id="{37B3265F-A3E0-43A4-9FDE-65E91585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6021288"/>
            <a:ext cx="1224136" cy="50958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05E39920-4A85-42FE-BE27-0245A95E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4E5E8C43-FE9C-42E9-AD5C-C21B2D88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3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>
            <a:extLst>
              <a:ext uri="{FF2B5EF4-FFF2-40B4-BE49-F238E27FC236}">
                <a16:creationId xmlns:a16="http://schemas.microsoft.com/office/drawing/2014/main" id="{AAF949AF-22CA-4FAE-8315-213ACBBE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8936038" cy="1323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</a:p>
          <a:p>
            <a:pPr algn="ctr" eaLnBrk="1" hangingPunct="1"/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проходження стажування науково-педагогічних працівників, </a:t>
            </a:r>
            <a:b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спеціалістів,  фахівців на кафедрах університету </a:t>
            </a:r>
            <a:b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надходжень грошових коштів у 2018 році</a:t>
            </a: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9EB276D1-E06E-499A-9A88-0E685CD3E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286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234B844-86C0-43F7-B1A3-A68CB732EA5C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844675"/>
          <a:ext cx="8737600" cy="4244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0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 слухачів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осіб, ННІ (факультети), у яких стажувались слухачі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осіб, які проходили стажування, 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 на комерційній основі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Надійшло коштів, 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 залишилось на розвиток, грн. ф-тету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09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Керівники, спеціалісти, фахівці АПК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2874" marR="92874" marT="46439" marB="46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Ветеринарний факультет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208593,58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конструювання та дизайну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1262,93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 факультет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1462,93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 факультет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2124,83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харчових технологій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2924,65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ННІ ПО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7527,57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тваринництва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1476,32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00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Педагогічні, науково-педагогічні працівники ВНЗ І-І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рівнів акредитації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2874" marR="92874" marT="46439" marB="46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Агробіологічний факультет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ННІ енергетики та енергозбереження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 факультет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рослин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Інформаційних технологій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фізвиховання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Гуманітарно-педагогічний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Механіко-технологічний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0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Стажування на виробництві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412200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225372,72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915" marR="59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Овал 13">
            <a:extLst>
              <a:ext uri="{FF2B5EF4-FFF2-40B4-BE49-F238E27FC236}">
                <a16:creationId xmlns:a16="http://schemas.microsoft.com/office/drawing/2014/main" id="{26571028-BCDD-41CE-9CD6-AEF0B6CD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5814673"/>
            <a:ext cx="936625" cy="4905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" name="Овал 13">
            <a:extLst>
              <a:ext uri="{FF2B5EF4-FFF2-40B4-BE49-F238E27FC236}">
                <a16:creationId xmlns:a16="http://schemas.microsoft.com/office/drawing/2014/main" id="{E5BD41B4-4FB8-4B3E-AED0-DEF470E9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944" y="5814673"/>
            <a:ext cx="936625" cy="4905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58ED8D1A-E9F6-4B9F-9A99-C6FD58FB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3A075557-466F-4272-9C5F-FC6A6BAD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>
            <a:extLst>
              <a:ext uri="{FF2B5EF4-FFF2-40B4-BE49-F238E27FC236}">
                <a16:creationId xmlns:a16="http://schemas.microsoft.com/office/drawing/2014/main" id="{109212A9-5689-4EF3-9F28-CB850ACF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0802"/>
            <a:ext cx="850265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Georgia" panose="02040502050405020303" pitchFamily="18" charset="0"/>
              <a:buNone/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стажування науково-педагогічних працівників, </a:t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спеціалістів,  фахівців на кафедрах університету </a:t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надходжень грошових коштів у 2018 році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3F6B5D-69F5-4EC4-9588-F6E5347DFD46}"/>
              </a:ext>
            </a:extLst>
          </p:cNvPr>
          <p:cNvSpPr/>
          <p:nvPr/>
        </p:nvSpPr>
        <p:spPr>
          <a:xfrm>
            <a:off x="1588" y="1362254"/>
            <a:ext cx="39485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Факультет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ветеринарно</a:t>
            </a:r>
            <a:r>
              <a:rPr lang="uk-UA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медицини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A1947E9-06E4-46D1-9FAA-EC6D16444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92099"/>
              </p:ext>
            </p:extLst>
          </p:nvPr>
        </p:nvGraphicFramePr>
        <p:xfrm>
          <a:off x="34925" y="1699592"/>
          <a:ext cx="9037638" cy="5087938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719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</a:t>
                      </a:r>
                      <a:endParaRPr kumimoji="0" lang="uk-UA" alt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стажистів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Надійшло коштів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Нараховано </a:t>
                      </a:r>
                      <a:r>
                        <a:rPr kumimoji="0" lang="ru-RU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</a:t>
                      </a: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обітної </a:t>
                      </a:r>
                      <a:r>
                        <a:rPr kumimoji="0" lang="ru-RU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</a:t>
                      </a: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грн.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</a:t>
                      </a:r>
                      <a:r>
                        <a:rPr kumimoji="0" lang="ru-RU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endParaRPr kumimoji="0" lang="uk-UA" altLang="uk-UA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розподілу</a:t>
                      </a: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грн.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</a:t>
                      </a:r>
                      <a:r>
                        <a:rPr kumimoji="0" lang="uk-UA" altLang="uk-UA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ається</a:t>
                      </a:r>
                      <a:r>
                        <a:rPr kumimoji="0" lang="uk-UA" alt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потреб</a:t>
                      </a:r>
                    </a:p>
                  </a:txBody>
                  <a:tcPr marL="14956" marR="14956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університету</a:t>
                      </a:r>
                      <a:endParaRPr kumimoji="0" lang="uk-UA" altLang="uk-UA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факультету</a:t>
                      </a:r>
                      <a:endParaRPr kumimoji="0" lang="uk-UA" alt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Фармакології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токсикології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20620,68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45042,77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6756,42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38286,35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Епізоотології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організації ветеринарної справи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5768,00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13763,04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2064,46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11698,58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Терапії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клінічної діагностики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3770,36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8400,16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1260,02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7140,14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Хірургії 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ім.академіка І.О.Поваженка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19985,00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51042,70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7656,41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43386,30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Мікробіол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огії, вірусології та біотехнології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2279,30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4419,89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662,89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3756,37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Акушерства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гінекології та біотехнології відтворення тварин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2918,88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4238,07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635,84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3608,12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Ветсанексерт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изи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6766,61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10344,74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1551,71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8793,03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Паразитол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огії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14020,05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23095,54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3464,33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19631,21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Анатомії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24933,64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60580,96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9087,14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51493,82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Біохімії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9684,93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22984,39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3447,66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19536,73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tabLst>
                          <a:tab pos="6858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Гігієни</a:t>
                      </a: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санітарії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2600,00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913,28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1485,80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222,87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1262,93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140,00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381600,00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111660,73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245398,06</a:t>
                      </a: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36809,75</a:t>
                      </a:r>
                      <a:endParaRPr kumimoji="0" lang="uk-UA" altLang="uk-UA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208593,58</a:t>
                      </a:r>
                      <a:endParaRPr kumimoji="0" lang="uk-UA" alt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56" marR="149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880" name="Овал 13">
            <a:extLst>
              <a:ext uri="{FF2B5EF4-FFF2-40B4-BE49-F238E27FC236}">
                <a16:creationId xmlns:a16="http://schemas.microsoft.com/office/drawing/2014/main" id="{DB986ABD-9ED2-4EC2-AE19-DC20EA335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6466854"/>
            <a:ext cx="936625" cy="4905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1881" name="Овал 13">
            <a:extLst>
              <a:ext uri="{FF2B5EF4-FFF2-40B4-BE49-F238E27FC236}">
                <a16:creationId xmlns:a16="http://schemas.microsoft.com/office/drawing/2014/main" id="{F034A46E-33F9-4A6C-92B9-BEF5152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452567"/>
            <a:ext cx="936625" cy="4905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F429DAE3-D48A-4657-81BE-350DD101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FEDF0B77-9C4D-44C0-BF94-7825B211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8064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000" b="1" dirty="0">
                <a:effectLst/>
              </a:rPr>
              <a:t>Аналіз виконання погодинного навантаження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викладачів НУБіП України на підвищенні кваліфікації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слухачів </a:t>
            </a:r>
            <a:r>
              <a:rPr lang="uk-UA" sz="2000" b="1" dirty="0" err="1">
                <a:effectLst/>
              </a:rPr>
              <a:t>нні</a:t>
            </a:r>
            <a:r>
              <a:rPr lang="uk-UA" sz="2000" b="1" dirty="0">
                <a:effectLst/>
              </a:rPr>
              <a:t> післядипломної освіти за 2018 рік</a:t>
            </a:r>
            <a:endParaRPr lang="x-none" sz="20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52562"/>
              </p:ext>
            </p:extLst>
          </p:nvPr>
        </p:nvGraphicFramePr>
        <p:xfrm>
          <a:off x="76200" y="1268760"/>
          <a:ext cx="8991600" cy="4805052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№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Факультет, ННІ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Всього,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годин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грарного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земельного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ім. акад.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В.З.Янчука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дміністративного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Аквакультур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кушерства, гінекології і біотехнології відтворення тварин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натомії тварин ім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ак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ад.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Касьяненка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Англійської мови для технічних та агробіолочних спеціальностей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Англійської філології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іології лісу та мислив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ствоз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навства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Біохімії і фізіології тварин ім. акад. М.Ф. Гулого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Ботаніки, дендрології та лісової селекції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еринарно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ітарної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експертизи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Відтворення лісів та лісових меліорацій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енетики,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селекції і насінництва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еодезії та картографії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FE8F2FC-FC72-41CF-95CC-C1D18373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D8916A98-5A5D-4521-8F78-2258D323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8064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000" b="1" dirty="0">
                <a:effectLst/>
              </a:rPr>
              <a:t>Аналіз виконання погодинного навантаження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викладачів НУБіП України на підвищенні кваліфікації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слухачів </a:t>
            </a:r>
            <a:r>
              <a:rPr lang="uk-UA" sz="2000" b="1" dirty="0" err="1">
                <a:effectLst/>
              </a:rPr>
              <a:t>нні</a:t>
            </a:r>
            <a:r>
              <a:rPr lang="uk-UA" sz="2000" b="1" dirty="0">
                <a:effectLst/>
              </a:rPr>
              <a:t> післядипломної освіти за 2018 рік</a:t>
            </a:r>
            <a:endParaRPr lang="x-none" sz="20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80045"/>
              </p:ext>
            </p:extLst>
          </p:nvPr>
        </p:nvGraphicFramePr>
        <p:xfrm>
          <a:off x="76200" y="1268760"/>
          <a:ext cx="8991600" cy="5139620"/>
        </p:xfrm>
        <a:graphic>
          <a:graphicData uri="http://schemas.openxmlformats.org/drawingml/2006/table">
            <a:tbl>
              <a:tblPr/>
              <a:tblGrid>
                <a:gridCol w="6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№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Факультет, ННІ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Всього,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годин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Гігієни тварин та санітарії ім. А.К. Скороходька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ідробіології та іхтіології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лобальної економіки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рунтознавства та охорони родючості грунтів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Екології агросфери та екологічного контролю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кономіки праці та соціального розвитку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Ентомології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пізоотології та організації вет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еринарної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Журналістики та мовної комунікації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емельного кадастру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емлевпорядного проектування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нтегрованого захисту та карантину рослин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нформаційних і дистанційних технологій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5"/>
                        <a:tabLst/>
                      </a:pP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нформаційних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9F6E1AD4-D0CF-4181-9A56-D24EBA9E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9296EAF7-1200-4523-A0F3-5A097064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2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8064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000" b="1" dirty="0">
                <a:effectLst/>
              </a:rPr>
              <a:t>Аналіз виконання погодинного навантаження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викладачів НУБіП України на підвищенні кваліфікації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слухачів </a:t>
            </a:r>
            <a:r>
              <a:rPr lang="uk-UA" sz="2000" b="1" dirty="0" err="1">
                <a:effectLst/>
              </a:rPr>
              <a:t>нні</a:t>
            </a:r>
            <a:r>
              <a:rPr lang="uk-UA" sz="2000" b="1" dirty="0">
                <a:effectLst/>
              </a:rPr>
              <a:t> післядипломної освіти за 2018 рік</a:t>
            </a:r>
            <a:endParaRPr lang="x-none" sz="20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68873"/>
              </p:ext>
            </p:extLst>
          </p:nvPr>
        </p:nvGraphicFramePr>
        <p:xfrm>
          <a:off x="76200" y="1268760"/>
          <a:ext cx="8991600" cy="5139620"/>
        </p:xfrm>
        <a:graphic>
          <a:graphicData uri="http://schemas.openxmlformats.org/drawingml/2006/table">
            <a:tbl>
              <a:tblPr/>
              <a:tblGrid>
                <a:gridCol w="6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№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Факультет, ННІ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Всього,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годин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Комунікаційні системиі мережі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Конярства і бджільництва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Лісівництва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етодики навчання та управління навчальними закладами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іжнародного права та порівняльного правознавства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ікробіології, вірусології та біотехнології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хорона праці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навколишнього середовища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аразитології та тропічної ветеринарії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Педагогіки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Радіобіології та радіоекології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Рослинництва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Садівництва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Соціальної педагогіки та інформаційних технологій   в освіті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9"/>
                        <a:tabLst/>
                      </a:pP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оціальної роботи та психології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57415A1C-AF29-4C6B-AD22-E30CC65B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EBD1887D-E309-4B75-A890-092F0C67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3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62000" y="260647"/>
            <a:ext cx="7842448" cy="6188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000" b="1" dirty="0">
                <a:effectLst/>
              </a:rPr>
              <a:t>Аналіз виконання погодинного навантаження </a:t>
            </a:r>
            <a:br>
              <a:rPr lang="uk-UA" sz="2000" b="1" dirty="0">
                <a:effectLst/>
              </a:rPr>
            </a:br>
            <a:r>
              <a:rPr lang="uk-UA" sz="2000" b="1" dirty="0">
                <a:effectLst/>
              </a:rPr>
              <a:t>викладачів НУБіП України на підвищенні кваліфікації слухачів </a:t>
            </a:r>
            <a:r>
              <a:rPr lang="uk-UA" sz="2000" b="1" dirty="0" err="1">
                <a:effectLst/>
              </a:rPr>
              <a:t>нні</a:t>
            </a:r>
            <a:r>
              <a:rPr lang="uk-UA" sz="2000" b="1" dirty="0">
                <a:effectLst/>
              </a:rPr>
              <a:t> післядипломної освіти за 2018 рік</a:t>
            </a:r>
            <a:endParaRPr lang="x-none" sz="20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7262"/>
              </p:ext>
            </p:extLst>
          </p:nvPr>
        </p:nvGraphicFramePr>
        <p:xfrm>
          <a:off x="76200" y="1268760"/>
          <a:ext cx="8991600" cy="5139620"/>
        </p:xfrm>
        <a:graphic>
          <a:graphicData uri="http://schemas.openxmlformats.org/drawingml/2006/table">
            <a:tbl>
              <a:tblPr/>
              <a:tblGrid>
                <a:gridCol w="6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№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Факультет, ННІ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Всього,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годин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Таксації лісу та лісового менеджменту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 та історії  держави і права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ерапії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діагностики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ехнологій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конструкційних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матеріалознавства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правління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ресурсами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рмакології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токсикології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Фіскальної політики і страхування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Хірургії і патофізіології ім. акад.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І.О.Поваженка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ивільного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лабораторія якості і безпеки продукції АПК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підрозділи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2068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29"/>
                        <a:tabLst>
                          <a:tab pos="4572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9"/>
                        <a:tabLst/>
                      </a:pP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3" marR="428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98303940-F83B-47B3-B7EA-ACD9DFAB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2023CCA7-1A3F-446A-B325-0D0395B1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6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8520" y="74567"/>
            <a:ext cx="9035480" cy="18422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200" dirty="0">
                <a:effectLst/>
              </a:rPr>
              <a:t>КОШТОРИС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ВИТРАТ  КОШТІВ НА СТАЖУВАННЯ ПЕДАГОГІЧНИХ 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   ТА  НАУКОВО-ПЕДАГОГІЧНИХ ПРАЦІВНИКІВ ВНЗ, СПЕЦІАЛІСТІВ АГРОПРОПРОМИСЛОВОГО  ВИРОБНИЦТВА  В НУБІП  УКРАЇНИ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 (СТАЖИСТ, ТЕРМІН  СТАЖУВАННЯ -1 МІСЯЦЬ, </a:t>
            </a:r>
            <a:br>
              <a:rPr lang="uk-UA" sz="2000" dirty="0">
                <a:effectLst/>
              </a:rPr>
            </a:br>
            <a:r>
              <a:rPr lang="uk-UA" sz="2000" b="1" dirty="0">
                <a:effectLst/>
              </a:rPr>
              <a:t>КЕРІВНИК  СТАЖУВАННЯ - КАНДИДАТ НАУК, ДОЦЕНТ) </a:t>
            </a:r>
            <a:endParaRPr lang="x-none" sz="2000" dirty="0"/>
          </a:p>
        </p:txBody>
      </p:sp>
      <p:graphicFrame>
        <p:nvGraphicFramePr>
          <p:cNvPr id="4" name="Таблица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40997"/>
              </p:ext>
            </p:extLst>
          </p:nvPr>
        </p:nvGraphicFramePr>
        <p:xfrm>
          <a:off x="179388" y="1989158"/>
          <a:ext cx="8784976" cy="475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КЕКВ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Статті витрат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Сума, грн.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2282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2000" u="none" strike="noStrike" dirty="0">
                          <a:effectLst/>
                        </a:rPr>
                        <a:t>Оплата праці </a:t>
                      </a:r>
                      <a:endParaRPr lang="uk-UA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1152,00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2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 dirty="0">
                          <a:effectLst/>
                        </a:rPr>
                        <a:t>Нарахування на заробітну плату</a:t>
                      </a:r>
                      <a:endParaRPr lang="uk-UA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253,44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35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>
                          <a:effectLst/>
                        </a:rPr>
                        <a:t>Придбання предметів, матеріалів, інвентарю 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898,56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2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2000" u="none" strike="noStrike">
                          <a:effectLst/>
                        </a:rPr>
                        <a:t>Оплата послуг (крім комунальних) 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96,00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Оплата комунальних послуг та енергоносіїв 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640,00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243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>
                          <a:effectLst/>
                        </a:rPr>
                        <a:t>3210</a:t>
                      </a:r>
                      <a:endParaRPr lang="x-none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>
                          <a:effectLst/>
                        </a:rPr>
                        <a:t>Придбання обладнання довгострокового користування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160,00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8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x-none" sz="2000" b="1" u="none" strike="noStrike" dirty="0">
                          <a:effectLst/>
                        </a:rPr>
                        <a:t> </a:t>
                      </a:r>
                      <a:r>
                        <a:rPr lang="uk-UA" sz="2000" b="1" u="none" strike="noStrike" dirty="0">
                          <a:effectLst/>
                        </a:rPr>
                        <a:t>ВСЬОГО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b="1" u="none" strike="noStrike" dirty="0">
                          <a:effectLst/>
                        </a:rPr>
                        <a:t>3200,00</a:t>
                      </a:r>
                      <a:endParaRPr lang="x-none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31" name="Овал 13"/>
          <p:cNvSpPr>
            <a:spLocks noChangeArrowheads="1"/>
          </p:cNvSpPr>
          <p:nvPr/>
        </p:nvSpPr>
        <p:spPr bwMode="auto">
          <a:xfrm>
            <a:off x="6516688" y="6231781"/>
            <a:ext cx="2073275" cy="5095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lIns="91436" tIns="45719" rIns="91436" bIns="45719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EF94800C-FDA4-4B09-A09F-8AE16D08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16737" y="40135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85C9FEEF-E775-49B7-B57A-E55BF48C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567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200" dirty="0">
                <a:effectLst/>
              </a:rPr>
              <a:t>КОШТОРИС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витрат  коштів на стажування педагогічних 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та  науково-педагогічних працівників ВНЗ, спеціалістів </a:t>
            </a:r>
            <a:r>
              <a:rPr lang="uk-UA" sz="1800" dirty="0" err="1">
                <a:effectLst/>
              </a:rPr>
              <a:t>агропропромислового</a:t>
            </a:r>
            <a:r>
              <a:rPr lang="uk-UA" sz="1800" dirty="0">
                <a:effectLst/>
              </a:rPr>
              <a:t>  виробництва  в НУБіП  України 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(стажист, термін  стажування -1 місяць, </a:t>
            </a:r>
            <a:br>
              <a:rPr lang="uk-UA" sz="1800" dirty="0">
                <a:effectLst/>
              </a:rPr>
            </a:br>
            <a:r>
              <a:rPr lang="uk-UA" sz="1800" b="1" i="1" u="sng" dirty="0">
                <a:effectLst/>
              </a:rPr>
              <a:t>керівник  стажування - доктор наук, професор </a:t>
            </a:r>
            <a:r>
              <a:rPr lang="uk-UA" sz="1800" b="1" i="1" dirty="0">
                <a:effectLst/>
              </a:rPr>
              <a:t>) </a:t>
            </a:r>
            <a:endParaRPr lang="x-none" sz="1800" i="1" dirty="0"/>
          </a:p>
        </p:txBody>
      </p:sp>
      <p:graphicFrame>
        <p:nvGraphicFramePr>
          <p:cNvPr id="3" name="Таблица 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30783"/>
              </p:ext>
            </p:extLst>
          </p:nvPr>
        </p:nvGraphicFramePr>
        <p:xfrm>
          <a:off x="250825" y="1773238"/>
          <a:ext cx="8784976" cy="4824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3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КЕКВ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Статті витрат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Сума, грн.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2282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2000" u="none" strike="noStrike" dirty="0">
                          <a:effectLst/>
                        </a:rPr>
                        <a:t>Оплата праці </a:t>
                      </a:r>
                      <a:endParaRPr lang="uk-UA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1 512,00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45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>
                          <a:effectLst/>
                        </a:rPr>
                        <a:t>Нарахування на заробітну плату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332,64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0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>
                          <a:effectLst/>
                        </a:rPr>
                        <a:t>Придбання предметів, матеріалів, інвентарю 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1 179,36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45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2000" u="none" strike="noStrike">
                          <a:effectLst/>
                        </a:rPr>
                        <a:t>Оплата послуг (крім комунальних) 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126,00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45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Оплата комунальних послуг та енергоносіїв 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840,00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7875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>
                          <a:effectLst/>
                        </a:rPr>
                        <a:t>3210</a:t>
                      </a:r>
                      <a:endParaRPr lang="x-none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u="none" strike="noStrike">
                          <a:effectLst/>
                        </a:rPr>
                        <a:t>Придбання обладнання довгострокового користування</a:t>
                      </a:r>
                      <a:endParaRPr lang="uk-UA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210,00</a:t>
                      </a:r>
                      <a:endParaRPr lang="x-none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effectLst/>
                        </a:rPr>
                        <a:t>ВСЬОГО</a:t>
                      </a:r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uk-UA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b="1" u="none" strike="noStrike" dirty="0">
                          <a:effectLst/>
                        </a:rPr>
                        <a:t>4 200,00</a:t>
                      </a:r>
                      <a:endParaRPr lang="x-none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76" marR="9476" marT="94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55" name="Овал 13"/>
          <p:cNvSpPr>
            <a:spLocks noChangeArrowheads="1"/>
          </p:cNvSpPr>
          <p:nvPr/>
        </p:nvSpPr>
        <p:spPr bwMode="auto">
          <a:xfrm>
            <a:off x="6588125" y="6088063"/>
            <a:ext cx="2073275" cy="5095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lIns="91436" tIns="45719" rIns="91436" bIns="45719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FB08A84-1B80-42FE-9CDA-37C95AD2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752907BA-3C84-44A8-9BDD-731F56E7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0009149"/>
              </p:ext>
            </p:extLst>
          </p:nvPr>
        </p:nvGraphicFramePr>
        <p:xfrm>
          <a:off x="179958" y="980728"/>
          <a:ext cx="885653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gray">
          <a:xfrm>
            <a:off x="179512" y="114300"/>
            <a:ext cx="8856538" cy="100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 algn="ctr" defTabSz="914645">
              <a:spcBef>
                <a:spcPts val="300"/>
              </a:spcBef>
              <a:defRPr/>
            </a:pPr>
            <a:endParaRPr lang="uk-UA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spcBef>
                <a:spcPts val="300"/>
              </a:spcBef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ЗАКОН УКРАЇНИ «Про освіту»</a:t>
            </a: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Стаття 18. Освіта дорослих</a:t>
            </a:r>
            <a:endParaRPr lang="x-none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4CEB0759-76EA-4533-921D-FB5B5D1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5AA43026-54A1-4045-94AA-A3283A18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214313" y="-46038"/>
            <a:ext cx="8936037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ДЕРЖЗАМОВЛЕННЯ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 підвищення кваліфікації  керівників, спеціалістів,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фахівців АПК,  науково педагогічних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 педагогічних працівників аграрних закладів вищої освіти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 2019  рік</a:t>
            </a:r>
            <a:endParaRPr lang="uk-UA" altLang="uk-UA" sz="2000" b="1" dirty="0"/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763713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31747" name="Rectangle 1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" name="Таблица 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67924"/>
              </p:ext>
            </p:extLst>
          </p:nvPr>
        </p:nvGraphicFramePr>
        <p:xfrm>
          <a:off x="244475" y="1636713"/>
          <a:ext cx="8641654" cy="3519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 СЛУХАЧІВ</a:t>
                      </a:r>
                      <a:endParaRPr lang="x-non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x-non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Керівники і спеціалісти, фахівці </a:t>
                      </a:r>
                      <a:r>
                        <a:rPr kumimoji="0" lang="uk-UA" alt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Держгеокадастру</a:t>
                      </a: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рибного господарства України, Державного центру сертифікації с.-г. продукції,  дорадники, експерти-дорадники тощо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Науково-педагогічні та педагогічні працівники аграрних закладів вищої освіти</a:t>
                      </a: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Керівники, спеціалісти </a:t>
                      </a:r>
                      <a:r>
                        <a:rPr kumimoji="0" lang="uk-UA" alt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Держпродспоживслужби</a:t>
                      </a: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України та фітосанітарної служби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923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x-none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68" name="Rectangle 1"/>
          <p:cNvSpPr>
            <a:spLocks noChangeArrowheads="1"/>
          </p:cNvSpPr>
          <p:nvPr/>
        </p:nvSpPr>
        <p:spPr bwMode="auto">
          <a:xfrm>
            <a:off x="1590675" y="2789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31769" name="TextBox 4"/>
          <p:cNvSpPr txBox="1">
            <a:spLocks noChangeArrowheads="1"/>
          </p:cNvSpPr>
          <p:nvPr/>
        </p:nvSpPr>
        <p:spPr bwMode="auto">
          <a:xfrm>
            <a:off x="1590675" y="5575946"/>
            <a:ext cx="5976938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потоків слухачів 41, годин - 6200</a:t>
            </a: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AB7F2751-58EB-4308-A3CB-06E23176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0E430456-7359-41C6-9C50-8533AF2C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B36AC0BE-65C2-409C-B25A-EF6659A1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96850"/>
            <a:ext cx="4737100" cy="3582988"/>
          </a:xfrm>
          <a:solidFill>
            <a:schemeClr val="accent2">
              <a:lumMod val="40000"/>
              <a:lumOff val="6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anose="02040502050405020303" pitchFamily="18" charset="0"/>
              <a:buNone/>
            </a:pPr>
            <a:b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Підготовка та перепідготовка  фахівців освітніх ступенів </a:t>
            </a:r>
            <a:b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«Бакалавр»,</a:t>
            </a:r>
            <a:b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«Магістр»</a:t>
            </a:r>
            <a:br>
              <a:rPr lang="ru-RU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400" i="1" dirty="0">
                <a:solidFill>
                  <a:srgbClr val="0000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з наданням другої вищої освіти</a:t>
            </a:r>
            <a:endParaRPr lang="ru-RU" altLang="uk-UA" sz="2400" i="1" dirty="0">
              <a:solidFill>
                <a:srgbClr val="0000CC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819" name="Picture 57" descr="Випуск магыстрыв держслужби">
            <a:extLst>
              <a:ext uri="{FF2B5EF4-FFF2-40B4-BE49-F238E27FC236}">
                <a16:creationId xmlns:a16="http://schemas.microsoft.com/office/drawing/2014/main" id="{C5014067-17F1-44EA-B998-286CC428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84" y="3665604"/>
            <a:ext cx="388912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Admin\Мои документы\1_49.jpg">
            <a:extLst>
              <a:ext uri="{FF2B5EF4-FFF2-40B4-BE49-F238E27FC236}">
                <a16:creationId xmlns:a16="http://schemas.microsoft.com/office/drawing/2014/main" id="{6960E88F-1ABF-42E7-A594-C0C9E627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2" y="764704"/>
            <a:ext cx="3708400" cy="24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\Мои документы\dsc_4683.jpg">
            <a:extLst>
              <a:ext uri="{FF2B5EF4-FFF2-40B4-BE49-F238E27FC236}">
                <a16:creationId xmlns:a16="http://schemas.microsoft.com/office/drawing/2014/main" id="{3A20A412-9D5D-48C2-9063-AB421B6D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3665604"/>
            <a:ext cx="4572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9E7C7A22-0B48-46C1-B4EB-5CC18AC6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ECF2D561-75BC-4F4B-BCB0-B3CC0765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72FD523-9EF2-458B-A584-58CDE8315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1859"/>
              </p:ext>
            </p:extLst>
          </p:nvPr>
        </p:nvGraphicFramePr>
        <p:xfrm>
          <a:off x="251520" y="1597747"/>
          <a:ext cx="8640960" cy="4688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30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94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 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навчання</a:t>
                      </a:r>
                      <a:endParaRPr lang="x-none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kumimoji="0" lang="x-none" sz="1800" b="1" u="none" strike="noStrike" kern="1200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kumimoji="0" lang="x-none" sz="1800" b="1" u="none" strike="noStrike" kern="1200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денній і заочній формам</a:t>
                      </a:r>
                      <a:endParaRPr kumimoji="0" lang="x-none" sz="1800" b="1" u="none" strike="noStrike" kern="1200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(2+5)</a:t>
                      </a:r>
                      <a:endParaRPr kumimoji="0" lang="x-none" sz="18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2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0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повний термін</a:t>
                      </a:r>
                      <a:endParaRPr kumimoji="0" lang="x-none" sz="18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скорочений термін</a:t>
                      </a:r>
                      <a:endParaRPr kumimoji="0" lang="x-none" sz="18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повний термін</a:t>
                      </a:r>
                      <a:endParaRPr kumimoji="0" lang="x-none" sz="18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скорочений термін</a:t>
                      </a:r>
                      <a:endParaRPr kumimoji="0" lang="x-none" sz="18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(1-й курс)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(2-й курс)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Агрономія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Правознавство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x-non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Всього: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</a:t>
                      </a:r>
                      <a:endParaRPr kumimoji="0" 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64650"/>
                  </a:ext>
                </a:extLst>
              </a:tr>
            </a:tbl>
          </a:graphicData>
        </a:graphic>
      </p:graphicFrame>
      <p:sp>
        <p:nvSpPr>
          <p:cNvPr id="38915" name="Rectangle 1">
            <a:extLst>
              <a:ext uri="{FF2B5EF4-FFF2-40B4-BE49-F238E27FC236}">
                <a16:creationId xmlns:a16="http://schemas.microsoft.com/office/drawing/2014/main" id="{57EFF7FA-F882-48C5-952B-11595F4E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1262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38916" name="Прямоугольник 5">
            <a:extLst>
              <a:ext uri="{FF2B5EF4-FFF2-40B4-BE49-F238E27FC236}">
                <a16:creationId xmlns:a16="http://schemas.microsoft.com/office/drawing/2014/main" id="{F75D1975-4139-48DE-A026-E7D1C704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82613"/>
            <a:ext cx="67691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 на програми підготовки бакалаврів </a:t>
            </a:r>
            <a:br>
              <a:rPr lang="uk-UA" alt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2018 р.</a:t>
            </a:r>
            <a:endParaRPr lang="uk-UA" alt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43B7AB08-8640-4252-9A23-B4927363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89210CC1-2D6F-4B87-9C27-4E602BD0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25" name="Group 153">
            <a:extLst>
              <a:ext uri="{FF2B5EF4-FFF2-40B4-BE49-F238E27FC236}">
                <a16:creationId xmlns:a16="http://schemas.microsoft.com/office/drawing/2014/main" id="{2D4D9A46-9C4C-4054-99E4-F8EDC7598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39005"/>
              </p:ext>
            </p:extLst>
          </p:nvPr>
        </p:nvGraphicFramePr>
        <p:xfrm>
          <a:off x="323850" y="1341438"/>
          <a:ext cx="8532813" cy="5318154"/>
        </p:xfrm>
        <a:graphic>
          <a:graphicData uri="http://schemas.openxmlformats.org/drawingml/2006/table">
            <a:tbl>
              <a:tblPr/>
              <a:tblGrid>
                <a:gridCol w="318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навчання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по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денній і заочній формам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 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(друга вища):</a:t>
                      </a: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 і оподаткування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Геодезія та землеустрій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27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Лісове господарство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Садово-паркове господарство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5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45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(освітня програма «Управління інноваційною діяльністю»)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(освітня програма «Дорадництво»)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Публічне управління та адміністрування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79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Всього: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49994" marR="499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09726"/>
                  </a:ext>
                </a:extLst>
              </a:tr>
            </a:tbl>
          </a:graphicData>
        </a:graphic>
      </p:graphicFrame>
      <p:sp>
        <p:nvSpPr>
          <p:cNvPr id="40000" name="Прямоугольник 4">
            <a:extLst>
              <a:ext uri="{FF2B5EF4-FFF2-40B4-BE49-F238E27FC236}">
                <a16:creationId xmlns:a16="http://schemas.microsoft.com/office/drawing/2014/main" id="{A96402A3-1A98-48BF-8FA9-7F841CC90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32656"/>
            <a:ext cx="8280400" cy="771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uk-UA" alt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 НА ПРОГРАМИ ПІДГОТОВКИ </a:t>
            </a:r>
            <a:br>
              <a:rPr lang="uk-UA" alt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МАГІСТРІВ У 2018 р.</a:t>
            </a:r>
            <a:r>
              <a:rPr lang="uk-UA" alt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alt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B39DCF4-4324-44BD-B314-BC5B06D7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5FF042E7-CB53-457E-B2CE-E2DEEB68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3968" y="0"/>
            <a:ext cx="8596063" cy="9822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uk-UA" sz="2200" b="1" dirty="0">
                <a:effectLst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студентів </a:t>
            </a:r>
            <a:b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слухачів ННІ післядипломної освіти </a:t>
            </a:r>
            <a:b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 на 31.12.2018 </a:t>
            </a:r>
            <a:r>
              <a:rPr lang="uk-UA" sz="13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br>
              <a:rPr lang="uk-UA" sz="2200" b="1" i="1" dirty="0">
                <a:effectLst/>
              </a:rPr>
            </a:br>
            <a:endParaRPr lang="x-none" i="1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ED58430-83C4-4929-B30C-5534392E5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17719"/>
              </p:ext>
            </p:extLst>
          </p:nvPr>
        </p:nvGraphicFramePr>
        <p:xfrm>
          <a:off x="113535" y="836712"/>
          <a:ext cx="8856538" cy="5688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680">
                  <a:extLst>
                    <a:ext uri="{9D8B030D-6E8A-4147-A177-3AD203B41FA5}">
                      <a16:colId xmlns:a16="http://schemas.microsoft.com/office/drawing/2014/main" val="2799142388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2043455611"/>
                    </a:ext>
                  </a:extLst>
                </a:gridCol>
                <a:gridCol w="1078451">
                  <a:extLst>
                    <a:ext uri="{9D8B030D-6E8A-4147-A177-3AD203B41FA5}">
                      <a16:colId xmlns:a16="http://schemas.microsoft.com/office/drawing/2014/main" val="3535124512"/>
                    </a:ext>
                  </a:extLst>
                </a:gridCol>
                <a:gridCol w="1058583">
                  <a:extLst>
                    <a:ext uri="{9D8B030D-6E8A-4147-A177-3AD203B41FA5}">
                      <a16:colId xmlns:a16="http://schemas.microsoft.com/office/drawing/2014/main" val="3118755203"/>
                    </a:ext>
                  </a:extLst>
                </a:gridCol>
                <a:gridCol w="953576">
                  <a:extLst>
                    <a:ext uri="{9D8B030D-6E8A-4147-A177-3AD203B41FA5}">
                      <a16:colId xmlns:a16="http://schemas.microsoft.com/office/drawing/2014/main" val="1114789786"/>
                    </a:ext>
                  </a:extLst>
                </a:gridCol>
                <a:gridCol w="937496">
                  <a:extLst>
                    <a:ext uri="{9D8B030D-6E8A-4147-A177-3AD203B41FA5}">
                      <a16:colId xmlns:a16="http://schemas.microsoft.com/office/drawing/2014/main" val="186557726"/>
                    </a:ext>
                  </a:extLst>
                </a:gridCol>
              </a:tblGrid>
              <a:tr h="35034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підготовки</a:t>
                      </a: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навчання</a:t>
                      </a:r>
                      <a:endParaRPr lang="uk-UA" sz="16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63250"/>
                  </a:ext>
                </a:extLst>
              </a:tr>
              <a:tr h="35034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42134"/>
                  </a:ext>
                </a:extLst>
              </a:tr>
              <a:tr h="4991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77502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 «Бакалавр»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1774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14686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ОС «Бакалавр»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22454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ОC «Магістр»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09622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служба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78965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інноваційною діяльністю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5260" algn="l"/>
                          <a:tab pos="246380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5260" algn="l"/>
                          <a:tab pos="246380" algn="ctr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95213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Дорадництво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14329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ОC «Магістр»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17931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 «Бакалавр»  ІІ вища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39404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підприємства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94963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Правознавство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60041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70948"/>
                  </a:ext>
                </a:extLst>
              </a:tr>
              <a:tr h="345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ОС «Бакалавр» ІІ вища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30775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76126BA-AA03-490D-91F8-1C450CB6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193ABB68-958D-4DAB-95CC-C3120E34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3968" y="0"/>
            <a:ext cx="8596063" cy="9822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uk-UA" sz="2200" b="1" dirty="0">
                <a:effectLst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студентів </a:t>
            </a:r>
            <a:b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слухачів ННІ післядипломної освіти </a:t>
            </a:r>
            <a:b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 на 31.12.2018 </a:t>
            </a:r>
            <a:r>
              <a:rPr lang="uk-UA" sz="13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UA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UA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200" b="1" i="1" dirty="0">
                <a:effectLst/>
              </a:rPr>
            </a:br>
            <a:endParaRPr lang="x-none" i="1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ED58430-83C4-4929-B30C-5534392E5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97884"/>
              </p:ext>
            </p:extLst>
          </p:nvPr>
        </p:nvGraphicFramePr>
        <p:xfrm>
          <a:off x="113535" y="836712"/>
          <a:ext cx="8856538" cy="5400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680">
                  <a:extLst>
                    <a:ext uri="{9D8B030D-6E8A-4147-A177-3AD203B41FA5}">
                      <a16:colId xmlns:a16="http://schemas.microsoft.com/office/drawing/2014/main" val="2799142388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2043455611"/>
                    </a:ext>
                  </a:extLst>
                </a:gridCol>
                <a:gridCol w="1078451">
                  <a:extLst>
                    <a:ext uri="{9D8B030D-6E8A-4147-A177-3AD203B41FA5}">
                      <a16:colId xmlns:a16="http://schemas.microsoft.com/office/drawing/2014/main" val="3535124512"/>
                    </a:ext>
                  </a:extLst>
                </a:gridCol>
                <a:gridCol w="1058583">
                  <a:extLst>
                    <a:ext uri="{9D8B030D-6E8A-4147-A177-3AD203B41FA5}">
                      <a16:colId xmlns:a16="http://schemas.microsoft.com/office/drawing/2014/main" val="3118755203"/>
                    </a:ext>
                  </a:extLst>
                </a:gridCol>
                <a:gridCol w="953576">
                  <a:extLst>
                    <a:ext uri="{9D8B030D-6E8A-4147-A177-3AD203B41FA5}">
                      <a16:colId xmlns:a16="http://schemas.microsoft.com/office/drawing/2014/main" val="1114789786"/>
                    </a:ext>
                  </a:extLst>
                </a:gridCol>
                <a:gridCol w="937496">
                  <a:extLst>
                    <a:ext uri="{9D8B030D-6E8A-4147-A177-3AD203B41FA5}">
                      <a16:colId xmlns:a16="http://schemas.microsoft.com/office/drawing/2014/main" val="186557726"/>
                    </a:ext>
                  </a:extLst>
                </a:gridCol>
              </a:tblGrid>
              <a:tr h="4661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підготовки</a:t>
                      </a: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навчання</a:t>
                      </a:r>
                      <a:endParaRPr lang="uk-UA" sz="16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63250"/>
                  </a:ext>
                </a:extLst>
              </a:tr>
              <a:tr h="4661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42134"/>
                  </a:ext>
                </a:extLst>
              </a:tr>
              <a:tr h="6641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uk-UA" sz="1600" b="1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77502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 «Магістр» ІІ вища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16169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 і аудит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20466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підприємства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7680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Геодезія та землеустрій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97284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Лісове господарство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54955"/>
                  </a:ext>
                </a:extLst>
              </a:tr>
              <a:tr h="588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Садово-паркове господарство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19889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ОС «Магістр» ІІ вища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52659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1" marR="293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07524"/>
                  </a:ext>
                </a:extLst>
              </a:tr>
            </a:tbl>
          </a:graphicData>
        </a:graphic>
      </p:graphicFrame>
      <p:sp>
        <p:nvSpPr>
          <p:cNvPr id="9" name="Овал 13">
            <a:extLst>
              <a:ext uri="{FF2B5EF4-FFF2-40B4-BE49-F238E27FC236}">
                <a16:creationId xmlns:a16="http://schemas.microsoft.com/office/drawing/2014/main" id="{2035A9EB-CF6C-4CDA-B23C-2301FBB6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035" y="5766494"/>
            <a:ext cx="935038" cy="50958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76126BA-AA03-490D-91F8-1C450CB6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193ABB68-958D-4DAB-95CC-C3120E34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7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520" y="233401"/>
            <a:ext cx="8663880" cy="6753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ru-RU" sz="2000" b="1" dirty="0">
                <a:effectLst/>
              </a:rPr>
            </a:b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фонду  </a:t>
            </a:r>
            <a:b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2018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та план на 2019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br>
              <a:rPr lang="x-none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51468"/>
              </p:ext>
            </p:extLst>
          </p:nvPr>
        </p:nvGraphicFramePr>
        <p:xfrm>
          <a:off x="31824" y="1160294"/>
          <a:ext cx="9080352" cy="5509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2018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році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2019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році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4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-рою</a:t>
                      </a:r>
                      <a:endParaRPr lang="x-none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,</a:t>
                      </a:r>
                    </a:p>
                    <a:p>
                      <a:pPr algn="ctr"/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kumimoji="0"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-рою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студентами і  слухачами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здобуття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магістерської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адміністрування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»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5155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77,1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науково-педагогічних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стажування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875,0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6600,0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7000,0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x-none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 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загальноуніверситетському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спецфонді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 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F70C028E-D394-4A53-B2E6-5C01AC2C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F624C1F4-285A-4225-BFD1-EBD449D4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520" y="233401"/>
            <a:ext cx="8663880" cy="6753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ru-RU" sz="2000" b="1" dirty="0">
                <a:effectLst/>
              </a:rPr>
            </a:b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фонду  </a:t>
            </a:r>
            <a:b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2018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та план на 2019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br>
              <a:rPr lang="x-none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824" y="1160294"/>
          <a:ext cx="9080352" cy="5509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2018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році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2019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році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4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-рою</a:t>
                      </a:r>
                      <a:endParaRPr lang="x-none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,</a:t>
                      </a:r>
                    </a:p>
                    <a:p>
                      <a:pPr algn="ctr"/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kumimoji="0"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-рою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студентами і  слухачами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здобуття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магістерської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адміністрування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»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5155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77,1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науково-педагогічних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стажування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875,0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x-none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6600,0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7000,0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x-none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 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загальноуніверситетському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спецфонді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73" marR="31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8430,0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 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73" marR="31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F70C028E-D394-4A53-B2E6-5C01AC2C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F624C1F4-285A-4225-BFD1-EBD449D4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9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3161-A98A-47A0-A7F2-AD75C6D8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187425"/>
            <a:ext cx="9067230" cy="6492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Оновлення матеріально-технічної бази </a:t>
            </a:r>
            <a:b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 2018 році   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3BE01DE-47B2-4862-94CB-A0B0995E94C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7504" y="1196753"/>
          <a:ext cx="90730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38BED-34C7-464F-9EDA-09F28EFEB930}"/>
              </a:ext>
            </a:extLst>
          </p:cNvPr>
          <p:cNvSpPr txBox="1"/>
          <p:nvPr/>
        </p:nvSpPr>
        <p:spPr>
          <a:xfrm>
            <a:off x="323850" y="5805488"/>
            <a:ext cx="842486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/>
              <a:t>Загальна сума придбання матеріальних цінностей і проведених ремонтів  2022,3 тис. грн.</a:t>
            </a:r>
            <a:endParaRPr lang="x-none" sz="2400" dirty="0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4CDD20E-E58C-4E5A-8997-CC6FD913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107094A5-0938-442E-94C5-377B5DCB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A0A8A7B-71F2-42FE-90B6-BA9F1BA7DA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5121532"/>
              </p:ext>
            </p:extLst>
          </p:nvPr>
        </p:nvGraphicFramePr>
        <p:xfrm>
          <a:off x="1" y="980728"/>
          <a:ext cx="914399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0DB09-5947-45FF-8161-093D41FC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8438"/>
            <a:ext cx="8893175" cy="85429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ПЛАН 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зміцнення матеріально-технічної бази 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 2019 році    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620B2D04-AD5D-4CEB-88E5-73CC54C6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8B2875CD-8E52-4513-93A9-B49C4581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gray">
          <a:xfrm>
            <a:off x="0" y="0"/>
            <a:ext cx="9144000" cy="16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 algn="ctr" defTabSz="914645">
              <a:defRPr/>
            </a:pPr>
            <a:endParaRPr lang="en-US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ЗАКОН УКРАЇНИ «Про освіту»</a:t>
            </a:r>
            <a:endParaRPr lang="en-US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Стаття 18. </a:t>
            </a:r>
            <a:endParaRPr lang="en-US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Освіта дорослих</a:t>
            </a:r>
            <a:endParaRPr lang="x-none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BACF1F-C1F2-49DB-A90E-44F994A96265}"/>
              </a:ext>
            </a:extLst>
          </p:cNvPr>
          <p:cNvGrpSpPr/>
          <p:nvPr/>
        </p:nvGrpSpPr>
        <p:grpSpPr>
          <a:xfrm>
            <a:off x="125759" y="2204864"/>
            <a:ext cx="8892481" cy="2952328"/>
            <a:chOff x="125759" y="2204864"/>
            <a:chExt cx="8892481" cy="2952328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8DBBC3C9-12D2-4A5A-BFCE-CDF5D48AD3B2}"/>
                </a:ext>
              </a:extLst>
            </p:cNvPr>
            <p:cNvSpPr/>
            <p:nvPr/>
          </p:nvSpPr>
          <p:spPr>
            <a:xfrm>
              <a:off x="125759" y="2204864"/>
              <a:ext cx="8892481" cy="1368152"/>
            </a:xfrm>
            <a:custGeom>
              <a:avLst/>
              <a:gdLst>
                <a:gd name="connsiteX0" fmla="*/ 0 w 9152709"/>
                <a:gd name="connsiteY0" fmla="*/ 147161 h 882949"/>
                <a:gd name="connsiteX1" fmla="*/ 147161 w 9152709"/>
                <a:gd name="connsiteY1" fmla="*/ 0 h 882949"/>
                <a:gd name="connsiteX2" fmla="*/ 9005548 w 9152709"/>
                <a:gd name="connsiteY2" fmla="*/ 0 h 882949"/>
                <a:gd name="connsiteX3" fmla="*/ 9152709 w 9152709"/>
                <a:gd name="connsiteY3" fmla="*/ 147161 h 882949"/>
                <a:gd name="connsiteX4" fmla="*/ 9152709 w 9152709"/>
                <a:gd name="connsiteY4" fmla="*/ 735788 h 882949"/>
                <a:gd name="connsiteX5" fmla="*/ 9005548 w 9152709"/>
                <a:gd name="connsiteY5" fmla="*/ 882949 h 882949"/>
                <a:gd name="connsiteX6" fmla="*/ 147161 w 9152709"/>
                <a:gd name="connsiteY6" fmla="*/ 882949 h 882949"/>
                <a:gd name="connsiteX7" fmla="*/ 0 w 9152709"/>
                <a:gd name="connsiteY7" fmla="*/ 735788 h 882949"/>
                <a:gd name="connsiteX8" fmla="*/ 0 w 9152709"/>
                <a:gd name="connsiteY8" fmla="*/ 147161 h 8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2709" h="882949">
                  <a:moveTo>
                    <a:pt x="0" y="147161"/>
                  </a:moveTo>
                  <a:cubicBezTo>
                    <a:pt x="0" y="65886"/>
                    <a:pt x="65886" y="0"/>
                    <a:pt x="147161" y="0"/>
                  </a:cubicBezTo>
                  <a:lnTo>
                    <a:pt x="9005548" y="0"/>
                  </a:lnTo>
                  <a:cubicBezTo>
                    <a:pt x="9086823" y="0"/>
                    <a:pt x="9152709" y="65886"/>
                    <a:pt x="9152709" y="147161"/>
                  </a:cubicBezTo>
                  <a:lnTo>
                    <a:pt x="9152709" y="735788"/>
                  </a:lnTo>
                  <a:cubicBezTo>
                    <a:pt x="9152709" y="817063"/>
                    <a:pt x="9086823" y="882949"/>
                    <a:pt x="9005548" y="882949"/>
                  </a:cubicBezTo>
                  <a:lnTo>
                    <a:pt x="147161" y="882949"/>
                  </a:lnTo>
                  <a:cubicBezTo>
                    <a:pt x="65886" y="882949"/>
                    <a:pt x="0" y="817063"/>
                    <a:pt x="0" y="735788"/>
                  </a:cubicBezTo>
                  <a:lnTo>
                    <a:pt x="0" y="14716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82" tIns="111682" rIns="111682" bIns="11168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Особа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має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право на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вільний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вибір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закладу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установи,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організації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іншого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суб’єкта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освітньої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діяльності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видів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форм, темпу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здобуття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освітньої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програми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в межах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здобуття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дорослих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C73DF680-C09B-48BF-8A7B-0E2D57DFC3F2}"/>
                </a:ext>
              </a:extLst>
            </p:cNvPr>
            <p:cNvSpPr/>
            <p:nvPr/>
          </p:nvSpPr>
          <p:spPr>
            <a:xfrm>
              <a:off x="125759" y="3861048"/>
              <a:ext cx="8892481" cy="1296144"/>
            </a:xfrm>
            <a:custGeom>
              <a:avLst/>
              <a:gdLst>
                <a:gd name="connsiteX0" fmla="*/ 0 w 9152709"/>
                <a:gd name="connsiteY0" fmla="*/ 39986 h 239912"/>
                <a:gd name="connsiteX1" fmla="*/ 39986 w 9152709"/>
                <a:gd name="connsiteY1" fmla="*/ 0 h 239912"/>
                <a:gd name="connsiteX2" fmla="*/ 9112723 w 9152709"/>
                <a:gd name="connsiteY2" fmla="*/ 0 h 239912"/>
                <a:gd name="connsiteX3" fmla="*/ 9152709 w 9152709"/>
                <a:gd name="connsiteY3" fmla="*/ 39986 h 239912"/>
                <a:gd name="connsiteX4" fmla="*/ 9152709 w 9152709"/>
                <a:gd name="connsiteY4" fmla="*/ 199926 h 239912"/>
                <a:gd name="connsiteX5" fmla="*/ 9112723 w 9152709"/>
                <a:gd name="connsiteY5" fmla="*/ 239912 h 239912"/>
                <a:gd name="connsiteX6" fmla="*/ 39986 w 9152709"/>
                <a:gd name="connsiteY6" fmla="*/ 239912 h 239912"/>
                <a:gd name="connsiteX7" fmla="*/ 0 w 9152709"/>
                <a:gd name="connsiteY7" fmla="*/ 199926 h 239912"/>
                <a:gd name="connsiteX8" fmla="*/ 0 w 9152709"/>
                <a:gd name="connsiteY8" fmla="*/ 39986 h 23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2709" h="239912">
                  <a:moveTo>
                    <a:pt x="0" y="39986"/>
                  </a:moveTo>
                  <a:cubicBezTo>
                    <a:pt x="0" y="17902"/>
                    <a:pt x="17902" y="0"/>
                    <a:pt x="39986" y="0"/>
                  </a:cubicBezTo>
                  <a:lnTo>
                    <a:pt x="9112723" y="0"/>
                  </a:lnTo>
                  <a:cubicBezTo>
                    <a:pt x="9134807" y="0"/>
                    <a:pt x="9152709" y="17902"/>
                    <a:pt x="9152709" y="39986"/>
                  </a:cubicBezTo>
                  <a:lnTo>
                    <a:pt x="9152709" y="199926"/>
                  </a:lnTo>
                  <a:cubicBezTo>
                    <a:pt x="9152709" y="222010"/>
                    <a:pt x="9134807" y="239912"/>
                    <a:pt x="9112723" y="239912"/>
                  </a:cubicBezTo>
                  <a:lnTo>
                    <a:pt x="39986" y="239912"/>
                  </a:lnTo>
                  <a:cubicBezTo>
                    <a:pt x="17902" y="239912"/>
                    <a:pt x="0" y="222010"/>
                    <a:pt x="0" y="199926"/>
                  </a:cubicBezTo>
                  <a:lnTo>
                    <a:pt x="0" y="399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292" tIns="80292" rIns="80292" bIns="8029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Післядипломна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освіта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передбачає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набуття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нових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вдосконалення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раніше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набутих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компетентностей на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основі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здобутої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вищої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професійної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професійно-технічної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фахової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передвищої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та практичного </a:t>
              </a:r>
              <a:r>
                <a:rPr lang="ru-RU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досвіду</a:t>
              </a:r>
              <a:r>
                <a:rPr lang="ru-RU" sz="22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F7CEF5E-1643-4EEA-B015-FDEA331A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B84F1CFF-70AC-4917-803A-290C13C6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0181880"/>
              </p:ext>
            </p:extLst>
          </p:nvPr>
        </p:nvGraphicFramePr>
        <p:xfrm>
          <a:off x="-14288" y="1844824"/>
          <a:ext cx="915828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-14288" y="0"/>
            <a:ext cx="9158288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algn="ctr">
              <a:defRPr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підвищення кваліфікації  керівників, спеціалістів, 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 АПК, науково педагогічних і педагогічних 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аграрних закладів вищої освіти</a:t>
            </a:r>
          </a:p>
          <a:p>
            <a:pPr algn="ctr">
              <a:defRPr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отримання другої вищої освіти  у 2018 році</a:t>
            </a:r>
            <a:r>
              <a:rPr lang="uk-UA" altLang="uk-UA" sz="2200" b="1" cap="all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 </a:t>
            </a:r>
            <a:endParaRPr lang="uk-UA" altLang="uk-UA" sz="2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673E87D0-6728-453E-A855-591916F4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17F3C4AA-4DF8-4AFF-BDDA-06A7CFD4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C:\Users\d_kon\Desktop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-23813" y="1484313"/>
            <a:ext cx="9144001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altLang="ru-RU" sz="4400" b="1" i="1" dirty="0"/>
          </a:p>
          <a:p>
            <a:pPr algn="ctr">
              <a:defRPr/>
            </a:pPr>
            <a:r>
              <a:rPr lang="uk-UA" altLang="ru-RU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altLang="ru-RU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BE8BC191-C361-4D06-A286-A13BF12E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DED0E884-4EC9-4B15-9824-479F7E64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gray"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 algn="ctr" defTabSz="914645">
              <a:defRPr/>
            </a:pPr>
            <a:endParaRPr lang="en-US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ЗАКОН УКРАЇНИ «Про освіту»</a:t>
            </a:r>
            <a:endParaRPr lang="en-US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Стаття 18. Освіта дорослих</a:t>
            </a:r>
            <a:endParaRPr lang="x-none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1093489"/>
              </p:ext>
            </p:extLst>
          </p:nvPr>
        </p:nvGraphicFramePr>
        <p:xfrm>
          <a:off x="-14037" y="134076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4EDF42CD-6157-4B67-AFE7-87FD316D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860E40E4-CC97-4BBF-A319-15237E19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8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gray">
          <a:xfrm>
            <a:off x="252413" y="114300"/>
            <a:ext cx="8783637" cy="100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 algn="ctr" defTabSz="914645">
              <a:defRPr/>
            </a:pPr>
            <a:endParaRPr lang="uk-UA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ЗАКОН УКРАЇНИ «Про освіту»</a:t>
            </a:r>
          </a:p>
          <a:p>
            <a:pPr algn="ctr" defTabSz="914645">
              <a:defRPr/>
            </a:pPr>
            <a:r>
              <a:rPr lang="uk-UA" sz="2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Стаття 18. Освіта дорослих</a:t>
            </a:r>
            <a:endParaRPr lang="x-none" sz="25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645">
              <a:defRPr/>
            </a:pP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7636090"/>
              </p:ext>
            </p:extLst>
          </p:nvPr>
        </p:nvGraphicFramePr>
        <p:xfrm>
          <a:off x="251520" y="1268760"/>
          <a:ext cx="864096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823CFA1E-0877-451D-B861-E84C9E9D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49DE27DA-F53A-433A-887C-4A549759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D69B94B7-EE2E-429A-8D7E-CC437599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-12700"/>
            <a:ext cx="8289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Основні напрями роботи </a:t>
            </a:r>
            <a:br>
              <a:rPr lang="uk-UA" altLang="uk-UA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altLang="uk-UA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ННІ післядипломної освіти</a:t>
            </a:r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8435" name="Группа 2">
            <a:extLst>
              <a:ext uri="{FF2B5EF4-FFF2-40B4-BE49-F238E27FC236}">
                <a16:creationId xmlns:a16="http://schemas.microsoft.com/office/drawing/2014/main" id="{8DCBD8DC-A3F0-47DD-AB96-E8709EF5F292}"/>
              </a:ext>
            </a:extLst>
          </p:cNvPr>
          <p:cNvGrpSpPr>
            <a:grpSpLocks/>
          </p:cNvGrpSpPr>
          <p:nvPr/>
        </p:nvGrpSpPr>
        <p:grpSpPr bwMode="auto">
          <a:xfrm>
            <a:off x="74613" y="709638"/>
            <a:ext cx="8601075" cy="6046762"/>
            <a:chOff x="75307" y="709423"/>
            <a:chExt cx="8601148" cy="604655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D03966-6473-419D-8A8E-B9E92FC62862}"/>
                </a:ext>
              </a:extLst>
            </p:cNvPr>
            <p:cNvSpPr/>
            <p:nvPr/>
          </p:nvSpPr>
          <p:spPr>
            <a:xfrm>
              <a:off x="75307" y="1049137"/>
              <a:ext cx="8601148" cy="579417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37C52A7C-2E7F-4C09-A9BB-6080BCB3AE8B}"/>
                </a:ext>
              </a:extLst>
            </p:cNvPr>
            <p:cNvSpPr/>
            <p:nvPr/>
          </p:nvSpPr>
          <p:spPr>
            <a:xfrm>
              <a:off x="251520" y="709423"/>
              <a:ext cx="6021439" cy="679427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altLang="uk-UA" sz="1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Підвищення кваліфікації керівних кадрів і фахівців агропромислової і природоохоронної галузей</a:t>
              </a:r>
              <a:endParaRPr lang="ru-RU" altLang="uk-UA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9FB8744-32F4-4032-88F5-57E978DCC3D7}"/>
                </a:ext>
              </a:extLst>
            </p:cNvPr>
            <p:cNvSpPr/>
            <p:nvPr/>
          </p:nvSpPr>
          <p:spPr>
            <a:xfrm>
              <a:off x="75307" y="2057214"/>
              <a:ext cx="8601148" cy="579418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61FAC88-DBE6-440B-9E33-871330D1B165}"/>
                </a:ext>
              </a:extLst>
            </p:cNvPr>
            <p:cNvSpPr/>
            <p:nvPr/>
          </p:nvSpPr>
          <p:spPr>
            <a:xfrm>
              <a:off x="259459" y="1717500"/>
              <a:ext cx="6019851" cy="679427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altLang="uk-UA" sz="1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Підвищення кваліфікації науково-педагогічних і педагогічних працівників аграрних закладів вищої освіти</a:t>
              </a:r>
              <a:endParaRPr lang="ru-RU" altLang="uk-UA" sz="1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8FCFBAC-21F6-4145-83D2-DF56273BBC87}"/>
                </a:ext>
              </a:extLst>
            </p:cNvPr>
            <p:cNvSpPr/>
            <p:nvPr/>
          </p:nvSpPr>
          <p:spPr>
            <a:xfrm>
              <a:off x="75307" y="3046119"/>
              <a:ext cx="8601148" cy="579417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546EEB27-4FFC-4843-BA76-EFE5EB51666B}"/>
                </a:ext>
              </a:extLst>
            </p:cNvPr>
            <p:cNvSpPr/>
            <p:nvPr/>
          </p:nvSpPr>
          <p:spPr>
            <a:xfrm>
              <a:off x="324546" y="2725455"/>
              <a:ext cx="6021439" cy="793723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uk-UA" altLang="uk-UA" sz="1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Підвищення кваліфікації державних службовців та працівників органів місцевого самоврядування </a:t>
              </a:r>
              <a:endParaRPr lang="en-US" altLang="uk-UA" sz="1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5A58522-6BAB-4EE3-BE32-C0FABA833FFF}"/>
                </a:ext>
              </a:extLst>
            </p:cNvPr>
            <p:cNvSpPr/>
            <p:nvPr/>
          </p:nvSpPr>
          <p:spPr>
            <a:xfrm>
              <a:off x="75307" y="4089071"/>
              <a:ext cx="8601148" cy="581005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1EB4947-AB42-4D28-B436-E21BC6201F00}"/>
                </a:ext>
              </a:extLst>
            </p:cNvPr>
            <p:cNvSpPr/>
            <p:nvPr/>
          </p:nvSpPr>
          <p:spPr>
            <a:xfrm>
              <a:off x="324546" y="3750945"/>
              <a:ext cx="6021439" cy="677839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altLang="uk-UA" sz="1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Підготовка та перепідготовка  фахівців освітніх ступенів «Бакалавр», «Магістр»</a:t>
              </a:r>
              <a:endPara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6CC6F5B-4E78-4050-B061-EFCD2AB19187}"/>
                </a:ext>
              </a:extLst>
            </p:cNvPr>
            <p:cNvSpPr/>
            <p:nvPr/>
          </p:nvSpPr>
          <p:spPr>
            <a:xfrm>
              <a:off x="75307" y="5182822"/>
              <a:ext cx="8601148" cy="579417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DBA73C6C-D256-442E-B8B0-3F7A1521CF29}"/>
                </a:ext>
              </a:extLst>
            </p:cNvPr>
            <p:cNvSpPr/>
            <p:nvPr/>
          </p:nvSpPr>
          <p:spPr>
            <a:xfrm>
              <a:off x="324546" y="4793897"/>
              <a:ext cx="6021439" cy="679427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altLang="uk-UA" sz="1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Стажування спеціалістів АПК, педагогічних та науково-педагогічних працівників на кафедрах університету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46C7164-13BE-41B4-954C-9A19112B832C}"/>
                </a:ext>
              </a:extLst>
            </p:cNvPr>
            <p:cNvSpPr/>
            <p:nvPr/>
          </p:nvSpPr>
          <p:spPr>
            <a:xfrm>
              <a:off x="75307" y="6176564"/>
              <a:ext cx="8601148" cy="579417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64EA014-0E13-4631-8E9A-24817E222A55}"/>
                </a:ext>
              </a:extLst>
            </p:cNvPr>
            <p:cNvSpPr/>
            <p:nvPr/>
          </p:nvSpPr>
          <p:spPr>
            <a:xfrm>
              <a:off x="337246" y="5867011"/>
              <a:ext cx="6019851" cy="679427"/>
            </a:xfrm>
            <a:custGeom>
              <a:avLst/>
              <a:gdLst>
                <a:gd name="connsiteX0" fmla="*/ 0 w 6020804"/>
                <a:gd name="connsiteY0" fmla="*/ 113162 h 678960"/>
                <a:gd name="connsiteX1" fmla="*/ 113162 w 6020804"/>
                <a:gd name="connsiteY1" fmla="*/ 0 h 678960"/>
                <a:gd name="connsiteX2" fmla="*/ 5907642 w 6020804"/>
                <a:gd name="connsiteY2" fmla="*/ 0 h 678960"/>
                <a:gd name="connsiteX3" fmla="*/ 6020804 w 6020804"/>
                <a:gd name="connsiteY3" fmla="*/ 113162 h 678960"/>
                <a:gd name="connsiteX4" fmla="*/ 6020804 w 6020804"/>
                <a:gd name="connsiteY4" fmla="*/ 565798 h 678960"/>
                <a:gd name="connsiteX5" fmla="*/ 5907642 w 6020804"/>
                <a:gd name="connsiteY5" fmla="*/ 678960 h 678960"/>
                <a:gd name="connsiteX6" fmla="*/ 113162 w 6020804"/>
                <a:gd name="connsiteY6" fmla="*/ 678960 h 678960"/>
                <a:gd name="connsiteX7" fmla="*/ 0 w 6020804"/>
                <a:gd name="connsiteY7" fmla="*/ 565798 h 678960"/>
                <a:gd name="connsiteX8" fmla="*/ 0 w 6020804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0804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907642" y="0"/>
                  </a:lnTo>
                  <a:cubicBezTo>
                    <a:pt x="5970140" y="0"/>
                    <a:pt x="6020804" y="50664"/>
                    <a:pt x="6020804" y="113162"/>
                  </a:cubicBezTo>
                  <a:lnTo>
                    <a:pt x="6020804" y="565798"/>
                  </a:lnTo>
                  <a:cubicBezTo>
                    <a:pt x="6020804" y="628296"/>
                    <a:pt x="5970140" y="678960"/>
                    <a:pt x="5907642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716" tIns="33144" rIns="260716" bIns="33144" anchor="ctr"/>
            <a:lstStyle>
              <a:lvl1pPr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altLang="uk-UA" sz="1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Підготовка і підвищення кваліфікації  дорадників та експертів-дорадників</a:t>
              </a:r>
              <a:endParaRPr lang="ru-RU" altLang="uk-UA" sz="1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436" name="Picture 8">
            <a:extLst>
              <a:ext uri="{FF2B5EF4-FFF2-40B4-BE49-F238E27FC236}">
                <a16:creationId xmlns:a16="http://schemas.microsoft.com/office/drawing/2014/main" id="{5398ED19-1010-47C3-96FD-120E20F8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271838"/>
            <a:ext cx="2286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1" descr="F:\Фото-курси_дорадн-Апрель\Фото-Дорадники-апрель-2017\Фото5997.jpg">
            <a:extLst>
              <a:ext uri="{FF2B5EF4-FFF2-40B4-BE49-F238E27FC236}">
                <a16:creationId xmlns:a16="http://schemas.microsoft.com/office/drawing/2014/main" id="{8865CCC0-4C72-47EE-94F0-7F6B20FC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311775"/>
            <a:ext cx="2114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Users\Елена\Desktop\Студ на конкурс\1.jpg">
            <a:extLst>
              <a:ext uri="{FF2B5EF4-FFF2-40B4-BE49-F238E27FC236}">
                <a16:creationId xmlns:a16="http://schemas.microsoft.com/office/drawing/2014/main" id="{B65D6DEF-F71F-4FC4-BFD0-BD906053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293938"/>
            <a:ext cx="21256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C:\Users\Елена\Desktop\Студ на конкурс\1.jpg">
            <a:extLst>
              <a:ext uri="{FF2B5EF4-FFF2-40B4-BE49-F238E27FC236}">
                <a16:creationId xmlns:a16="http://schemas.microsoft.com/office/drawing/2014/main" id="{7593396E-6C00-46F4-831C-268AEEB74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690563"/>
            <a:ext cx="21415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">
            <a:extLst>
              <a:ext uri="{FF2B5EF4-FFF2-40B4-BE49-F238E27FC236}">
                <a16:creationId xmlns:a16="http://schemas.microsoft.com/office/drawing/2014/main" id="{4C43DDB7-203F-4FB1-A8F0-DFEB2175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D52E701B-42F9-4FA1-9FCE-A593579A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>
            <a:extLst>
              <a:ext uri="{FF2B5EF4-FFF2-40B4-BE49-F238E27FC236}">
                <a16:creationId xmlns:a16="http://schemas.microsoft.com/office/drawing/2014/main" id="{45E71B73-1FC7-49D6-AADE-0D865428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651" y="404664"/>
            <a:ext cx="5137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b="1" i="1" dirty="0">
                <a:solidFill>
                  <a:srgbClr val="0000CC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ПІДВИЩЕННЯ </a:t>
            </a:r>
          </a:p>
          <a:p>
            <a:pPr algn="ctr" eaLnBrk="1" hangingPunct="1"/>
            <a:r>
              <a:rPr lang="uk-UA" altLang="uk-UA" sz="2400" b="1" i="1" dirty="0">
                <a:solidFill>
                  <a:srgbClr val="0000CC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КВАЛІФІКАЦІЇ </a:t>
            </a:r>
            <a:b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керівних кадрів і фахівців агропромислової і природоохоронної галузей, </a:t>
            </a:r>
            <a:b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державних службовців та працівників органів місцевого самоврядування, </a:t>
            </a:r>
            <a:b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2000" b="1" i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науково-педагогічних і педагогічних працівників аграрних закладів вищої освіти</a:t>
            </a:r>
          </a:p>
        </p:txBody>
      </p:sp>
      <p:sp>
        <p:nvSpPr>
          <p:cNvPr id="19459" name="AutoShape 6" descr="https://nubip.edu.ua/sites/default/files/u97/DSCF8739.jpg">
            <a:extLst>
              <a:ext uri="{FF2B5EF4-FFF2-40B4-BE49-F238E27FC236}">
                <a16:creationId xmlns:a16="http://schemas.microsoft.com/office/drawing/2014/main" id="{DB008F6B-9A36-4543-BD7C-2C4F016FC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3325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0" name="AutoShape 8" descr="https://nubip.edu.ua/sites/default/files/u97/DSCF8739.jpg">
            <a:extLst>
              <a:ext uri="{FF2B5EF4-FFF2-40B4-BE49-F238E27FC236}">
                <a16:creationId xmlns:a16="http://schemas.microsoft.com/office/drawing/2014/main" id="{57083E6E-A389-4BCA-A44E-992B784DF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3325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9461" name="Picture 3" descr="C:\Users\Елена\Desktop\Студ на конкурс\44.jpg">
            <a:extLst>
              <a:ext uri="{FF2B5EF4-FFF2-40B4-BE49-F238E27FC236}">
                <a16:creationId xmlns:a16="http://schemas.microsoft.com/office/drawing/2014/main" id="{3A289727-BD5B-4503-A49B-745CF095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668637"/>
            <a:ext cx="3160659" cy="18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Елена\Desktop\Студ на конкурс\111.jpg">
            <a:extLst>
              <a:ext uri="{FF2B5EF4-FFF2-40B4-BE49-F238E27FC236}">
                <a16:creationId xmlns:a16="http://schemas.microsoft.com/office/drawing/2014/main" id="{2D598698-6233-4A0C-A130-EA17492E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665581"/>
            <a:ext cx="3143689" cy="155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Елена\Desktop\Студ на конкурс\33.jpg">
            <a:extLst>
              <a:ext uri="{FF2B5EF4-FFF2-40B4-BE49-F238E27FC236}">
                <a16:creationId xmlns:a16="http://schemas.microsoft.com/office/drawing/2014/main" id="{F89459AA-1359-4960-849A-3527109D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476672"/>
            <a:ext cx="3064495" cy="176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C:\Users\Елена\Desktop\РАБОТА 2018\Для КулаэцьПерезент\МУЗЕЙ Истрии Презент-120 лет\Экраны для Презентации Музей\1.jpg">
            <a:extLst>
              <a:ext uri="{FF2B5EF4-FFF2-40B4-BE49-F238E27FC236}">
                <a16:creationId xmlns:a16="http://schemas.microsoft.com/office/drawing/2014/main" id="{0B9AFF9C-4F6E-4264-AAD6-0AFFF755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1" y="4279900"/>
            <a:ext cx="47371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A3CFFFD8-C1F1-4564-B905-60641A9A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5D03FC4A-7410-4057-A9CE-52640CF9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68A95CF3-AB8B-4681-A244-EDF4465A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2364"/>
          <a:stretch>
            <a:fillRect/>
          </a:stretch>
        </p:blipFill>
        <p:spPr bwMode="auto">
          <a:xfrm>
            <a:off x="2135188" y="-76200"/>
            <a:ext cx="52959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BBD10-782A-4EC4-9DD3-C92B4444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/>
              <a:t>Резерви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B11E7C-F8EB-4A79-A3FD-024C60476C2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1048079"/>
          <a:ext cx="7643192" cy="490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Овал 13">
            <a:extLst>
              <a:ext uri="{FF2B5EF4-FFF2-40B4-BE49-F238E27FC236}">
                <a16:creationId xmlns:a16="http://schemas.microsoft.com/office/drawing/2014/main" id="{3081400F-099F-4443-88F2-37B8AD3B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17813"/>
            <a:ext cx="2192338" cy="5397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0486" name="Овал 13">
            <a:extLst>
              <a:ext uri="{FF2B5EF4-FFF2-40B4-BE49-F238E27FC236}">
                <a16:creationId xmlns:a16="http://schemas.microsoft.com/office/drawing/2014/main" id="{892A2973-B41F-4205-AEE2-59E24D08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8" y="2230438"/>
            <a:ext cx="2074862" cy="5095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0487" name="Овал 13">
            <a:extLst>
              <a:ext uri="{FF2B5EF4-FFF2-40B4-BE49-F238E27FC236}">
                <a16:creationId xmlns:a16="http://schemas.microsoft.com/office/drawing/2014/main" id="{7208798E-46DA-43AB-853C-F4B20683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692650"/>
            <a:ext cx="1439862" cy="5365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0488" name="Овал 13">
            <a:extLst>
              <a:ext uri="{FF2B5EF4-FFF2-40B4-BE49-F238E27FC236}">
                <a16:creationId xmlns:a16="http://schemas.microsoft.com/office/drawing/2014/main" id="{7B2A3B3B-8226-4F11-9704-392AC0B1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000500"/>
            <a:ext cx="1365250" cy="5080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0489" name="AutoShape 11" descr="https://nubip.edu.ua/sites/all/themes/nauu/images/redesign2/nubip-logo-gerb.png">
            <a:extLst>
              <a:ext uri="{FF2B5EF4-FFF2-40B4-BE49-F238E27FC236}">
                <a16:creationId xmlns:a16="http://schemas.microsoft.com/office/drawing/2014/main" id="{F24E967E-FC38-4AAB-93F3-4E2F7B6495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33400"/>
            <a:ext cx="5295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20490" name="AutoShape 13" descr="https://nubip.edu.ua/sites/all/themes/nauu/images/redesign2/nubip-logo-gerb.png">
            <a:extLst>
              <a:ext uri="{FF2B5EF4-FFF2-40B4-BE49-F238E27FC236}">
                <a16:creationId xmlns:a16="http://schemas.microsoft.com/office/drawing/2014/main" id="{723DB8B8-65F5-4185-A0E0-0E5FEC364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33400"/>
            <a:ext cx="5295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5C5ACC4B-D319-42DC-ADA9-03C4A272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099068E2-F407-4C50-A22A-8658624F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B9EE18-0026-4520-B457-12DC81FA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363"/>
            <a:ext cx="8388350" cy="11239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ClrTx/>
              <a:buSzTx/>
              <a:buFont typeface="Georgia" panose="02040502050405020303" pitchFamily="18" charset="0"/>
              <a:buNone/>
              <a:tabLst>
                <a:tab pos="449263" algn="r"/>
                <a:tab pos="2636838" algn="ctr"/>
                <a:tab pos="5273675" algn="r"/>
              </a:tabLst>
              <a:defRPr/>
            </a:pPr>
            <a:r>
              <a:rPr lang="uk-U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АНАЛІЗ ВИКОНАННЯ ДЕРЖАВНОГО ЗАМОВЛЕННЯ</a:t>
            </a:r>
            <a:br>
              <a:rPr lang="uk-U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підвищення кваліфікації  у 2018 році</a:t>
            </a:r>
          </a:p>
        </p:txBody>
      </p:sp>
      <p:graphicFrame>
        <p:nvGraphicFramePr>
          <p:cNvPr id="18489" name="Group 57">
            <a:extLst>
              <a:ext uri="{FF2B5EF4-FFF2-40B4-BE49-F238E27FC236}">
                <a16:creationId xmlns:a16="http://schemas.microsoft.com/office/drawing/2014/main" id="{D701BCB0-B82E-4177-A055-DA07C05A0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38472"/>
              </p:ext>
            </p:extLst>
          </p:nvPr>
        </p:nvGraphicFramePr>
        <p:xfrm>
          <a:off x="233710" y="1314561"/>
          <a:ext cx="8676580" cy="5433591"/>
        </p:xfrm>
        <a:graphic>
          <a:graphicData uri="http://schemas.openxmlformats.org/drawingml/2006/table">
            <a:tbl>
              <a:tblPr/>
              <a:tblGrid>
                <a:gridCol w="408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 слухачів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Чисельність слухачів,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Питома вага,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uk-UA" altLang="uk-UA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Керівники і спеціалісти, фахівці ветеринарної служби України</a:t>
                      </a:r>
                      <a:endParaRPr kumimoji="0" lang="uk-UA" altLang="uk-UA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Науково-педагогічні та педагогічні працівники аграрних закладів вищої освіти</a:t>
                      </a:r>
                      <a:endParaRPr kumimoji="0" lang="uk-UA" altLang="uk-UA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підвищення кваліфікації на місцях (</a:t>
                      </a: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on-line</a:t>
                      </a: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працівники </a:t>
                      </a:r>
                      <a:r>
                        <a:rPr kumimoji="0" lang="uk-UA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Держгеокадастру</a:t>
                      </a: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uk-UA" alt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працівники  фітосанітарної служби України</a:t>
                      </a:r>
                      <a:endParaRPr kumimoji="0" lang="uk-UA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Спеціалісти, фахівці агроформувань</a:t>
                      </a: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категорії</a:t>
                      </a:r>
                      <a:endParaRPr kumimoji="0" lang="uk-UA" altLang="uk-UA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</a:p>
                  </a:txBody>
                  <a:tcPr marL="65079" marR="6507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039" marR="9039" marT="907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64568"/>
                  </a:ext>
                </a:extLst>
              </a:tr>
              <a:tr h="376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kumimoji="0" lang="uk-UA" alt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kumimoji="0" lang="uk-UA" alt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7" marR="650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765" name="Овал 13">
            <a:extLst>
              <a:ext uri="{FF2B5EF4-FFF2-40B4-BE49-F238E27FC236}">
                <a16:creationId xmlns:a16="http://schemas.microsoft.com/office/drawing/2014/main" id="{208D09EE-FEA6-4B97-AE7B-3C1BE1C7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6408484"/>
            <a:ext cx="862310" cy="50958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6" tIns="45719" rIns="91436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775E776-3925-4499-B2CB-9FA5E066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9"/>
          <a:stretch>
            <a:fillRect/>
          </a:stretch>
        </p:blipFill>
        <p:spPr bwMode="auto">
          <a:xfrm>
            <a:off x="4763" y="4763"/>
            <a:ext cx="1257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1" descr="Описание: Лого_Післядипломної_розшифр">
            <a:extLst>
              <a:ext uri="{FF2B5EF4-FFF2-40B4-BE49-F238E27FC236}">
                <a16:creationId xmlns:a16="http://schemas.microsoft.com/office/drawing/2014/main" id="{55636E37-32F4-4FED-8A17-774FE167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0"/>
            <a:ext cx="800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2359</Words>
  <Application>Microsoft Office PowerPoint</Application>
  <PresentationFormat>Экран (4:3)</PresentationFormat>
  <Paragraphs>900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Franklin Gothic Book</vt:lpstr>
      <vt:lpstr>Franklin Gothic Medium</vt:lpstr>
      <vt:lpstr>Georgia</vt:lpstr>
      <vt:lpstr>Tahoma</vt:lpstr>
      <vt:lpstr>Times New Roman</vt:lpstr>
      <vt:lpstr>Trebuchet MS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Резерви</vt:lpstr>
      <vt:lpstr>АНАЛІЗ ВИКОНАННЯ ДЕРЖАВНОГО ЗАМОВЛЕННЯ з підвищення кваліфікації  у 2018 році</vt:lpstr>
      <vt:lpstr> АНАЛІЗ  Підвищення кваліфікації  на комерційній основі </vt:lpstr>
      <vt:lpstr> аналіз Підвищення кваліфікації  на комерційній основі </vt:lpstr>
      <vt:lpstr>Презентация PowerPoint</vt:lpstr>
      <vt:lpstr>Презентация PowerPoint</vt:lpstr>
      <vt:lpstr>Аналіз виконання погодинного навантаження  викладачів НУБіП України на підвищенні кваліфікації  слухачів нні післядипломної освіти за 2018 рік</vt:lpstr>
      <vt:lpstr>Аналіз виконання погодинного навантаження  викладачів НУБіП України на підвищенні кваліфікації  слухачів нні післядипломної освіти за 2018 рік</vt:lpstr>
      <vt:lpstr>Аналіз виконання погодинного навантаження  викладачів НУБіП України на підвищенні кваліфікації  слухачів нні післядипломної освіти за 2018 рік</vt:lpstr>
      <vt:lpstr>Аналіз виконання погодинного навантаження  викладачів НУБіП України на підвищенні кваліфікації слухачів нні післядипломної освіти за 2018 рік</vt:lpstr>
      <vt:lpstr>КОШТОРИС ВИТРАТ  КОШТІВ НА СТАЖУВАННЯ ПЕДАГОГІЧНИХ     ТА  НАУКОВО-ПЕДАГОГІЧНИХ ПРАЦІВНИКІВ ВНЗ, СПЕЦІАЛІСТІВ АГРОПРОПРОМИСЛОВОГО  ВИРОБНИЦТВА  В НУБІП  УКРАЇНИ  (СТАЖИСТ, ТЕРМІН  СТАЖУВАННЯ -1 МІСЯЦЬ,  КЕРІВНИК  СТАЖУВАННЯ - КАНДИДАТ НАУК, ДОЦЕНТ) </vt:lpstr>
      <vt:lpstr>КОШТОРИС витрат  коштів на стажування педагогічних  та  науково-педагогічних працівників ВНЗ, спеціалістів агропропромислового  виробництва  в НУБіП  України  (стажист, термін  стажування -1 місяць,  керівник  стажування - доктор наук, професор ) </vt:lpstr>
      <vt:lpstr>Презентация PowerPoint</vt:lpstr>
      <vt:lpstr> Підготовка та перепідготовка  фахівців освітніх ступенів  «Бакалавр»,  «Магістр»  з наданням другої вищої освіти</vt:lpstr>
      <vt:lpstr>Презентация PowerPoint</vt:lpstr>
      <vt:lpstr>Презентация PowerPoint</vt:lpstr>
      <vt:lpstr> Загальна кількість студентів  та слухачів ННІ післядипломної освіти  станом  на 31.12.2018 р., осіб </vt:lpstr>
      <vt:lpstr> Загальна кількість студентів  та слухачів ННІ післядипломної освіти  станом  на 31.12.2018 р., осіб (продовження) </vt:lpstr>
      <vt:lpstr> Формування коштів спеціального фонду   у 2018 році  та план на 2019 рік </vt:lpstr>
      <vt:lpstr> Формування коштів спеціального фонду   у 2018 році  та план на 2019 рік </vt:lpstr>
      <vt:lpstr>Оновлення матеріально-технічної бази  у 2018 році     </vt:lpstr>
      <vt:lpstr>ПЛАН  зміцнення матеріально-технічної бази  у 2019 році    </vt:lpstr>
      <vt:lpstr>Презентация PowerPoint</vt:lpstr>
      <vt:lpstr>Презентация PowerPoint</vt:lpstr>
    </vt:vector>
  </TitlesOfParts>
  <Company>NAUU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podprytov</dc:creator>
  <cp:lastModifiedBy>user</cp:lastModifiedBy>
  <cp:revision>159</cp:revision>
  <cp:lastPrinted>2019-01-14T07:21:41Z</cp:lastPrinted>
  <dcterms:created xsi:type="dcterms:W3CDTF">2016-08-15T16:52:55Z</dcterms:created>
  <dcterms:modified xsi:type="dcterms:W3CDTF">2019-01-14T07:28:57Z</dcterms:modified>
</cp:coreProperties>
</file>