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58" r:id="rId9"/>
    <p:sldId id="260" r:id="rId10"/>
    <p:sldId id="261" r:id="rId11"/>
    <p:sldId id="262" r:id="rId12"/>
    <p:sldId id="263" r:id="rId13"/>
    <p:sldId id="273" r:id="rId14"/>
    <p:sldId id="274" r:id="rId15"/>
    <p:sldId id="275" r:id="rId16"/>
    <p:sldId id="265" r:id="rId17"/>
    <p:sldId id="266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4F980-C7ED-4653-9465-C8887828377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5D237-79E7-42D6-B467-54FA8960CF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92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5D237-79E7-42D6-B467-54FA8960CFE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27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9361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УНІВЕРСИТЕТ БІОРЕСУРСІВ І ПРИРОДОКОРИСТУВАННЯ УКРАЇНИ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916832"/>
            <a:ext cx="6400800" cy="1752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b="1" dirty="0" err="1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Еколого-правове</a:t>
            </a:r>
            <a:r>
              <a:rPr lang="ru-RU" b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регулювання</a:t>
            </a:r>
            <a:r>
              <a:rPr lang="ru-RU" b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атмосферного </a:t>
            </a:r>
            <a:r>
              <a:rPr lang="ru-RU" b="1" dirty="0" err="1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пов</a:t>
            </a:r>
            <a:r>
              <a:rPr lang="uk-UA" b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і</a:t>
            </a:r>
            <a:r>
              <a:rPr lang="ru-RU" b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тря</a:t>
            </a:r>
            <a:endParaRPr lang="ru-RU" sz="2400" dirty="0">
              <a:solidFill>
                <a:srgbClr val="FFC000"/>
              </a:solidFill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55976" y="4869160"/>
            <a:ext cx="4392488" cy="87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Вагалюк Людмила Володимирівна</a:t>
            </a:r>
          </a:p>
          <a:p>
            <a:pPr>
              <a:lnSpc>
                <a:spcPct val="150000"/>
              </a:lnSpc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сільськогосподарських наук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74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4900" b="1" dirty="0" err="1" smtClean="0">
                <a:solidFill>
                  <a:srgbClr val="FFC000"/>
                </a:solidFill>
                <a:latin typeface="Times New Roman"/>
                <a:ea typeface="Times New Roman"/>
              </a:rPr>
              <a:t>Суб’єкти</a:t>
            </a:r>
            <a:r>
              <a:rPr lang="ru-RU" sz="4900" b="1" dirty="0" smtClean="0">
                <a:solidFill>
                  <a:srgbClr val="FFC000"/>
                </a:solidFill>
                <a:latin typeface="Times New Roman"/>
                <a:ea typeface="Times New Roman"/>
              </a:rPr>
              <a:t> </a:t>
            </a:r>
            <a:r>
              <a:rPr lang="ru-RU" sz="4900" b="1" dirty="0" err="1" smtClean="0">
                <a:solidFill>
                  <a:srgbClr val="FFC000"/>
                </a:solidFill>
                <a:latin typeface="Times New Roman"/>
                <a:ea typeface="Times New Roman"/>
              </a:rPr>
              <a:t>підприємницької</a:t>
            </a:r>
            <a:r>
              <a:rPr lang="ru-RU" sz="4900" b="1" dirty="0" smtClean="0">
                <a:solidFill>
                  <a:srgbClr val="FFC000"/>
                </a:solidFill>
                <a:latin typeface="Times New Roman"/>
                <a:ea typeface="Times New Roman"/>
              </a:rPr>
              <a:t> </a:t>
            </a:r>
            <a:r>
              <a:rPr lang="ru-RU" sz="4900" b="1" dirty="0" err="1">
                <a:solidFill>
                  <a:srgbClr val="FFC000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4900" b="1" dirty="0">
                <a:solidFill>
                  <a:srgbClr val="FFC000"/>
                </a:solidFill>
                <a:latin typeface="Times New Roman"/>
                <a:ea typeface="Times New Roman"/>
              </a:rPr>
              <a:t> </a:t>
            </a:r>
            <a:r>
              <a:rPr lang="ru-RU" sz="4900" b="1" dirty="0" err="1">
                <a:solidFill>
                  <a:srgbClr val="FFC000"/>
                </a:solidFill>
                <a:latin typeface="Times New Roman"/>
                <a:ea typeface="Times New Roman"/>
              </a:rPr>
              <a:t>щодо</a:t>
            </a:r>
            <a:r>
              <a:rPr lang="ru-RU" sz="4900" b="1" dirty="0">
                <a:solidFill>
                  <a:srgbClr val="FFC000"/>
                </a:solidFill>
                <a:latin typeface="Times New Roman"/>
                <a:ea typeface="Times New Roman"/>
              </a:rPr>
              <a:t> </a:t>
            </a:r>
            <a:r>
              <a:rPr lang="ru-RU" sz="4900" b="1" dirty="0" err="1">
                <a:solidFill>
                  <a:srgbClr val="FFC000"/>
                </a:solidFill>
                <a:latin typeface="Times New Roman"/>
                <a:ea typeface="Times New Roman"/>
              </a:rPr>
              <a:t>охорони</a:t>
            </a:r>
            <a:r>
              <a:rPr lang="ru-RU" sz="4900" b="1" dirty="0">
                <a:solidFill>
                  <a:srgbClr val="FFC000"/>
                </a:solidFill>
                <a:latin typeface="Times New Roman"/>
                <a:ea typeface="Times New Roman"/>
              </a:rPr>
              <a:t> атмосферного </a:t>
            </a:r>
            <a:r>
              <a:rPr lang="ru-RU" sz="4900" b="1" dirty="0" err="1">
                <a:solidFill>
                  <a:srgbClr val="FFC000"/>
                </a:solidFill>
                <a:latin typeface="Times New Roman"/>
                <a:ea typeface="Times New Roman"/>
              </a:rPr>
              <a:t>повітря</a:t>
            </a:r>
            <a:r>
              <a:rPr lang="ru-RU" sz="4900" b="1" dirty="0">
                <a:solidFill>
                  <a:srgbClr val="FFC000"/>
                </a:solidFill>
                <a:latin typeface="Times New Roman"/>
                <a:ea typeface="Times New Roman"/>
              </a:rPr>
              <a:t> </a:t>
            </a:r>
            <a:r>
              <a:rPr lang="ru-RU" sz="4900" b="1" dirty="0" err="1">
                <a:solidFill>
                  <a:srgbClr val="FFC000"/>
                </a:solidFill>
                <a:latin typeface="Times New Roman"/>
                <a:ea typeface="Times New Roman"/>
              </a:rPr>
              <a:t>зобов’язані</a:t>
            </a:r>
            <a:r>
              <a:rPr lang="ru-RU" sz="4900" b="1" dirty="0" smtClean="0">
                <a:solidFill>
                  <a:srgbClr val="FFC000"/>
                </a:solidFill>
                <a:latin typeface="Times New Roman"/>
                <a:ea typeface="Times New Roman"/>
              </a:rPr>
              <a:t>:</a:t>
            </a:r>
          </a:p>
          <a:p>
            <a:pPr algn="ctr"/>
            <a:endParaRPr lang="ru-RU" dirty="0" smtClean="0">
              <a:latin typeface="Times New Roman"/>
              <a:ea typeface="Times New Roman"/>
            </a:endParaRPr>
          </a:p>
          <a:p>
            <a:pPr algn="just">
              <a:lnSpc>
                <a:spcPct val="170000"/>
              </a:lnSpc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здійснювати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організаційно-господарські</a:t>
            </a:r>
            <a:r>
              <a:rPr lang="ru-RU" sz="5500" dirty="0">
                <a:latin typeface="Times New Roman"/>
                <a:ea typeface="Times New Roman"/>
              </a:rPr>
              <a:t>, </a:t>
            </a:r>
            <a:r>
              <a:rPr lang="ru-RU" sz="5500" dirty="0" err="1">
                <a:latin typeface="Times New Roman"/>
                <a:ea typeface="Times New Roman"/>
              </a:rPr>
              <a:t>технічні</a:t>
            </a:r>
            <a:r>
              <a:rPr lang="ru-RU" sz="5500" dirty="0">
                <a:latin typeface="Times New Roman"/>
                <a:ea typeface="Times New Roman"/>
              </a:rPr>
              <a:t> та </a:t>
            </a:r>
            <a:r>
              <a:rPr lang="ru-RU" sz="5500" dirty="0" err="1">
                <a:latin typeface="Times New Roman"/>
                <a:ea typeface="Times New Roman"/>
              </a:rPr>
              <a:t>інші</a:t>
            </a:r>
            <a:r>
              <a:rPr lang="ru-RU" sz="5500" dirty="0">
                <a:latin typeface="Times New Roman"/>
                <a:ea typeface="Times New Roman"/>
              </a:rPr>
              <a:t> заходи </a:t>
            </a:r>
            <a:r>
              <a:rPr lang="ru-RU" sz="5500" dirty="0" err="1">
                <a:latin typeface="Times New Roman"/>
                <a:ea typeface="Times New Roman"/>
              </a:rPr>
              <a:t>щодо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забезпечення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виконання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вимог</a:t>
            </a:r>
            <a:r>
              <a:rPr lang="ru-RU" sz="5500" dirty="0">
                <a:latin typeface="Times New Roman"/>
                <a:ea typeface="Times New Roman"/>
              </a:rPr>
              <a:t>, </a:t>
            </a:r>
            <a:r>
              <a:rPr lang="ru-RU" sz="5500" dirty="0" err="1">
                <a:latin typeface="Times New Roman"/>
                <a:ea typeface="Times New Roman"/>
              </a:rPr>
              <a:t>передбачених</a:t>
            </a:r>
            <a:r>
              <a:rPr lang="ru-RU" sz="5500" dirty="0">
                <a:latin typeface="Times New Roman"/>
                <a:ea typeface="Times New Roman"/>
              </a:rPr>
              <a:t> стандартами та нормативами </a:t>
            </a:r>
            <a:r>
              <a:rPr lang="ru-RU" sz="5500" dirty="0" err="1">
                <a:latin typeface="Times New Roman"/>
                <a:ea typeface="Times New Roman"/>
              </a:rPr>
              <a:t>екологічної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безпеки</a:t>
            </a:r>
            <a:r>
              <a:rPr lang="ru-RU" sz="5500" dirty="0">
                <a:latin typeface="Times New Roman"/>
                <a:ea typeface="Times New Roman"/>
              </a:rPr>
              <a:t> у </a:t>
            </a:r>
            <a:r>
              <a:rPr lang="ru-RU" sz="5500" dirty="0" err="1">
                <a:latin typeface="Times New Roman"/>
                <a:ea typeface="Times New Roman"/>
              </a:rPr>
              <a:t>галузі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охорони</a:t>
            </a:r>
            <a:r>
              <a:rPr lang="ru-RU" sz="5500" dirty="0">
                <a:latin typeface="Times New Roman"/>
                <a:ea typeface="Times New Roman"/>
              </a:rPr>
              <a:t> атмосферного </a:t>
            </a:r>
            <a:r>
              <a:rPr lang="ru-RU" sz="5500" dirty="0" err="1">
                <a:latin typeface="Times New Roman"/>
                <a:ea typeface="Times New Roman"/>
              </a:rPr>
              <a:t>повітря</a:t>
            </a:r>
            <a:r>
              <a:rPr lang="ru-RU" sz="5500" dirty="0">
                <a:latin typeface="Times New Roman"/>
                <a:ea typeface="Times New Roman"/>
              </a:rPr>
              <a:t>, </a:t>
            </a:r>
            <a:r>
              <a:rPr lang="ru-RU" sz="5500" dirty="0" err="1">
                <a:latin typeface="Times New Roman"/>
                <a:ea typeface="Times New Roman"/>
              </a:rPr>
              <a:t>дозволами</a:t>
            </a:r>
            <a:r>
              <a:rPr lang="ru-RU" sz="5500" dirty="0">
                <a:latin typeface="Times New Roman"/>
                <a:ea typeface="Times New Roman"/>
              </a:rPr>
              <a:t> на </a:t>
            </a:r>
            <a:r>
              <a:rPr lang="ru-RU" sz="5500" dirty="0" err="1">
                <a:latin typeface="Times New Roman"/>
                <a:ea typeface="Times New Roman"/>
              </a:rPr>
              <a:t>викиди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забруднюючих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речовин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тощо</a:t>
            </a:r>
            <a:r>
              <a:rPr lang="ru-RU" sz="5500" dirty="0" smtClean="0">
                <a:latin typeface="Times New Roman"/>
                <a:ea typeface="Times New Roman"/>
              </a:rPr>
              <a:t>;</a:t>
            </a:r>
          </a:p>
          <a:p>
            <a:pPr algn="just">
              <a:lnSpc>
                <a:spcPct val="170000"/>
              </a:lnSpc>
            </a:pPr>
            <a:r>
              <a:rPr lang="ru-RU" sz="5500" dirty="0" smtClean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вживти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заходів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щодо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зменшення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обсягів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викидів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забруднюючих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речовин</a:t>
            </a:r>
            <a:r>
              <a:rPr lang="ru-RU" sz="5500" dirty="0">
                <a:latin typeface="Times New Roman"/>
                <a:ea typeface="Times New Roman"/>
              </a:rPr>
              <a:t> і </a:t>
            </a:r>
            <a:r>
              <a:rPr lang="ru-RU" sz="5500" dirty="0" err="1">
                <a:latin typeface="Times New Roman"/>
                <a:ea typeface="Times New Roman"/>
              </a:rPr>
              <a:t>зменшення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впливу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фізичних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факторів</a:t>
            </a:r>
            <a:r>
              <a:rPr lang="ru-RU" sz="5500" dirty="0">
                <a:latin typeface="Times New Roman"/>
                <a:ea typeface="Times New Roman"/>
              </a:rPr>
              <a:t>; </a:t>
            </a:r>
            <a:endParaRPr lang="ru-RU" sz="5500" dirty="0" smtClean="0">
              <a:latin typeface="Times New Roman"/>
              <a:ea typeface="Times New Roman"/>
            </a:endParaRPr>
          </a:p>
          <a:p>
            <a:pPr algn="just">
              <a:lnSpc>
                <a:spcPct val="170000"/>
              </a:lnSpc>
            </a:pPr>
            <a:r>
              <a:rPr lang="ru-RU" sz="5500" dirty="0" err="1" smtClean="0">
                <a:latin typeface="Times New Roman"/>
                <a:ea typeface="Times New Roman"/>
              </a:rPr>
              <a:t>своєчасно</a:t>
            </a:r>
            <a:r>
              <a:rPr lang="ru-RU" sz="5500" dirty="0" smtClean="0">
                <a:latin typeface="Times New Roman"/>
                <a:ea typeface="Times New Roman"/>
              </a:rPr>
              <a:t> </a:t>
            </a:r>
            <a:r>
              <a:rPr lang="ru-RU" sz="5500" dirty="0">
                <a:latin typeface="Times New Roman"/>
                <a:ea typeface="Times New Roman"/>
              </a:rPr>
              <a:t>і в </a:t>
            </a:r>
            <a:r>
              <a:rPr lang="ru-RU" sz="5500" dirty="0" err="1">
                <a:latin typeface="Times New Roman"/>
                <a:ea typeface="Times New Roman"/>
              </a:rPr>
              <a:t>повному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обсязі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сплачувати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збори</a:t>
            </a:r>
            <a:r>
              <a:rPr lang="ru-RU" sz="5500" dirty="0">
                <a:latin typeface="Times New Roman"/>
                <a:ea typeface="Times New Roman"/>
              </a:rPr>
              <a:t> за </a:t>
            </a:r>
            <a:r>
              <a:rPr lang="ru-RU" sz="5500" dirty="0" err="1">
                <a:latin typeface="Times New Roman"/>
                <a:ea typeface="Times New Roman"/>
              </a:rPr>
              <a:t>забруднення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навколишнього</a:t>
            </a:r>
            <a:r>
              <a:rPr lang="ru-RU" sz="5500" dirty="0">
                <a:latin typeface="Times New Roman"/>
                <a:ea typeface="Times New Roman"/>
              </a:rPr>
              <a:t> природного </a:t>
            </a:r>
            <a:r>
              <a:rPr lang="ru-RU" sz="5500" dirty="0" err="1">
                <a:latin typeface="Times New Roman"/>
                <a:ea typeface="Times New Roman"/>
              </a:rPr>
              <a:t>середовища</a:t>
            </a:r>
            <a:r>
              <a:rPr lang="ru-RU" sz="5500" dirty="0">
                <a:latin typeface="Times New Roman"/>
                <a:ea typeface="Times New Roman"/>
              </a:rPr>
              <a:t> та </a:t>
            </a:r>
            <a:r>
              <a:rPr lang="ru-RU" sz="5500" dirty="0" err="1">
                <a:latin typeface="Times New Roman"/>
                <a:ea typeface="Times New Roman"/>
              </a:rPr>
              <a:t>погіршення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якості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природних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ресурсів</a:t>
            </a:r>
            <a:r>
              <a:rPr lang="ru-RU" sz="5500" dirty="0">
                <a:latin typeface="Times New Roman"/>
                <a:ea typeface="Times New Roman"/>
              </a:rPr>
              <a:t>; </a:t>
            </a:r>
            <a:endParaRPr lang="ru-RU" sz="5500" dirty="0" smtClean="0">
              <a:latin typeface="Times New Roman"/>
              <a:ea typeface="Times New Roman"/>
            </a:endParaRPr>
          </a:p>
          <a:p>
            <a:pPr algn="just">
              <a:lnSpc>
                <a:spcPct val="170000"/>
              </a:lnSpc>
            </a:pPr>
            <a:r>
              <a:rPr lang="ru-RU" sz="5500" dirty="0" err="1" smtClean="0">
                <a:latin typeface="Times New Roman"/>
                <a:ea typeface="Times New Roman"/>
              </a:rPr>
              <a:t>забезпечувати</a:t>
            </a:r>
            <a:r>
              <a:rPr lang="ru-RU" sz="5500" dirty="0" smtClean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безперебійну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ефективну</a:t>
            </a:r>
            <a:r>
              <a:rPr lang="ru-RU" sz="5500" dirty="0">
                <a:latin typeface="Times New Roman"/>
                <a:ea typeface="Times New Roman"/>
              </a:rPr>
              <a:t> роботу і </a:t>
            </a:r>
            <a:r>
              <a:rPr lang="ru-RU" sz="5500" dirty="0" err="1">
                <a:latin typeface="Times New Roman"/>
                <a:ea typeface="Times New Roman"/>
              </a:rPr>
              <a:t>підтримання</a:t>
            </a:r>
            <a:r>
              <a:rPr lang="ru-RU" sz="5500" dirty="0">
                <a:latin typeface="Times New Roman"/>
                <a:ea typeface="Times New Roman"/>
              </a:rPr>
              <a:t> у справному </a:t>
            </a:r>
            <a:r>
              <a:rPr lang="ru-RU" sz="5500" dirty="0" err="1">
                <a:latin typeface="Times New Roman"/>
                <a:ea typeface="Times New Roman"/>
              </a:rPr>
              <a:t>стані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споруд</a:t>
            </a:r>
            <a:r>
              <a:rPr lang="ru-RU" sz="5500" dirty="0">
                <a:latin typeface="Times New Roman"/>
                <a:ea typeface="Times New Roman"/>
              </a:rPr>
              <a:t>, </a:t>
            </a:r>
            <a:r>
              <a:rPr lang="ru-RU" sz="5500" dirty="0" err="1">
                <a:latin typeface="Times New Roman"/>
                <a:ea typeface="Times New Roman"/>
              </a:rPr>
              <a:t>устаткування</a:t>
            </a:r>
            <a:r>
              <a:rPr lang="ru-RU" sz="5500" dirty="0">
                <a:latin typeface="Times New Roman"/>
                <a:ea typeface="Times New Roman"/>
              </a:rPr>
              <a:t> та </a:t>
            </a:r>
            <a:r>
              <a:rPr lang="ru-RU" sz="5500" dirty="0" err="1">
                <a:latin typeface="Times New Roman"/>
                <a:ea typeface="Times New Roman"/>
              </a:rPr>
              <a:t>апаратури</a:t>
            </a:r>
            <a:r>
              <a:rPr lang="ru-RU" sz="5500" dirty="0">
                <a:latin typeface="Times New Roman"/>
                <a:ea typeface="Times New Roman"/>
              </a:rPr>
              <a:t> для </a:t>
            </a:r>
            <a:r>
              <a:rPr lang="ru-RU" sz="5500" dirty="0" err="1">
                <a:latin typeface="Times New Roman"/>
                <a:ea typeface="Times New Roman"/>
              </a:rPr>
              <a:t>очищення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викидів</a:t>
            </a:r>
            <a:r>
              <a:rPr lang="ru-RU" sz="5500" dirty="0">
                <a:latin typeface="Times New Roman"/>
                <a:ea typeface="Times New Roman"/>
              </a:rPr>
              <a:t> і </a:t>
            </a:r>
            <a:r>
              <a:rPr lang="ru-RU" sz="5500" dirty="0" err="1">
                <a:latin typeface="Times New Roman"/>
                <a:ea typeface="Times New Roman"/>
              </a:rPr>
              <a:t>зменшення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рівнів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впливу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фізичних</a:t>
            </a:r>
            <a:r>
              <a:rPr lang="ru-RU" sz="5500" dirty="0">
                <a:latin typeface="Times New Roman"/>
                <a:ea typeface="Times New Roman"/>
              </a:rPr>
              <a:t> та </a:t>
            </a:r>
            <a:r>
              <a:rPr lang="ru-RU" sz="5500" dirty="0" err="1">
                <a:latin typeface="Times New Roman"/>
                <a:ea typeface="Times New Roman"/>
              </a:rPr>
              <a:t>біологічних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факторів</a:t>
            </a:r>
            <a:r>
              <a:rPr lang="ru-RU" sz="5500" dirty="0">
                <a:latin typeface="Times New Roman"/>
                <a:ea typeface="Times New Roman"/>
              </a:rPr>
              <a:t>; </a:t>
            </a:r>
            <a:endParaRPr lang="ru-RU" sz="5500" dirty="0" smtClean="0">
              <a:latin typeface="Times New Roman"/>
              <a:ea typeface="Times New Roman"/>
            </a:endParaRPr>
          </a:p>
          <a:p>
            <a:pPr algn="just">
              <a:lnSpc>
                <a:spcPct val="170000"/>
              </a:lnSpc>
            </a:pPr>
            <a:r>
              <a:rPr lang="ru-RU" sz="5500" dirty="0" err="1" smtClean="0">
                <a:latin typeface="Times New Roman"/>
                <a:ea typeface="Times New Roman"/>
              </a:rPr>
              <a:t>здійснювати</a:t>
            </a:r>
            <a:r>
              <a:rPr lang="ru-RU" sz="5500" dirty="0" smtClean="0">
                <a:latin typeface="Times New Roman"/>
                <a:ea typeface="Times New Roman"/>
              </a:rPr>
              <a:t> </a:t>
            </a:r>
            <a:r>
              <a:rPr lang="ru-RU" sz="5500" dirty="0">
                <a:latin typeface="Times New Roman"/>
                <a:ea typeface="Times New Roman"/>
              </a:rPr>
              <a:t>контроль за </a:t>
            </a:r>
            <a:r>
              <a:rPr lang="ru-RU" sz="5500" dirty="0" err="1">
                <a:latin typeface="Times New Roman"/>
                <a:ea typeface="Times New Roman"/>
              </a:rPr>
              <a:t>обсягом</a:t>
            </a:r>
            <a:r>
              <a:rPr lang="ru-RU" sz="5500" dirty="0">
                <a:latin typeface="Times New Roman"/>
                <a:ea typeface="Times New Roman"/>
              </a:rPr>
              <a:t> і складом </a:t>
            </a:r>
            <a:r>
              <a:rPr lang="ru-RU" sz="5500" dirty="0" err="1">
                <a:latin typeface="Times New Roman"/>
                <a:ea typeface="Times New Roman"/>
              </a:rPr>
              <a:t>забруднюючих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речовин</a:t>
            </a:r>
            <a:r>
              <a:rPr lang="ru-RU" sz="5500" dirty="0">
                <a:latin typeface="Times New Roman"/>
                <a:ea typeface="Times New Roman"/>
              </a:rPr>
              <a:t>, </a:t>
            </a:r>
            <a:r>
              <a:rPr lang="ru-RU" sz="5500" dirty="0" err="1">
                <a:latin typeface="Times New Roman"/>
                <a:ea typeface="Times New Roman"/>
              </a:rPr>
              <a:t>що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викидаються</a:t>
            </a:r>
            <a:r>
              <a:rPr lang="ru-RU" sz="5500" dirty="0">
                <a:latin typeface="Times New Roman"/>
                <a:ea typeface="Times New Roman"/>
              </a:rPr>
              <a:t> в </a:t>
            </a:r>
            <a:r>
              <a:rPr lang="ru-RU" sz="5500" dirty="0" err="1">
                <a:latin typeface="Times New Roman"/>
                <a:ea typeface="Times New Roman"/>
              </a:rPr>
              <a:t>атмосферне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повітря</a:t>
            </a:r>
            <a:r>
              <a:rPr lang="ru-RU" sz="5500" dirty="0">
                <a:latin typeface="Times New Roman"/>
                <a:ea typeface="Times New Roman"/>
              </a:rPr>
              <a:t>, і </a:t>
            </a:r>
            <a:r>
              <a:rPr lang="ru-RU" sz="5500" dirty="0" err="1">
                <a:latin typeface="Times New Roman"/>
                <a:ea typeface="Times New Roman"/>
              </a:rPr>
              <a:t>рівнями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фізичного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впливу</a:t>
            </a:r>
            <a:r>
              <a:rPr lang="ru-RU" sz="5500" dirty="0">
                <a:latin typeface="Times New Roman"/>
                <a:ea typeface="Times New Roman"/>
              </a:rPr>
              <a:t> та вести </a:t>
            </a:r>
            <a:r>
              <a:rPr lang="ru-RU" sz="5500" dirty="0" err="1">
                <a:latin typeface="Times New Roman"/>
                <a:ea typeface="Times New Roman"/>
              </a:rPr>
              <a:t>їх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постійний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облік</a:t>
            </a:r>
            <a:r>
              <a:rPr lang="ru-RU" sz="5500" dirty="0">
                <a:latin typeface="Times New Roman"/>
                <a:ea typeface="Times New Roman"/>
              </a:rPr>
              <a:t> </a:t>
            </a:r>
            <a:r>
              <a:rPr lang="ru-RU" sz="5500" dirty="0" err="1">
                <a:latin typeface="Times New Roman"/>
                <a:ea typeface="Times New Roman"/>
              </a:rPr>
              <a:t>тощо</a:t>
            </a:r>
            <a:r>
              <a:rPr lang="ru-RU" sz="5500" dirty="0">
                <a:latin typeface="Times New Roman"/>
                <a:ea typeface="Times New Roman"/>
              </a:rPr>
              <a:t>. </a:t>
            </a:r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val="188594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err="1">
                <a:solidFill>
                  <a:srgbClr val="FFC000"/>
                </a:solidFill>
                <a:latin typeface="Times New Roman"/>
                <a:ea typeface="Times New Roman"/>
              </a:rPr>
              <a:t>Атмосферо-повітряне</a:t>
            </a:r>
            <a:r>
              <a:rPr lang="ru-RU" sz="2800" dirty="0">
                <a:solidFill>
                  <a:srgbClr val="FFC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srgbClr val="FFC000"/>
                </a:solidFill>
                <a:latin typeface="Times New Roman"/>
                <a:ea typeface="Times New Roman"/>
              </a:rPr>
              <a:t>законодавство</a:t>
            </a:r>
            <a:r>
              <a:rPr lang="ru-RU" sz="2800" dirty="0">
                <a:solidFill>
                  <a:srgbClr val="FFC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srgbClr val="FFC000"/>
                </a:solidFill>
                <a:latin typeface="Times New Roman"/>
                <a:ea typeface="Times New Roman"/>
              </a:rPr>
              <a:t>України</a:t>
            </a:r>
            <a:r>
              <a:rPr lang="ru-RU" sz="2800" dirty="0">
                <a:solidFill>
                  <a:srgbClr val="FFC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srgbClr val="FFC000"/>
                </a:solidFill>
                <a:latin typeface="Times New Roman"/>
                <a:ea typeface="Times New Roman"/>
              </a:rPr>
              <a:t>передбачає</a:t>
            </a:r>
            <a:r>
              <a:rPr lang="ru-RU" sz="2800" dirty="0">
                <a:solidFill>
                  <a:srgbClr val="FFC000"/>
                </a:solidFill>
                <a:latin typeface="Times New Roman"/>
                <a:ea typeface="Times New Roman"/>
              </a:rPr>
              <a:t> систему </a:t>
            </a:r>
            <a:r>
              <a:rPr lang="ru-RU" sz="2800" dirty="0" err="1">
                <a:solidFill>
                  <a:srgbClr val="FFC000"/>
                </a:solidFill>
                <a:latin typeface="Times New Roman"/>
                <a:ea typeface="Times New Roman"/>
              </a:rPr>
              <a:t>правових</a:t>
            </a:r>
            <a:r>
              <a:rPr lang="ru-RU" sz="2800" dirty="0">
                <a:solidFill>
                  <a:srgbClr val="FFC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srgbClr val="FFC000"/>
                </a:solidFill>
                <a:latin typeface="Times New Roman"/>
                <a:ea typeface="Times New Roman"/>
              </a:rPr>
              <a:t>заходів</a:t>
            </a:r>
            <a:r>
              <a:rPr lang="ru-RU" sz="2800" dirty="0">
                <a:solidFill>
                  <a:srgbClr val="FFC000"/>
                </a:solidFill>
                <a:latin typeface="Times New Roman"/>
                <a:ea typeface="Times New Roman"/>
              </a:rPr>
              <a:t>: 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344088"/>
            <a:ext cx="8280920" cy="2540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4375" algn="just">
              <a:lnSpc>
                <a:spcPct val="150000"/>
              </a:lnSpc>
              <a:spcAft>
                <a:spcPts val="0"/>
              </a:spcAft>
              <a:tabLst>
                <a:tab pos="5850890" algn="l"/>
              </a:tabLst>
            </a:pPr>
            <a:r>
              <a:rPr lang="ru-RU" i="1" dirty="0" err="1">
                <a:latin typeface="Times New Roman"/>
                <a:ea typeface="Times New Roman"/>
                <a:cs typeface="Times New Roman"/>
              </a:rPr>
              <a:t>дозвільного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попереджувального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(превентивного), контрольного,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стимулюючого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характеру (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заохочення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й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відповідальність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),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поновлювального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відтворювального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), </a:t>
            </a:r>
            <a:r>
              <a:rPr lang="ru-RU" i="1" dirty="0" err="1">
                <a:latin typeface="Times New Roman"/>
                <a:ea typeface="Times New Roman"/>
                <a:cs typeface="Times New Roman"/>
              </a:rPr>
              <a:t>заборонного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характеру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</a:t>
            </a:r>
          </a:p>
          <a:p>
            <a:pPr indent="714375" algn="just">
              <a:lnSpc>
                <a:spcPct val="150000"/>
              </a:lnSpc>
              <a:spcAft>
                <a:spcPts val="0"/>
              </a:spcAft>
              <a:tabLst>
                <a:tab pos="5850890" algn="l"/>
              </a:tabLst>
            </a:pPr>
            <a:r>
              <a:rPr lang="ru-RU" dirty="0">
                <a:latin typeface="Times New Roman"/>
                <a:ea typeface="Times New Roman"/>
              </a:rPr>
              <a:t>До </a:t>
            </a:r>
            <a:r>
              <a:rPr lang="ru-RU" dirty="0" err="1">
                <a:latin typeface="Times New Roman"/>
                <a:ea typeface="Times New Roman"/>
              </a:rPr>
              <a:t>заходів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дозвільного</a:t>
            </a:r>
            <a:r>
              <a:rPr lang="ru-RU" dirty="0">
                <a:latin typeface="Times New Roman"/>
                <a:ea typeface="Times New Roman"/>
              </a:rPr>
              <a:t> характеру </a:t>
            </a:r>
            <a:r>
              <a:rPr lang="ru-RU" dirty="0" err="1">
                <a:latin typeface="Times New Roman"/>
                <a:ea typeface="Times New Roman"/>
              </a:rPr>
              <a:t>належить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отримання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дозволу</a:t>
            </a:r>
            <a:r>
              <a:rPr lang="ru-RU" dirty="0">
                <a:latin typeface="Times New Roman"/>
                <a:ea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</a:rPr>
              <a:t>викиди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забруднюючих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речовин</a:t>
            </a:r>
            <a:r>
              <a:rPr lang="ru-RU" dirty="0">
                <a:latin typeface="Times New Roman"/>
                <a:ea typeface="Times New Roman"/>
              </a:rPr>
              <a:t> в </a:t>
            </a:r>
            <a:r>
              <a:rPr lang="ru-RU" dirty="0" err="1">
                <a:latin typeface="Times New Roman"/>
                <a:ea typeface="Times New Roman"/>
              </a:rPr>
              <a:t>атмосферне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повітря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стаціонарними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джерелами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який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видається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спеціально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уповноваженими</a:t>
            </a:r>
            <a:r>
              <a:rPr lang="ru-RU" dirty="0">
                <a:latin typeface="Times New Roman"/>
                <a:ea typeface="Times New Roman"/>
              </a:rPr>
              <a:t> органами. </a:t>
            </a:r>
            <a:endParaRPr lang="ru-RU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981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793507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C000"/>
                </a:solidFill>
                <a:latin typeface="Times New Roman"/>
                <a:ea typeface="Times New Roman"/>
              </a:rPr>
              <a:t>До </a:t>
            </a:r>
            <a:r>
              <a:rPr lang="ru-RU" dirty="0" err="1">
                <a:solidFill>
                  <a:srgbClr val="FFC000"/>
                </a:solidFill>
                <a:latin typeface="Times New Roman"/>
                <a:ea typeface="Times New Roman"/>
              </a:rPr>
              <a:t>заходів</a:t>
            </a:r>
            <a:r>
              <a:rPr lang="ru-RU" dirty="0">
                <a:solidFill>
                  <a:srgbClr val="FFC000"/>
                </a:solidFill>
                <a:latin typeface="Times New Roman"/>
                <a:ea typeface="Times New Roman"/>
              </a:rPr>
              <a:t> </a:t>
            </a:r>
            <a:r>
              <a:rPr lang="ru-RU" i="1" dirty="0" err="1">
                <a:solidFill>
                  <a:srgbClr val="FFC000"/>
                </a:solidFill>
                <a:latin typeface="Times New Roman"/>
                <a:ea typeface="Times New Roman"/>
              </a:rPr>
              <a:t>попереджувального</a:t>
            </a:r>
            <a:r>
              <a:rPr lang="ru-RU" i="1" dirty="0">
                <a:solidFill>
                  <a:srgbClr val="FFC000"/>
                </a:solidFill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srgbClr val="FFC000"/>
                </a:solidFill>
                <a:latin typeface="Times New Roman"/>
                <a:ea typeface="Times New Roman"/>
              </a:rPr>
              <a:t>(превентивного) характеру належать</a:t>
            </a:r>
            <a:r>
              <a:rPr lang="ru-RU" dirty="0" smtClean="0">
                <a:solidFill>
                  <a:srgbClr val="FFC000"/>
                </a:solidFill>
                <a:latin typeface="Times New Roman"/>
                <a:ea typeface="Times New Roman"/>
              </a:rPr>
              <a:t>:</a:t>
            </a:r>
          </a:p>
          <a:p>
            <a:pPr algn="just"/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планування</a:t>
            </a:r>
            <a:r>
              <a:rPr lang="ru-RU" dirty="0" smtClean="0">
                <a:latin typeface="Times New Roman"/>
                <a:ea typeface="Times New Roman"/>
              </a:rPr>
              <a:t>;</a:t>
            </a:r>
          </a:p>
          <a:p>
            <a:pPr algn="just"/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стандартизація</a:t>
            </a:r>
            <a:r>
              <a:rPr lang="ru-RU" dirty="0">
                <a:latin typeface="Times New Roman"/>
                <a:ea typeface="Times New Roman"/>
              </a:rPr>
              <a:t> (ст. 4 Закону); 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dirty="0" err="1" smtClean="0">
                <a:latin typeface="Times New Roman"/>
                <a:ea typeface="Times New Roman"/>
              </a:rPr>
              <a:t>нормування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(ст. 5 Закону); 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dirty="0" err="1" smtClean="0">
                <a:latin typeface="Times New Roman"/>
                <a:ea typeface="Times New Roman"/>
              </a:rPr>
              <a:t>проектування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будівництво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реконструкція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підприємств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інших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об’єктів</a:t>
            </a:r>
            <a:r>
              <a:rPr lang="ru-RU" dirty="0">
                <a:latin typeface="Times New Roman"/>
                <a:ea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</a:rPr>
              <a:t>які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впливають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або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можуть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впливати</a:t>
            </a:r>
            <a:r>
              <a:rPr lang="ru-RU" dirty="0">
                <a:latin typeface="Times New Roman"/>
                <a:ea typeface="Times New Roman"/>
              </a:rPr>
              <a:t> на стан атмосферного </a:t>
            </a:r>
            <a:r>
              <a:rPr lang="ru-RU" dirty="0" err="1">
                <a:latin typeface="Times New Roman"/>
                <a:ea typeface="Times New Roman"/>
              </a:rPr>
              <a:t>повітря</a:t>
            </a:r>
            <a:r>
              <a:rPr lang="ru-RU" dirty="0">
                <a:latin typeface="Times New Roman"/>
                <a:ea typeface="Times New Roman"/>
              </a:rPr>
              <a:t> (ст. 23 Закону); 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dirty="0" err="1" smtClean="0">
                <a:latin typeface="Times New Roman"/>
                <a:ea typeface="Times New Roman"/>
              </a:rPr>
              <a:t>встановлення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санітарно-захисних</a:t>
            </a:r>
            <a:r>
              <a:rPr lang="ru-RU" dirty="0">
                <a:latin typeface="Times New Roman"/>
                <a:ea typeface="Times New Roman"/>
              </a:rPr>
              <a:t> зон (ст. 24 Закону); 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dirty="0" err="1" smtClean="0">
                <a:latin typeface="Times New Roman"/>
                <a:ea typeface="Times New Roman"/>
              </a:rPr>
              <a:t>державна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екологічна</a:t>
            </a:r>
            <a:r>
              <a:rPr lang="ru-RU" dirty="0">
                <a:latin typeface="Times New Roman"/>
                <a:ea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</a:rPr>
              <a:t>санітарно-гігієнічна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експертиза</a:t>
            </a:r>
            <a:r>
              <a:rPr lang="ru-RU" dirty="0">
                <a:latin typeface="Times New Roman"/>
                <a:ea typeface="Times New Roman"/>
              </a:rPr>
              <a:t> (ст. 25 Закону); 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dirty="0" err="1" smtClean="0">
                <a:latin typeface="Times New Roman"/>
                <a:ea typeface="Times New Roman"/>
              </a:rPr>
              <a:t>державний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</a:rPr>
              <a:t>облік</a:t>
            </a:r>
            <a:r>
              <a:rPr lang="ru-RU" dirty="0">
                <a:latin typeface="Times New Roman"/>
                <a:ea typeface="Times New Roman"/>
              </a:rPr>
              <a:t> (ст. 31 Закону); 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dirty="0" err="1" smtClean="0">
                <a:latin typeface="Times New Roman"/>
                <a:ea typeface="Times New Roman"/>
              </a:rPr>
              <a:t>моніторинг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(ст. 32 Закону) </a:t>
            </a:r>
            <a:r>
              <a:rPr lang="ru-RU" dirty="0" err="1">
                <a:latin typeface="Times New Roman"/>
                <a:ea typeface="Times New Roman"/>
              </a:rPr>
              <a:t>тощо</a:t>
            </a:r>
            <a:r>
              <a:rPr lang="ru-RU" dirty="0">
                <a:latin typeface="Times New Roman"/>
                <a:ea typeface="Times New Roman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66123"/>
          </a:xfrm>
        </p:spPr>
        <p:txBody>
          <a:bodyPr/>
          <a:lstStyle/>
          <a:p>
            <a:pPr marL="72390" marR="34290" indent="215900" algn="just">
              <a:lnSpc>
                <a:spcPct val="104000"/>
              </a:lnSpc>
              <a:spcBef>
                <a:spcPts val="330"/>
              </a:spcBef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Стандартизація</a:t>
            </a:r>
            <a:r>
              <a:rPr lang="uk-UA" spc="1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і</a:t>
            </a:r>
            <a:r>
              <a:rPr lang="uk-UA" spc="17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нормування</a:t>
            </a:r>
            <a:r>
              <a:rPr lang="uk-UA" spc="1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uk-UA" spc="19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галузі </a:t>
            </a:r>
            <a:r>
              <a:rPr lang="uk-UA" spc="4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охорони </a:t>
            </a:r>
            <a:r>
              <a:rPr lang="uk-UA" spc="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атмосферного 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повітря </a:t>
            </a:r>
            <a:r>
              <a:rPr lang="uk-UA" spc="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відповідно </a:t>
            </a:r>
            <a:r>
              <a:rPr lang="uk-UA" spc="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до</a:t>
            </a:r>
            <a:r>
              <a:rPr lang="uk-UA" spc="8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ст.</a:t>
            </a:r>
            <a:r>
              <a:rPr lang="uk-UA" spc="7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4</a:t>
            </a:r>
            <a:r>
              <a:rPr lang="uk-UA" spc="7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Закону </a:t>
            </a:r>
            <a:r>
              <a:rPr lang="uk-UA" spc="9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України </a:t>
            </a:r>
            <a:r>
              <a:rPr lang="uk-UA" spc="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«Про охорону</a:t>
            </a:r>
            <a:r>
              <a:rPr lang="uk-UA" spc="1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атмосферного </a:t>
            </a:r>
            <a:r>
              <a:rPr lang="uk-UA" spc="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повітря»</a:t>
            </a:r>
            <a:r>
              <a:rPr lang="uk-UA" spc="2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проводяться</a:t>
            </a:r>
            <a:r>
              <a:rPr lang="uk-UA" spc="-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з</a:t>
            </a:r>
            <a:r>
              <a:rPr lang="uk-UA" i="1" spc="2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метою</a:t>
            </a:r>
            <a:r>
              <a:rPr lang="uk-UA" i="1" spc="7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встановлення</a:t>
            </a:r>
            <a:r>
              <a:rPr lang="uk-UA" i="1" spc="210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комплексу</a:t>
            </a:r>
            <a:r>
              <a:rPr lang="uk-UA" i="1" spc="2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обов’язкових</a:t>
            </a:r>
            <a:r>
              <a:rPr lang="uk-UA" i="1" spc="15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норм, правил,</a:t>
            </a:r>
            <a:r>
              <a:rPr lang="uk-UA" i="1" spc="11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вимог</a:t>
            </a:r>
            <a:r>
              <a:rPr lang="uk-UA" i="1" spc="3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до охорони</a:t>
            </a:r>
            <a:r>
              <a:rPr lang="uk-UA" i="1" spc="18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атмосферного </a:t>
            </a:r>
            <a:r>
              <a:rPr lang="uk-UA" i="1" spc="3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повітря</a:t>
            </a:r>
            <a:r>
              <a:rPr lang="uk-UA" i="1" spc="23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від</a:t>
            </a:r>
            <a:r>
              <a:rPr lang="uk-UA" i="1" spc="5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забруднення</a:t>
            </a:r>
            <a:r>
              <a:rPr lang="uk-UA" i="1" spc="-3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та</a:t>
            </a:r>
            <a:r>
              <a:rPr lang="uk-UA" i="1" spc="4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забезпечення</a:t>
            </a:r>
            <a:r>
              <a:rPr lang="uk-UA" i="1" spc="180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екологічної</a:t>
            </a:r>
            <a:r>
              <a:rPr lang="uk-UA" i="1" spc="26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безпеки.</a:t>
            </a:r>
            <a:endParaRPr lang="uk-UA" sz="2800" i="1" dirty="0">
              <a:solidFill>
                <a:srgbClr val="FFC000"/>
              </a:solidFill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4880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uk-UA" sz="27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Стандартизація</a:t>
            </a:r>
            <a:r>
              <a:rPr lang="uk-UA" sz="2700" spc="13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7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і</a:t>
            </a:r>
            <a:r>
              <a:rPr lang="uk-UA" sz="2700" spc="17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7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нормування</a:t>
            </a:r>
            <a:r>
              <a:rPr lang="uk-UA" sz="2700" spc="13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7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uk-UA" sz="2700" spc="19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7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галузі </a:t>
            </a:r>
            <a:r>
              <a:rPr lang="uk-UA" sz="2700" spc="4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7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охорони </a:t>
            </a:r>
            <a:r>
              <a:rPr lang="uk-UA" sz="2700" spc="7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700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атмосферного</a:t>
            </a:r>
            <a:r>
              <a:rPr lang="uk-UA" sz="2700" spc="225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7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повітря</a:t>
            </a:r>
            <a:r>
              <a:rPr lang="uk-UA" sz="2700" spc="23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7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спрямовані </a:t>
            </a:r>
            <a:r>
              <a:rPr lang="uk-UA" sz="2700" spc="2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7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на:</a:t>
            </a:r>
            <a:r>
              <a:rPr lang="uk-UA" sz="2400" dirty="0">
                <a:solidFill>
                  <a:srgbClr val="FFC000"/>
                </a:solidFill>
                <a:ea typeface="Times New Roman"/>
                <a:cs typeface="Times New Roman"/>
              </a:rPr>
              <a:t/>
            </a:r>
            <a:br>
              <a:rPr lang="uk-UA" sz="2400" dirty="0">
                <a:solidFill>
                  <a:srgbClr val="FFC000"/>
                </a:solidFill>
                <a:ea typeface="Times New Roman"/>
                <a:cs typeface="Times New Roman"/>
              </a:rPr>
            </a:br>
            <a:endParaRPr lang="uk-UA" sz="24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72390" algn="just">
              <a:lnSpc>
                <a:spcPct val="150000"/>
              </a:lnSpc>
              <a:spcAft>
                <a:spcPts val="0"/>
              </a:spcAft>
              <a:tabLst>
                <a:tab pos="355600" algn="l"/>
              </a:tabLst>
            </a:pP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забезпечення</a:t>
            </a:r>
            <a:r>
              <a:rPr lang="uk-UA" sz="2400" spc="-8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безпечного </a:t>
            </a:r>
            <a:r>
              <a:rPr lang="uk-UA" sz="2400" spc="1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навколишнього</a:t>
            </a:r>
            <a:r>
              <a:rPr lang="uk-UA" sz="2400" spc="26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природного</a:t>
            </a:r>
            <a:r>
              <a:rPr lang="uk-UA" sz="2400" dirty="0" smtClean="0">
                <a:ea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середовища</a:t>
            </a:r>
            <a:r>
              <a:rPr lang="uk-UA" sz="2400" spc="27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та</a:t>
            </a:r>
            <a:r>
              <a:rPr lang="uk-UA" sz="2400" spc="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запобігання</a:t>
            </a:r>
            <a:r>
              <a:rPr lang="uk-UA" sz="2400" spc="-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екологічним</a:t>
            </a:r>
            <a:r>
              <a:rPr lang="uk-UA" sz="2400" spc="2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катастрофам;</a:t>
            </a:r>
            <a:endParaRPr lang="uk-UA" sz="2400" dirty="0">
              <a:ea typeface="Times New Roman"/>
              <a:cs typeface="Times New Roman"/>
            </a:endParaRPr>
          </a:p>
          <a:p>
            <a:pPr marR="34290" indent="-288290" algn="just">
              <a:lnSpc>
                <a:spcPct val="150000"/>
              </a:lnSpc>
              <a:spcBef>
                <a:spcPts val="5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uk-UA" sz="2400" dirty="0">
                <a:latin typeface="Arial"/>
                <a:ea typeface="Times New Roman"/>
                <a:cs typeface="Times New Roman"/>
              </a:rPr>
              <a:t>	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реалізацію</a:t>
            </a:r>
            <a:r>
              <a:rPr lang="uk-UA" sz="2400" spc="28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єдиної</a:t>
            </a:r>
            <a:r>
              <a:rPr lang="uk-UA" sz="2400" spc="2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науково-технічної</a:t>
            </a:r>
            <a:r>
              <a:rPr lang="uk-UA" sz="2400" spc="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політики </a:t>
            </a:r>
            <a:r>
              <a:rPr lang="uk-UA" sz="2400" spc="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uk-UA" sz="2400" spc="6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галузі охорони</a:t>
            </a:r>
            <a:r>
              <a:rPr lang="uk-UA" sz="2400" spc="1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атмосферного </a:t>
            </a:r>
            <a:r>
              <a:rPr lang="uk-UA" sz="2400" spc="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повітря;</a:t>
            </a:r>
            <a:endParaRPr lang="uk-UA" sz="2400" dirty="0">
              <a:ea typeface="Times New Roman"/>
              <a:cs typeface="Times New Roman"/>
            </a:endParaRPr>
          </a:p>
          <a:p>
            <a:pPr marL="72390" algn="just">
              <a:lnSpc>
                <a:spcPct val="150000"/>
              </a:lnSpc>
              <a:spcAft>
                <a:spcPts val="0"/>
              </a:spcAft>
              <a:tabLst>
                <a:tab pos="355600" algn="l"/>
              </a:tabLst>
            </a:pP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встановлення</a:t>
            </a:r>
            <a:r>
              <a:rPr lang="uk-UA" sz="2400" spc="-13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єдиних </a:t>
            </a:r>
            <a:r>
              <a:rPr lang="uk-UA" sz="2400" spc="19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вимог </a:t>
            </a:r>
            <a:r>
              <a:rPr lang="uk-UA" sz="2400" spc="9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до</a:t>
            </a:r>
            <a:r>
              <a:rPr lang="uk-UA" sz="2400" spc="2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обладнання   і</a:t>
            </a:r>
            <a:r>
              <a:rPr lang="uk-UA" sz="2400" spc="24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споруд</a:t>
            </a:r>
            <a:r>
              <a:rPr lang="uk-UA" sz="2400" dirty="0" smtClean="0">
                <a:ea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щодо</a:t>
            </a:r>
            <a:r>
              <a:rPr lang="uk-UA" sz="2400" spc="8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охорони</a:t>
            </a:r>
            <a:r>
              <a:rPr lang="uk-UA" sz="2400" spc="1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атмосферного </a:t>
            </a:r>
            <a:r>
              <a:rPr lang="uk-UA" sz="2400" spc="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повітря</a:t>
            </a:r>
            <a:r>
              <a:rPr lang="uk-UA" sz="2400" spc="2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від</a:t>
            </a:r>
            <a:r>
              <a:rPr lang="uk-UA" sz="2400" spc="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забруднення;</a:t>
            </a:r>
            <a:endParaRPr lang="uk-UA" sz="2400" dirty="0">
              <a:ea typeface="Times New Roman"/>
              <a:cs typeface="Times New Roman"/>
            </a:endParaRPr>
          </a:p>
          <a:p>
            <a:pPr marR="34290" indent="-288290" algn="just">
              <a:lnSpc>
                <a:spcPct val="150000"/>
              </a:lnSpc>
              <a:spcBef>
                <a:spcPts val="5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забезпечення</a:t>
            </a:r>
            <a:r>
              <a:rPr lang="uk-UA" sz="2400" spc="-10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безпеки</a:t>
            </a:r>
            <a:r>
              <a:rPr lang="uk-UA" sz="2400" spc="28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господарських</a:t>
            </a:r>
            <a:r>
              <a:rPr lang="uk-UA" sz="2400" spc="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об’єктів</a:t>
            </a:r>
            <a:r>
              <a:rPr lang="uk-UA" sz="2400" spc="1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і</a:t>
            </a:r>
            <a:r>
              <a:rPr lang="uk-UA" sz="2400" spc="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запобігання</a:t>
            </a:r>
            <a:r>
              <a:rPr lang="uk-UA" sz="2400" spc="17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виникненню</a:t>
            </a:r>
            <a:r>
              <a:rPr lang="uk-UA" sz="2400" spc="-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аварій</a:t>
            </a:r>
            <a:r>
              <a:rPr lang="uk-UA" sz="2400" spc="1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та</a:t>
            </a:r>
            <a:r>
              <a:rPr lang="uk-UA" sz="2400" spc="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техногенних  катастроф;</a:t>
            </a:r>
            <a:endParaRPr lang="uk-UA" sz="2400" dirty="0">
              <a:ea typeface="Times New Roman"/>
              <a:cs typeface="Times New Roman"/>
            </a:endParaRPr>
          </a:p>
          <a:p>
            <a:pPr marL="72390" algn="just">
              <a:lnSpc>
                <a:spcPct val="150000"/>
              </a:lnSpc>
              <a:spcAft>
                <a:spcPts val="0"/>
              </a:spcAft>
              <a:tabLst>
                <a:tab pos="355600" algn="l"/>
              </a:tabLst>
            </a:pP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впровадження</a:t>
            </a:r>
            <a:r>
              <a:rPr lang="uk-UA" sz="2400" spc="-10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і </a:t>
            </a:r>
            <a:r>
              <a:rPr lang="uk-UA" sz="2400" spc="1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використання </a:t>
            </a:r>
            <a:r>
              <a:rPr lang="uk-UA" sz="2400" spc="9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>
                <a:latin typeface="Times New Roman"/>
                <a:ea typeface="Times New Roman"/>
                <a:cs typeface="Times New Roman"/>
              </a:rPr>
              <a:t>сучасних  </a:t>
            </a:r>
            <a:r>
              <a:rPr lang="uk-UA" sz="2400" spc="7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smtClean="0">
                <a:latin typeface="Times New Roman"/>
                <a:ea typeface="Times New Roman"/>
                <a:cs typeface="Times New Roman"/>
              </a:rPr>
              <a:t>екологічно</a:t>
            </a:r>
            <a:r>
              <a:rPr lang="uk-UA" sz="2400" dirty="0" smtClean="0">
                <a:ea typeface="Times New Roman"/>
                <a:cs typeface="Times New Roman"/>
              </a:rPr>
              <a:t> </a:t>
            </a:r>
            <a:r>
              <a:rPr lang="uk-UA" sz="2400" smtClean="0">
                <a:latin typeface="Times New Roman"/>
                <a:ea typeface="Times New Roman"/>
                <a:cs typeface="Times New Roman"/>
              </a:rPr>
              <a:t>безпечних</a:t>
            </a:r>
            <a:r>
              <a:rPr lang="uk-UA" sz="2400" spc="235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технологій.</a:t>
            </a:r>
            <a:endParaRPr lang="uk-UA" sz="2400" dirty="0">
              <a:ea typeface="Times New Roman"/>
              <a:cs typeface="Times New Roman"/>
            </a:endParaRP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484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Autofit/>
          </a:bodyPr>
          <a:lstStyle/>
          <a:p>
            <a:pPr marL="72390" marR="34290" indent="215900">
              <a:lnSpc>
                <a:spcPct val="104000"/>
              </a:lnSpc>
              <a:spcAft>
                <a:spcPts val="0"/>
              </a:spcAft>
            </a:pP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Згідно</a:t>
            </a:r>
            <a:r>
              <a:rPr lang="uk-UA" sz="2400" spc="24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зі</a:t>
            </a:r>
            <a:r>
              <a:rPr lang="uk-UA" sz="2400" spc="5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ст.</a:t>
            </a:r>
            <a:r>
              <a:rPr lang="uk-UA" sz="2400" spc="1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5</a:t>
            </a:r>
            <a:r>
              <a:rPr lang="uk-UA" sz="2400" spc="2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Закону </a:t>
            </a:r>
            <a:r>
              <a:rPr lang="uk-UA" sz="2400" spc="4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України </a:t>
            </a:r>
            <a:r>
              <a:rPr lang="uk-UA" sz="2400" spc="2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«Про</a:t>
            </a:r>
            <a:r>
              <a:rPr lang="uk-UA" sz="2400" spc="17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охорону</a:t>
            </a:r>
            <a:r>
              <a:rPr lang="uk-UA" sz="2400" spc="19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атмосферного</a:t>
            </a:r>
            <a:r>
              <a:rPr lang="uk-UA" sz="2400" spc="70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повітря»</a:t>
            </a:r>
            <a:r>
              <a:rPr lang="uk-UA" sz="2400" spc="27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у</a:t>
            </a:r>
            <a:r>
              <a:rPr lang="uk-UA" sz="2400" spc="1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галузі</a:t>
            </a:r>
            <a:r>
              <a:rPr lang="uk-UA" sz="2400" spc="15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охорони</a:t>
            </a:r>
            <a:r>
              <a:rPr lang="uk-UA" sz="2400" spc="18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атмосферного </a:t>
            </a:r>
            <a:r>
              <a:rPr lang="uk-UA" sz="2400" spc="3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повітря</a:t>
            </a:r>
            <a:r>
              <a:rPr lang="uk-UA" sz="2400" spc="23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 err="1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вста-</a:t>
            </a: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 err="1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новлюються</a:t>
            </a:r>
            <a:r>
              <a:rPr lang="uk-UA" sz="2400" spc="28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такі</a:t>
            </a:r>
            <a:r>
              <a:rPr lang="uk-UA" sz="2400" spc="9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нормативи:</a:t>
            </a:r>
            <a:r>
              <a:rPr lang="uk-UA" sz="2400" dirty="0">
                <a:solidFill>
                  <a:srgbClr val="FFC000"/>
                </a:solidFill>
                <a:ea typeface="Times New Roman"/>
                <a:cs typeface="Times New Roman"/>
              </a:rPr>
              <a:t/>
            </a:r>
            <a:br>
              <a:rPr lang="uk-UA" sz="2400" dirty="0">
                <a:solidFill>
                  <a:srgbClr val="FFC000"/>
                </a:solidFill>
                <a:ea typeface="Times New Roman"/>
                <a:cs typeface="Times New Roman"/>
              </a:rPr>
            </a:br>
            <a:endParaRPr lang="uk-UA" sz="24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marL="71438" indent="-71438">
              <a:lnSpc>
                <a:spcPct val="200000"/>
              </a:lnSpc>
              <a:spcAft>
                <a:spcPts val="0"/>
              </a:spcAft>
              <a:tabLst>
                <a:tab pos="355600" algn="l"/>
              </a:tabLst>
            </a:pPr>
            <a:r>
              <a:rPr lang="uk-UA" dirty="0">
                <a:latin typeface="Arial"/>
                <a:ea typeface="Times New Roman"/>
                <a:cs typeface="Times New Roman"/>
              </a:rPr>
              <a:t>	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нормативи </a:t>
            </a:r>
            <a:r>
              <a:rPr lang="uk-UA" sz="2600" spc="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екологічної</a:t>
            </a:r>
            <a:r>
              <a:rPr lang="uk-UA" sz="2600" spc="2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безпеки</a:t>
            </a:r>
            <a:r>
              <a:rPr lang="uk-UA" sz="2600" spc="2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атмосферного </a:t>
            </a:r>
            <a:r>
              <a:rPr lang="uk-UA" sz="2600" spc="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повітря;</a:t>
            </a:r>
            <a:endParaRPr lang="uk-UA" sz="2600" dirty="0">
              <a:ea typeface="Times New Roman"/>
              <a:cs typeface="Times New Roman"/>
            </a:endParaRPr>
          </a:p>
          <a:p>
            <a:pPr marL="71438" marR="34290" indent="-71438" algn="just">
              <a:lnSpc>
                <a:spcPct val="200000"/>
              </a:lnSpc>
              <a:spcBef>
                <a:spcPts val="5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uk-UA" sz="2600" dirty="0">
                <a:latin typeface="Arial"/>
                <a:ea typeface="Times New Roman"/>
                <a:cs typeface="Times New Roman"/>
              </a:rPr>
              <a:t>	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нормативи </a:t>
            </a:r>
            <a:r>
              <a:rPr lang="uk-UA" sz="2600" spc="1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граничнодопустимих</a:t>
            </a:r>
            <a:r>
              <a:rPr lang="uk-UA" sz="2600" spc="1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викидів </a:t>
            </a:r>
            <a:r>
              <a:rPr lang="uk-UA" sz="2600" spc="12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 smtClean="0">
                <a:latin typeface="Times New Roman"/>
                <a:ea typeface="Times New Roman"/>
                <a:cs typeface="Times New Roman"/>
              </a:rPr>
              <a:t>забруднюючих</a:t>
            </a:r>
            <a:r>
              <a:rPr lang="uk-UA" sz="2600" spc="7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речовин</a:t>
            </a:r>
            <a:r>
              <a:rPr lang="uk-UA" sz="2600" spc="2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стаціонарних</a:t>
            </a:r>
            <a:r>
              <a:rPr lang="uk-UA" sz="2600" spc="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джерел;</a:t>
            </a:r>
            <a:endParaRPr lang="uk-UA" sz="2600" dirty="0">
              <a:ea typeface="Times New Roman"/>
              <a:cs typeface="Times New Roman"/>
            </a:endParaRPr>
          </a:p>
          <a:p>
            <a:pPr marL="71438" indent="-71438">
              <a:lnSpc>
                <a:spcPct val="200000"/>
              </a:lnSpc>
              <a:spcAft>
                <a:spcPts val="0"/>
              </a:spcAft>
              <a:tabLst>
                <a:tab pos="355600" algn="l"/>
              </a:tabLst>
            </a:pPr>
            <a:r>
              <a:rPr lang="uk-UA" sz="2600" dirty="0">
                <a:latin typeface="Arial"/>
                <a:ea typeface="Times New Roman"/>
                <a:cs typeface="Times New Roman"/>
              </a:rPr>
              <a:t>	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нормативи </a:t>
            </a:r>
            <a:r>
              <a:rPr lang="uk-UA" sz="2600" spc="1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граничнодопустимого</a:t>
            </a:r>
            <a:r>
              <a:rPr lang="uk-UA" sz="2600" spc="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впливу </a:t>
            </a:r>
            <a:r>
              <a:rPr lang="uk-UA" sz="2600" spc="5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фізичних </a:t>
            </a:r>
            <a:r>
              <a:rPr lang="uk-UA" sz="2600" spc="1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 smtClean="0">
                <a:latin typeface="Times New Roman"/>
                <a:ea typeface="Times New Roman"/>
                <a:cs typeface="Times New Roman"/>
              </a:rPr>
              <a:t>та</a:t>
            </a:r>
            <a:r>
              <a:rPr lang="uk-UA" sz="2600" dirty="0" smtClean="0">
                <a:ea typeface="Times New Roman"/>
                <a:cs typeface="Times New Roman"/>
              </a:rPr>
              <a:t> </a:t>
            </a:r>
            <a:r>
              <a:rPr lang="uk-UA" sz="2600" dirty="0" smtClean="0">
                <a:latin typeface="Times New Roman"/>
                <a:ea typeface="Times New Roman"/>
                <a:cs typeface="Times New Roman"/>
              </a:rPr>
              <a:t>біологічних</a:t>
            </a:r>
            <a:r>
              <a:rPr lang="uk-UA" sz="2600" spc="27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факторів</a:t>
            </a:r>
            <a:r>
              <a:rPr lang="uk-UA" sz="2600" spc="2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стаціонарних</a:t>
            </a:r>
            <a:r>
              <a:rPr lang="uk-UA" sz="2600" spc="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джерел;</a:t>
            </a:r>
            <a:endParaRPr lang="uk-UA" sz="2600" dirty="0">
              <a:ea typeface="Times New Roman"/>
              <a:cs typeface="Times New Roman"/>
            </a:endParaRPr>
          </a:p>
          <a:p>
            <a:pPr marL="71438" marR="34290" indent="-71438" algn="just">
              <a:lnSpc>
                <a:spcPct val="200000"/>
              </a:lnSpc>
              <a:spcBef>
                <a:spcPts val="5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uk-UA" sz="2600" dirty="0">
                <a:latin typeface="Arial"/>
                <a:ea typeface="Times New Roman"/>
                <a:cs typeface="Times New Roman"/>
              </a:rPr>
              <a:t>	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нормативи</a:t>
            </a:r>
            <a:r>
              <a:rPr lang="uk-UA" sz="2600" spc="2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вмісту</a:t>
            </a:r>
            <a:r>
              <a:rPr lang="uk-UA" sz="2600" spc="1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забруднюючих</a:t>
            </a:r>
            <a:r>
              <a:rPr lang="uk-UA" sz="2600" spc="24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речовин</a:t>
            </a:r>
            <a:r>
              <a:rPr lang="uk-UA" sz="2600" spc="19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у</a:t>
            </a:r>
            <a:r>
              <a:rPr lang="uk-UA" sz="2600" spc="-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 smtClean="0">
                <a:latin typeface="Times New Roman"/>
                <a:ea typeface="Times New Roman"/>
                <a:cs typeface="Times New Roman"/>
              </a:rPr>
              <a:t>відпрацьованих</a:t>
            </a:r>
            <a:r>
              <a:rPr lang="uk-UA" sz="2600" spc="11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газах</a:t>
            </a:r>
            <a:r>
              <a:rPr lang="uk-UA" sz="2600" spc="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та впливу</a:t>
            </a:r>
            <a:r>
              <a:rPr lang="uk-UA" sz="2600" spc="18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фізичних</a:t>
            </a:r>
            <a:r>
              <a:rPr lang="uk-UA" sz="2600" spc="25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факторів</a:t>
            </a:r>
            <a:r>
              <a:rPr lang="uk-UA" sz="2600" spc="2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пересувних джерел;</a:t>
            </a:r>
            <a:endParaRPr lang="uk-UA" sz="2600" dirty="0">
              <a:ea typeface="Times New Roman"/>
              <a:cs typeface="Times New Roman"/>
            </a:endParaRPr>
          </a:p>
          <a:p>
            <a:pPr marL="71438" indent="-71438">
              <a:lnSpc>
                <a:spcPct val="200000"/>
              </a:lnSpc>
              <a:spcAft>
                <a:spcPts val="0"/>
              </a:spcAft>
              <a:tabLst>
                <a:tab pos="355600" algn="l"/>
              </a:tabLst>
            </a:pPr>
            <a:r>
              <a:rPr lang="uk-UA" sz="2600" dirty="0">
                <a:latin typeface="Arial"/>
                <a:ea typeface="Times New Roman"/>
                <a:cs typeface="Times New Roman"/>
              </a:rPr>
              <a:t>	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технологічні </a:t>
            </a:r>
            <a:r>
              <a:rPr lang="uk-UA" sz="2600" spc="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нормативи </a:t>
            </a:r>
            <a:r>
              <a:rPr lang="uk-UA" sz="2600" spc="20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допустимого </a:t>
            </a:r>
            <a:r>
              <a:rPr lang="uk-UA" sz="2600" spc="14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викиду </a:t>
            </a:r>
            <a:r>
              <a:rPr lang="uk-UA" sz="2600" spc="1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 smtClean="0">
                <a:latin typeface="Times New Roman"/>
                <a:ea typeface="Times New Roman"/>
                <a:cs typeface="Times New Roman"/>
              </a:rPr>
              <a:t>забруднюючих</a:t>
            </a:r>
            <a:r>
              <a:rPr lang="uk-UA" sz="2600" spc="10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600" dirty="0">
                <a:latin typeface="Times New Roman"/>
                <a:ea typeface="Times New Roman"/>
                <a:cs typeface="Times New Roman"/>
              </a:rPr>
              <a:t>речовин.</a:t>
            </a:r>
            <a:endParaRPr lang="uk-UA" sz="26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639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20680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3800" b="1" dirty="0" err="1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Існують</a:t>
            </a:r>
            <a:r>
              <a:rPr lang="ru-RU" sz="3800" b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800" b="1" dirty="0" err="1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такі</a:t>
            </a:r>
            <a:r>
              <a:rPr lang="ru-RU" sz="3800" b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800" b="1" dirty="0" err="1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види</a:t>
            </a:r>
            <a:r>
              <a:rPr lang="ru-RU" sz="3800" b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контролю у </a:t>
            </a:r>
            <a:r>
              <a:rPr lang="ru-RU" sz="3800" b="1" dirty="0" err="1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галузі</a:t>
            </a:r>
            <a:r>
              <a:rPr lang="ru-RU" sz="3800" b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800" b="1" dirty="0" err="1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охорони</a:t>
            </a:r>
            <a:r>
              <a:rPr lang="ru-RU" sz="3800" b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атмосферного </a:t>
            </a:r>
            <a:r>
              <a:rPr lang="ru-RU" sz="3800" b="1" dirty="0" err="1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повітря</a:t>
            </a:r>
            <a:r>
              <a:rPr lang="ru-RU" sz="3800" b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: </a:t>
            </a:r>
            <a:endParaRPr lang="ru-RU" sz="3800" b="1" dirty="0" smtClean="0">
              <a:solidFill>
                <a:srgbClr val="FFC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державний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який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здійснюється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спеціально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уповноваженим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центральним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органом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виконавчої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влади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з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питань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екології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природних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ресурсів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його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територіальними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органами, 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також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іншими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спеціально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уповноваженими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це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органами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виконавчої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влади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;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б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виробничий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— проводиться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підприємствами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установами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організаціями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громадянами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—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суб’єктами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підприємницької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діяльності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процесі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їх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господарської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іншої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діяльності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якщо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вона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справляє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шкідливий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вплив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стан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атмосферного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повітря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;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громадський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—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здійснюється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громадськими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інспекторами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охорони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навколишнього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природного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середовища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відповідно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до Закону.</a:t>
            </a:r>
            <a:endParaRPr lang="ru-RU" sz="24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79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264696"/>
          </a:xfrm>
        </p:spPr>
        <p:txBody>
          <a:bodyPr>
            <a:normAutofit fontScale="62500" lnSpcReduction="20000"/>
          </a:bodyPr>
          <a:lstStyle/>
          <a:p>
            <a:pPr marL="0" indent="288925" algn="ctr">
              <a:lnSpc>
                <a:spcPct val="150000"/>
              </a:lnSpc>
              <a:spcAft>
                <a:spcPts val="0"/>
              </a:spcAft>
            </a:pPr>
            <a:r>
              <a:rPr lang="ru-RU" sz="3800" b="1" dirty="0" err="1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Організаційно-економічні</a:t>
            </a:r>
            <a:r>
              <a:rPr lang="ru-RU" sz="3800" b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заходи </a:t>
            </a:r>
            <a:r>
              <a:rPr lang="ru-RU" sz="3800" b="1" dirty="0" err="1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передбачають</a:t>
            </a:r>
            <a:r>
              <a:rPr lang="ru-RU" sz="3800" b="1" dirty="0">
                <a:latin typeface="Times New Roman"/>
                <a:ea typeface="Times New Roman"/>
                <a:cs typeface="Times New Roman"/>
              </a:rPr>
              <a:t>: </a:t>
            </a:r>
            <a:endParaRPr lang="ru-RU" sz="3800" b="1" dirty="0" smtClean="0">
              <a:latin typeface="Times New Roman"/>
              <a:ea typeface="Times New Roman"/>
              <a:cs typeface="Times New Roman"/>
            </a:endParaRPr>
          </a:p>
          <a:p>
            <a:pPr marL="76200" indent="1905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збір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забруднення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навколишнього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природного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середовища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;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marL="76200" indent="1905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б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відшкодування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збитків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заподіяних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внаслідок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порушення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законодавства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про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охорону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атмосферного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повітря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;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marL="76200" indent="1905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надання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підприємствам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установам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організаціям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громадянам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—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суб’єктам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підприємницької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діяльності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податкових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кредитних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інших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пільг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разі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впровадження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ними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маловідхідних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енерго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- і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ресурсозберігаючих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технологій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застосування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заходів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щодо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регулювання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діяльності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яка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впливає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клімат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здійснення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інших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при-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родоохоронних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заходів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з метою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скорочення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викидів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забруднюючих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речовин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зменшення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рівнів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впливу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фізичних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і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біологічних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факторів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атмосферне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повітря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;</a:t>
            </a:r>
          </a:p>
          <a:p>
            <a:pPr marL="76200" indent="1905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г) участь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держави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у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фінансуванні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екологічних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заходів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і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будівництві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об’єктів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екологічного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призначення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24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59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latin typeface="Times New Roman"/>
                <a:ea typeface="Times New Roman"/>
                <a:cs typeface="Times New Roman"/>
              </a:rPr>
              <a:t>Питання</a:t>
            </a:r>
            <a:r>
              <a:rPr lang="uk-UA" sz="3600" dirty="0">
                <a:ea typeface="Times New Roman"/>
                <a:cs typeface="Times New Roman"/>
              </a:rPr>
              <a:t/>
            </a:r>
            <a:br>
              <a:rPr lang="uk-UA" sz="3600" dirty="0">
                <a:ea typeface="Times New Roman"/>
                <a:cs typeface="Times New Roman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61648" cy="5400600"/>
          </a:xfrm>
        </p:spPr>
        <p:txBody>
          <a:bodyPr>
            <a:noAutofit/>
          </a:bodyPr>
          <a:lstStyle/>
          <a:p>
            <a:pPr marR="34290" indent="-288290" algn="just">
              <a:lnSpc>
                <a:spcPct val="170000"/>
              </a:lnSpc>
              <a:spcBef>
                <a:spcPts val="305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uk-UA" sz="1400" dirty="0" smtClean="0">
                <a:latin typeface="Times New Roman"/>
                <a:ea typeface="Times New Roman"/>
                <a:cs typeface="Times New Roman"/>
              </a:rPr>
              <a:t>1. </a:t>
            </a:r>
            <a:r>
              <a:rPr lang="uk-UA" sz="1600" spc="6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Атмосферне</a:t>
            </a:r>
            <a:r>
              <a:rPr lang="uk-UA" sz="1600" spc="-1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повітря</a:t>
            </a:r>
            <a:r>
              <a:rPr lang="uk-UA" sz="1600" spc="25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як</a:t>
            </a:r>
            <a:r>
              <a:rPr lang="uk-UA" sz="1600" spc="1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об’єкт</a:t>
            </a:r>
            <a:r>
              <a:rPr lang="uk-UA" sz="1600" spc="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правової</a:t>
            </a:r>
            <a:r>
              <a:rPr lang="uk-UA" sz="1600" spc="5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охорони.</a:t>
            </a:r>
            <a:endParaRPr lang="uk-UA" sz="1600" dirty="0">
              <a:ea typeface="Times New Roman"/>
              <a:cs typeface="Times New Roman"/>
            </a:endParaRPr>
          </a:p>
          <a:p>
            <a:pPr marR="34290" indent="-288290" algn="just">
              <a:lnSpc>
                <a:spcPct val="170000"/>
              </a:lnSpc>
              <a:spcAft>
                <a:spcPts val="0"/>
              </a:spcAft>
              <a:tabLst>
                <a:tab pos="355600" algn="l"/>
              </a:tabLst>
            </a:pP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2.</a:t>
            </a:r>
            <a:r>
              <a:rPr lang="uk-UA" sz="1600" spc="2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Нормативно-правові</a:t>
            </a:r>
            <a:r>
              <a:rPr lang="uk-UA" sz="1600" spc="1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акти</a:t>
            </a:r>
            <a:r>
              <a:rPr lang="uk-UA" sz="1600" spc="19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spc="22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стандартизації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у</a:t>
            </a:r>
            <a:r>
              <a:rPr lang="uk-UA" sz="1600" spc="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галузі</a:t>
            </a:r>
            <a:r>
              <a:rPr lang="uk-UA" sz="1600" spc="19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охорони</a:t>
            </a:r>
            <a:r>
              <a:rPr lang="uk-UA" sz="1600" spc="22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атмосферного 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повітря.</a:t>
            </a:r>
            <a:endParaRPr lang="uk-UA" sz="1600" dirty="0">
              <a:ea typeface="Times New Roman"/>
              <a:cs typeface="Times New Roman"/>
            </a:endParaRPr>
          </a:p>
          <a:p>
            <a:pPr marR="34290" indent="-288290" algn="just">
              <a:lnSpc>
                <a:spcPct val="170000"/>
              </a:lnSpc>
              <a:spcAft>
                <a:spcPts val="0"/>
              </a:spcAft>
              <a:tabLst>
                <a:tab pos="355600" algn="l"/>
              </a:tabLst>
            </a:pPr>
            <a:r>
              <a:rPr lang="uk-UA" sz="1600" dirty="0">
                <a:latin typeface="Times New Roman"/>
                <a:ea typeface="Times New Roman"/>
                <a:cs typeface="Times New Roman"/>
              </a:rPr>
              <a:t>3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uk-UA" sz="1600" spc="4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Органи</a:t>
            </a:r>
            <a:r>
              <a:rPr lang="uk-UA" sz="1600" spc="19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державного</a:t>
            </a:r>
            <a:r>
              <a:rPr lang="uk-UA" sz="1600" spc="2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управління</a:t>
            </a:r>
            <a:r>
              <a:rPr lang="uk-UA" sz="1600" spc="-2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uk-UA" sz="1600" spc="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галузі</a:t>
            </a:r>
            <a:r>
              <a:rPr lang="uk-UA" sz="1600" spc="17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охорони</a:t>
            </a:r>
            <a:r>
              <a:rPr lang="uk-UA" sz="1600" spc="8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атмосферного </a:t>
            </a:r>
            <a:r>
              <a:rPr lang="uk-UA" sz="1600" spc="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повітря.</a:t>
            </a:r>
            <a:endParaRPr lang="uk-UA" sz="1600" dirty="0">
              <a:ea typeface="Times New Roman"/>
              <a:cs typeface="Times New Roman"/>
            </a:endParaRPr>
          </a:p>
          <a:p>
            <a:pPr marR="34290" indent="-288290" algn="just">
              <a:lnSpc>
                <a:spcPct val="170000"/>
              </a:lnSpc>
              <a:spcAft>
                <a:spcPts val="0"/>
              </a:spcAft>
              <a:tabLst>
                <a:tab pos="355600" algn="l"/>
              </a:tabLst>
            </a:pP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4. Мета</a:t>
            </a:r>
            <a:r>
              <a:rPr lang="uk-UA" sz="1600" spc="27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державного </a:t>
            </a:r>
            <a:r>
              <a:rPr lang="uk-UA" sz="1600" spc="1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обліку </a:t>
            </a:r>
            <a:r>
              <a:rPr lang="uk-UA" sz="1600" spc="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uk-UA" sz="1600" spc="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галузі </a:t>
            </a:r>
            <a:r>
              <a:rPr lang="uk-UA" sz="1600" spc="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охорони </a:t>
            </a:r>
            <a:r>
              <a:rPr lang="uk-UA" sz="1600" spc="8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атмосферного</a:t>
            </a:r>
            <a:r>
              <a:rPr lang="uk-UA" sz="1600" spc="22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повітря.</a:t>
            </a:r>
            <a:endParaRPr lang="uk-UA" sz="1600" dirty="0">
              <a:ea typeface="Times New Roman"/>
              <a:cs typeface="Times New Roman"/>
            </a:endParaRPr>
          </a:p>
          <a:p>
            <a:pPr marR="34290" indent="-288290" algn="just">
              <a:lnSpc>
                <a:spcPct val="170000"/>
              </a:lnSpc>
              <a:spcAft>
                <a:spcPts val="0"/>
              </a:spcAft>
              <a:tabLst>
                <a:tab pos="355600" algn="l"/>
              </a:tabLst>
            </a:pP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5.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М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оніторинг </a:t>
            </a:r>
            <a:r>
              <a:rPr lang="uk-UA" sz="1600" spc="1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uk-UA" sz="1600" spc="1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галузі</a:t>
            </a:r>
            <a:r>
              <a:rPr lang="uk-UA" sz="1600" spc="2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охорони </a:t>
            </a:r>
            <a:r>
              <a:rPr lang="uk-UA" sz="1600" spc="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атмосферного</a:t>
            </a:r>
            <a:r>
              <a:rPr lang="uk-UA" sz="1600" spc="22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повітря.</a:t>
            </a:r>
            <a:endParaRPr lang="uk-UA" sz="1600" dirty="0">
              <a:ea typeface="Times New Roman"/>
              <a:cs typeface="Times New Roman"/>
            </a:endParaRPr>
          </a:p>
          <a:p>
            <a:pPr marR="34290" indent="-288290" algn="just">
              <a:lnSpc>
                <a:spcPct val="170000"/>
              </a:lnSpc>
              <a:spcAft>
                <a:spcPts val="0"/>
              </a:spcAft>
              <a:tabLst>
                <a:tab pos="355600" algn="l"/>
              </a:tabLst>
            </a:pP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6. Види</a:t>
            </a:r>
            <a:r>
              <a:rPr lang="uk-UA" sz="1600" spc="18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контролю 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які</a:t>
            </a:r>
            <a:r>
              <a:rPr lang="uk-UA" sz="1600" spc="1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здійснюються </a:t>
            </a:r>
            <a:r>
              <a:rPr lang="uk-UA" sz="1600" spc="7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uk-UA" sz="1600" spc="5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галузі</a:t>
            </a:r>
            <a:r>
              <a:rPr lang="uk-UA" sz="1600" spc="19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  <a:cs typeface="Times New Roman"/>
              </a:rPr>
              <a:t>охорони</a:t>
            </a:r>
            <a:r>
              <a:rPr lang="uk-UA" sz="1600" spc="2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атмосферного</a:t>
            </a:r>
            <a:r>
              <a:rPr lang="uk-UA" sz="1600" spc="27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1600" dirty="0" smtClean="0">
                <a:latin typeface="Times New Roman"/>
                <a:ea typeface="Times New Roman"/>
                <a:cs typeface="Times New Roman"/>
              </a:rPr>
              <a:t>повітря.</a:t>
            </a:r>
          </a:p>
          <a:p>
            <a:pPr marR="34290" indent="-288290" algn="just">
              <a:lnSpc>
                <a:spcPct val="170000"/>
              </a:lnSpc>
              <a:spcAft>
                <a:spcPts val="0"/>
              </a:spcAft>
              <a:tabLst>
                <a:tab pos="355600" algn="l"/>
              </a:tabLst>
            </a:pPr>
            <a:r>
              <a:rPr lang="uk-UA" sz="1600" dirty="0" smtClean="0">
                <a:latin typeface="Times New Roman"/>
                <a:ea typeface="Times New Roman"/>
              </a:rPr>
              <a:t>7. Управління</a:t>
            </a:r>
            <a:r>
              <a:rPr lang="uk-UA" sz="1600" spc="-45" dirty="0" smtClean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та</a:t>
            </a:r>
            <a:r>
              <a:rPr lang="uk-UA" sz="1600" spc="8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контроль</a:t>
            </a:r>
            <a:r>
              <a:rPr lang="uk-UA" sz="1600" spc="-4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у</a:t>
            </a:r>
            <a:r>
              <a:rPr lang="uk-UA" sz="1600" spc="4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галузі</a:t>
            </a:r>
            <a:r>
              <a:rPr lang="uk-UA" sz="1600" spc="275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охорони атмосферного</a:t>
            </a:r>
            <a:r>
              <a:rPr lang="uk-UA" sz="1600" spc="30" dirty="0">
                <a:latin typeface="Times New Roman"/>
                <a:ea typeface="Times New Roman"/>
              </a:rPr>
              <a:t> </a:t>
            </a:r>
            <a:r>
              <a:rPr lang="uk-UA" sz="1600" dirty="0">
                <a:latin typeface="Times New Roman"/>
                <a:ea typeface="Times New Roman"/>
              </a:rPr>
              <a:t>повітря</a:t>
            </a:r>
            <a:endParaRPr lang="uk-UA" sz="1600" dirty="0">
              <a:ea typeface="Times New Roman"/>
              <a:cs typeface="Times New Roman"/>
            </a:endParaRPr>
          </a:p>
          <a:p>
            <a:pPr marL="0" indent="0">
              <a:lnSpc>
                <a:spcPct val="170000"/>
              </a:lnSpc>
              <a:buNone/>
            </a:pP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89204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uk-UA" b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План</a:t>
            </a:r>
            <a:endParaRPr lang="ru-RU" sz="2400" dirty="0">
              <a:solidFill>
                <a:srgbClr val="FFC000"/>
              </a:solidFill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Поняття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правової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охорони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атмосферного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повітря</a:t>
            </a:r>
            <a:endParaRPr lang="ru-RU" sz="2400" dirty="0">
              <a:ea typeface="Times New Roman"/>
              <a:cs typeface="Times New Roman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uk-UA" sz="2400" dirty="0">
                <a:latin typeface="Times New Roman"/>
                <a:ea typeface="Times New Roman"/>
                <a:cs typeface="Times New Roman"/>
              </a:rPr>
              <a:t>Атмосферне</a:t>
            </a:r>
            <a:r>
              <a:rPr lang="uk-UA" sz="2400" spc="2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повітря</a:t>
            </a:r>
            <a:r>
              <a:rPr lang="uk-UA" sz="2400" spc="2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як</a:t>
            </a:r>
            <a:r>
              <a:rPr lang="uk-UA" sz="2400" spc="1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об’єкт</a:t>
            </a:r>
            <a:r>
              <a:rPr lang="uk-UA" sz="2400" spc="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правової</a:t>
            </a:r>
            <a:r>
              <a:rPr lang="uk-UA" sz="2400" spc="2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охорони.</a:t>
            </a:r>
            <a:endParaRPr lang="uk-UA" sz="2000" dirty="0"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Система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правових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заходів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щодо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охорони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атмосферного </a:t>
            </a: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повітря</a:t>
            </a:r>
            <a:endParaRPr lang="ru-RU" sz="2400" dirty="0" smtClean="0"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Правові</a:t>
            </a:r>
            <a:r>
              <a:rPr lang="uk-UA" sz="2400" spc="23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засади</a:t>
            </a:r>
            <a:r>
              <a:rPr lang="uk-UA" sz="2400" spc="14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стандартизації</a:t>
            </a:r>
            <a:r>
              <a:rPr lang="uk-UA" sz="2400" spc="-6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і</a:t>
            </a:r>
            <a:r>
              <a:rPr lang="uk-UA" sz="2400" spc="-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нормування</a:t>
            </a:r>
            <a:r>
              <a:rPr lang="uk-UA" sz="2400" spc="-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у</a:t>
            </a:r>
            <a:r>
              <a:rPr lang="uk-UA" sz="2400" spc="-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галузі охорони</a:t>
            </a:r>
            <a:r>
              <a:rPr lang="uk-UA" sz="2400" spc="1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атмосферного </a:t>
            </a:r>
            <a:r>
              <a:rPr lang="uk-UA" sz="2400" spc="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400" dirty="0">
                <a:latin typeface="Times New Roman"/>
                <a:ea typeface="Times New Roman"/>
                <a:cs typeface="Times New Roman"/>
              </a:rPr>
              <a:t>повітря</a:t>
            </a:r>
            <a:r>
              <a:rPr lang="uk-UA" sz="2400" dirty="0" smtClean="0">
                <a:latin typeface="Times New Roman"/>
                <a:ea typeface="Times New Roman"/>
                <a:cs typeface="Times New Roman"/>
              </a:rPr>
              <a:t>.</a:t>
            </a:r>
            <a:endParaRPr lang="uk-UA" sz="2000" dirty="0" smtClean="0">
              <a:ea typeface="Times New Roman"/>
              <a:cs typeface="Times New Roman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ru-RU" sz="24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0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>
            <a:normAutofit fontScale="85000" lnSpcReduction="20000"/>
          </a:bodyPr>
          <a:lstStyle/>
          <a:p>
            <a:pPr marL="72390" marR="34290" indent="215900" algn="ctr">
              <a:lnSpc>
                <a:spcPct val="104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Згідно</a:t>
            </a:r>
            <a:r>
              <a:rPr lang="uk-UA" spc="2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зі</a:t>
            </a:r>
            <a:r>
              <a:rPr lang="uk-UA" spc="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ст.</a:t>
            </a:r>
            <a:r>
              <a:rPr lang="uk-UA" spc="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uk-UA" spc="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Закону </a:t>
            </a:r>
            <a:r>
              <a:rPr lang="uk-UA" spc="4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України </a:t>
            </a:r>
            <a:r>
              <a:rPr lang="uk-UA" spc="2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«Про</a:t>
            </a:r>
            <a:r>
              <a:rPr lang="uk-UA" spc="17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охорону</a:t>
            </a:r>
            <a:r>
              <a:rPr lang="uk-UA" spc="19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атмосферного</a:t>
            </a:r>
            <a:r>
              <a:rPr lang="uk-UA" spc="24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повітря» </a:t>
            </a:r>
            <a:r>
              <a:rPr lang="uk-UA" spc="16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uk-UA" spc="19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редакції </a:t>
            </a:r>
            <a:r>
              <a:rPr lang="uk-UA" spc="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Закону </a:t>
            </a:r>
            <a:r>
              <a:rPr lang="uk-UA" spc="20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від</a:t>
            </a:r>
            <a:r>
              <a:rPr lang="uk-UA" spc="22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21</a:t>
            </a:r>
            <a:r>
              <a:rPr lang="uk-UA" spc="2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червня </a:t>
            </a:r>
            <a:r>
              <a:rPr lang="uk-UA" spc="1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2001</a:t>
            </a:r>
            <a:r>
              <a:rPr lang="uk-UA" spc="2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року</a:t>
            </a:r>
            <a:r>
              <a:rPr lang="uk-UA" sz="2800" dirty="0" smtClean="0">
                <a:ea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№</a:t>
            </a:r>
            <a:r>
              <a:rPr lang="uk-UA" spc="27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2556-III</a:t>
            </a:r>
            <a:r>
              <a:rPr lang="uk-UA" sz="800" dirty="0" smtClean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72390" marR="34290" indent="215900" algn="just">
              <a:lnSpc>
                <a:spcPct val="104000"/>
              </a:lnSpc>
              <a:spcAft>
                <a:spcPts val="0"/>
              </a:spcAft>
            </a:pPr>
            <a:r>
              <a:rPr lang="uk-UA" i="1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атмосферне</a:t>
            </a:r>
            <a:r>
              <a:rPr lang="uk-UA" i="1" spc="-130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повітря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–</a:t>
            </a:r>
            <a:r>
              <a:rPr lang="uk-UA" spc="19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це</a:t>
            </a:r>
            <a:r>
              <a:rPr lang="uk-UA" i="1" spc="20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життєво</a:t>
            </a:r>
            <a:r>
              <a:rPr lang="uk-UA" i="1" spc="1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 smtClean="0">
                <a:latin typeface="Times New Roman"/>
                <a:ea typeface="Times New Roman"/>
                <a:cs typeface="Times New Roman"/>
              </a:rPr>
              <a:t>важливий</a:t>
            </a:r>
            <a:r>
              <a:rPr lang="uk-UA" i="1" spc="2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компонент</a:t>
            </a:r>
            <a:r>
              <a:rPr lang="uk-UA" i="1" spc="5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навколишнього</a:t>
            </a:r>
            <a:r>
              <a:rPr lang="uk-UA" i="1" spc="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природного середовища,</a:t>
            </a:r>
            <a:r>
              <a:rPr lang="uk-UA" i="1" spc="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який являє</a:t>
            </a:r>
            <a:r>
              <a:rPr lang="uk-UA" i="1" spc="25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собою</a:t>
            </a:r>
            <a:r>
              <a:rPr lang="uk-UA" i="1" spc="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природну</a:t>
            </a:r>
            <a:r>
              <a:rPr lang="uk-UA" i="1" spc="2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суміш</a:t>
            </a:r>
            <a:r>
              <a:rPr lang="uk-UA" i="1" spc="1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газів,</a:t>
            </a:r>
            <a:r>
              <a:rPr lang="uk-UA" i="1" spc="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що</a:t>
            </a:r>
            <a:r>
              <a:rPr lang="uk-UA" i="1" spc="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знаходиться </a:t>
            </a:r>
            <a:r>
              <a:rPr lang="uk-UA" i="1" spc="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за</a:t>
            </a:r>
            <a:r>
              <a:rPr lang="uk-UA" i="1" spc="1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 smtClean="0">
                <a:latin typeface="Times New Roman"/>
                <a:ea typeface="Times New Roman"/>
                <a:cs typeface="Times New Roman"/>
              </a:rPr>
              <a:t>межами</a:t>
            </a:r>
            <a:r>
              <a:rPr lang="uk-UA" i="1" spc="16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жилих,</a:t>
            </a:r>
            <a:r>
              <a:rPr lang="uk-UA" i="1" spc="1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виробничих </a:t>
            </a:r>
            <a:r>
              <a:rPr lang="uk-UA" i="1" spc="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та</a:t>
            </a:r>
            <a:r>
              <a:rPr lang="uk-UA" i="1" spc="1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інших</a:t>
            </a:r>
            <a:r>
              <a:rPr lang="uk-UA" i="1" spc="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приміщень;</a:t>
            </a:r>
            <a:r>
              <a:rPr lang="uk-UA" i="1" spc="140" dirty="0">
                <a:latin typeface="Times New Roman"/>
                <a:ea typeface="Times New Roman"/>
                <a:cs typeface="Times New Roman"/>
              </a:rPr>
              <a:t> </a:t>
            </a:r>
            <a:endParaRPr lang="uk-UA" i="1" spc="140" dirty="0" smtClean="0">
              <a:latin typeface="Times New Roman"/>
              <a:ea typeface="Times New Roman"/>
              <a:cs typeface="Times New Roman"/>
            </a:endParaRPr>
          </a:p>
          <a:p>
            <a:pPr marL="72390" marR="34290" indent="215900" algn="just">
              <a:lnSpc>
                <a:spcPct val="104000"/>
              </a:lnSpc>
              <a:spcAft>
                <a:spcPts val="0"/>
              </a:spcAft>
            </a:pPr>
            <a:r>
              <a:rPr lang="uk-UA" i="1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охорона</a:t>
            </a:r>
            <a:r>
              <a:rPr lang="uk-UA" i="1" spc="-35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атмосферного</a:t>
            </a:r>
            <a:r>
              <a:rPr lang="uk-UA" i="1" spc="-135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повітря</a:t>
            </a:r>
            <a:r>
              <a:rPr lang="uk-UA" i="1" spc="8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–</a:t>
            </a:r>
            <a:r>
              <a:rPr lang="uk-UA" spc="2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це</a:t>
            </a:r>
            <a:r>
              <a:rPr lang="uk-UA" i="1" spc="2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система</a:t>
            </a:r>
            <a:r>
              <a:rPr lang="uk-UA" i="1" spc="2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заходів,</a:t>
            </a:r>
            <a:r>
              <a:rPr lang="uk-UA" i="1" spc="2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пов’язаних </a:t>
            </a:r>
            <a:r>
              <a:rPr lang="uk-UA" i="1" spc="1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із збереженням,</a:t>
            </a:r>
            <a:r>
              <a:rPr lang="uk-UA" i="1" spc="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поліпшенням</a:t>
            </a:r>
            <a:r>
              <a:rPr lang="uk-UA" i="1" spc="19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та відновленням</a:t>
            </a:r>
            <a:r>
              <a:rPr lang="uk-UA" i="1" spc="1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стану</a:t>
            </a:r>
            <a:r>
              <a:rPr lang="uk-UA" i="1" spc="9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 smtClean="0">
                <a:latin typeface="Times New Roman"/>
                <a:ea typeface="Times New Roman"/>
                <a:cs typeface="Times New Roman"/>
              </a:rPr>
              <a:t>атмосферного</a:t>
            </a:r>
            <a:r>
              <a:rPr lang="uk-UA" i="1" spc="-3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повітря,</a:t>
            </a:r>
            <a:r>
              <a:rPr lang="uk-UA" i="1" spc="9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запобіганням</a:t>
            </a:r>
            <a:r>
              <a:rPr lang="uk-UA" i="1" spc="1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та</a:t>
            </a:r>
            <a:r>
              <a:rPr lang="uk-UA" i="1" spc="2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зниженням</a:t>
            </a:r>
            <a:r>
              <a:rPr lang="uk-UA" i="1" spc="8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рівня</a:t>
            </a:r>
            <a:r>
              <a:rPr lang="uk-UA" i="1" spc="1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його</a:t>
            </a:r>
            <a:r>
              <a:rPr lang="uk-UA" i="1" spc="-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 smtClean="0">
                <a:latin typeface="Times New Roman"/>
                <a:ea typeface="Times New Roman"/>
                <a:cs typeface="Times New Roman"/>
              </a:rPr>
              <a:t>забруднення</a:t>
            </a:r>
            <a:r>
              <a:rPr lang="uk-UA" i="1" spc="28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та</a:t>
            </a:r>
            <a:r>
              <a:rPr lang="uk-UA" i="1" spc="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впливу</a:t>
            </a:r>
            <a:r>
              <a:rPr lang="uk-UA" i="1" spc="2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на</a:t>
            </a:r>
            <a:r>
              <a:rPr lang="uk-UA" i="1" spc="1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нього</a:t>
            </a:r>
            <a:r>
              <a:rPr lang="uk-UA" i="1" spc="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хімічних</a:t>
            </a:r>
            <a:r>
              <a:rPr lang="uk-UA" i="1" spc="2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сполук,</a:t>
            </a:r>
            <a:r>
              <a:rPr lang="uk-UA" i="1" spc="1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фізичних</a:t>
            </a:r>
            <a:r>
              <a:rPr lang="uk-UA" i="1" spc="2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та біологічних</a:t>
            </a:r>
            <a:r>
              <a:rPr lang="uk-UA" i="1" spc="9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i="1" dirty="0">
                <a:latin typeface="Times New Roman"/>
                <a:ea typeface="Times New Roman"/>
                <a:cs typeface="Times New Roman"/>
              </a:rPr>
              <a:t>факторів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.</a:t>
            </a:r>
            <a:endParaRPr lang="uk-UA" sz="2800" dirty="0">
              <a:ea typeface="Times New Roman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084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052736"/>
          </a:xfrm>
        </p:spPr>
        <p:txBody>
          <a:bodyPr>
            <a:noAutofit/>
          </a:bodyPr>
          <a:lstStyle/>
          <a:p>
            <a:r>
              <a:rPr lang="uk-UA" sz="28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Відносини</a:t>
            </a:r>
            <a:r>
              <a:rPr lang="uk-UA" sz="2800" spc="27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8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в галузі</a:t>
            </a:r>
            <a:r>
              <a:rPr lang="uk-UA" sz="2800" spc="13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8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охорони</a:t>
            </a:r>
            <a:r>
              <a:rPr lang="uk-UA" sz="2800" spc="16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8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атмосферного </a:t>
            </a:r>
            <a:r>
              <a:rPr lang="uk-UA" sz="2800" spc="2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8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повітря</a:t>
            </a:r>
            <a:r>
              <a:rPr lang="uk-UA" sz="2800" spc="22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800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регулюються</a:t>
            </a:r>
            <a:r>
              <a:rPr lang="uk-UA" sz="2800" spc="90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8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законами</a:t>
            </a:r>
            <a:r>
              <a:rPr lang="uk-UA" sz="2800" spc="14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8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України</a:t>
            </a:r>
            <a:r>
              <a:rPr lang="uk-UA" sz="2800" spc="14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uk-UA" sz="28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688632"/>
          </a:xfrm>
        </p:spPr>
        <p:txBody>
          <a:bodyPr>
            <a:normAutofit fontScale="85000" lnSpcReduction="20000"/>
          </a:bodyPr>
          <a:lstStyle/>
          <a:p>
            <a:pPr marL="72390" marR="34290" indent="215900" algn="just">
              <a:lnSpc>
                <a:spcPct val="104000"/>
              </a:lnSpc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  <a:cs typeface="Times New Roman"/>
              </a:rPr>
              <a:t>«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Про охорону</a:t>
            </a:r>
            <a:r>
              <a:rPr lang="uk-UA" spc="2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атмосферного повітря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»,</a:t>
            </a:r>
          </a:p>
          <a:p>
            <a:pPr marL="72390" marR="34290" indent="215900" algn="just">
              <a:lnSpc>
                <a:spcPct val="104000"/>
              </a:lnSpc>
              <a:spcAft>
                <a:spcPts val="0"/>
              </a:spcAft>
            </a:pPr>
            <a:r>
              <a:rPr lang="uk-UA" spc="25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«Про</a:t>
            </a:r>
            <a:r>
              <a:rPr lang="uk-UA" spc="1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охорону</a:t>
            </a:r>
            <a:r>
              <a:rPr lang="uk-UA" spc="19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навколишнього</a:t>
            </a:r>
            <a:r>
              <a:rPr lang="uk-UA" spc="-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природного</a:t>
            </a:r>
            <a:r>
              <a:rPr lang="uk-UA" spc="2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середовища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»,</a:t>
            </a:r>
            <a:r>
              <a:rPr lang="uk-UA" spc="125" dirty="0">
                <a:latin typeface="Times New Roman"/>
                <a:ea typeface="Times New Roman"/>
                <a:cs typeface="Times New Roman"/>
              </a:rPr>
              <a:t> </a:t>
            </a:r>
            <a:endParaRPr lang="uk-UA" spc="125" dirty="0" smtClean="0">
              <a:latin typeface="Times New Roman"/>
              <a:ea typeface="Times New Roman"/>
              <a:cs typeface="Times New Roman"/>
            </a:endParaRPr>
          </a:p>
          <a:p>
            <a:pPr marL="72390" marR="34290" indent="215900" algn="just">
              <a:lnSpc>
                <a:spcPct val="104000"/>
              </a:lnSpc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  <a:cs typeface="Times New Roman"/>
              </a:rPr>
              <a:t>постановами</a:t>
            </a:r>
            <a:r>
              <a:rPr lang="uk-UA" spc="28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Кабінету</a:t>
            </a:r>
            <a:r>
              <a:rPr lang="uk-UA" spc="2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Міністрів</a:t>
            </a:r>
            <a:r>
              <a:rPr lang="uk-UA" spc="2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України</a:t>
            </a:r>
            <a:r>
              <a:rPr lang="uk-UA" spc="2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«Про</a:t>
            </a:r>
            <a:r>
              <a:rPr lang="uk-UA" spc="14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затвердження</a:t>
            </a:r>
            <a:r>
              <a:rPr lang="uk-UA" spc="13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переліку </a:t>
            </a:r>
            <a:r>
              <a:rPr lang="uk-UA" spc="1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найбільш </a:t>
            </a:r>
            <a:r>
              <a:rPr lang="uk-UA" spc="14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поширених </a:t>
            </a:r>
            <a:r>
              <a:rPr lang="uk-UA" spc="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і</a:t>
            </a:r>
            <a:r>
              <a:rPr lang="uk-UA" spc="1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небезпечних забруднюючих</a:t>
            </a:r>
            <a:r>
              <a:rPr lang="uk-UA" spc="2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речовин,</a:t>
            </a:r>
            <a:r>
              <a:rPr lang="uk-UA" spc="16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викиди</a:t>
            </a:r>
            <a:r>
              <a:rPr lang="uk-UA" spc="2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яких</a:t>
            </a:r>
            <a:r>
              <a:rPr lang="uk-UA" spc="1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uk-UA" spc="-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атмосферне</a:t>
            </a:r>
            <a:r>
              <a:rPr lang="uk-UA" spc="-1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повітря підлягають </a:t>
            </a:r>
            <a:r>
              <a:rPr lang="uk-UA" spc="7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регулюванню», </a:t>
            </a:r>
            <a:endParaRPr lang="uk-UA" dirty="0" smtClean="0">
              <a:latin typeface="Times New Roman"/>
              <a:ea typeface="Times New Roman"/>
              <a:cs typeface="Times New Roman"/>
            </a:endParaRPr>
          </a:p>
          <a:p>
            <a:pPr marL="72390" marR="34290" indent="215900" algn="just">
              <a:lnSpc>
                <a:spcPct val="104000"/>
              </a:lnSpc>
              <a:spcAft>
                <a:spcPts val="0"/>
              </a:spcAft>
            </a:pPr>
            <a:r>
              <a:rPr lang="uk-UA" spc="1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«Про</a:t>
            </a:r>
            <a:r>
              <a:rPr lang="uk-UA" spc="2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Порядок </a:t>
            </a:r>
            <a:r>
              <a:rPr lang="uk-UA" spc="1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розроблення</a:t>
            </a:r>
            <a:r>
              <a:rPr lang="uk-UA" spc="1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та затвердження нормативів </a:t>
            </a:r>
            <a:r>
              <a:rPr lang="uk-UA" spc="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екологічної </a:t>
            </a:r>
            <a:r>
              <a:rPr lang="uk-UA" spc="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безпеки</a:t>
            </a:r>
            <a:r>
              <a:rPr lang="uk-UA" spc="2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атмосферного</a:t>
            </a:r>
            <a:r>
              <a:rPr lang="uk-UA" spc="25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повітря», </a:t>
            </a:r>
            <a:r>
              <a:rPr lang="uk-UA" spc="150" dirty="0">
                <a:latin typeface="Times New Roman"/>
                <a:ea typeface="Times New Roman"/>
                <a:cs typeface="Times New Roman"/>
              </a:rPr>
              <a:t> </a:t>
            </a:r>
            <a:endParaRPr lang="uk-UA" spc="150" dirty="0" smtClean="0">
              <a:latin typeface="Times New Roman"/>
              <a:ea typeface="Times New Roman"/>
              <a:cs typeface="Times New Roman"/>
            </a:endParaRPr>
          </a:p>
          <a:p>
            <a:pPr marL="72390" marR="34290" indent="215900" algn="just">
              <a:lnSpc>
                <a:spcPct val="104000"/>
              </a:lnSpc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  <a:cs typeface="Times New Roman"/>
              </a:rPr>
              <a:t>«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Про </a:t>
            </a:r>
            <a:r>
              <a:rPr lang="uk-UA" spc="6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затвердження</a:t>
            </a:r>
            <a:r>
              <a:rPr lang="uk-UA" spc="14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Порядку </a:t>
            </a:r>
            <a:r>
              <a:rPr lang="uk-UA" spc="2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розроблення та</a:t>
            </a:r>
            <a:r>
              <a:rPr lang="uk-UA" spc="8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затвердження нормативів </a:t>
            </a:r>
            <a:r>
              <a:rPr lang="uk-UA" spc="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граничнодопустимих</a:t>
            </a:r>
            <a:r>
              <a:rPr lang="uk-UA" spc="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викидів забруднюючих</a:t>
            </a:r>
            <a:r>
              <a:rPr lang="uk-UA" spc="2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речовин</a:t>
            </a:r>
            <a:r>
              <a:rPr lang="uk-UA" spc="2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із</a:t>
            </a:r>
            <a:r>
              <a:rPr lang="uk-UA" spc="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стаціонарних</a:t>
            </a:r>
            <a:r>
              <a:rPr lang="uk-UA" spc="-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джерел»</a:t>
            </a:r>
            <a:r>
              <a:rPr lang="uk-UA" spc="1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та</a:t>
            </a:r>
            <a:r>
              <a:rPr lang="uk-UA" spc="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ін.</a:t>
            </a:r>
            <a:endParaRPr lang="uk-UA" sz="2800" dirty="0">
              <a:ea typeface="Times New Roman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463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72390" marR="34290" indent="215900" algn="just">
              <a:lnSpc>
                <a:spcPct val="104000"/>
              </a:lnSpc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  <a:cs typeface="Times New Roman"/>
              </a:rPr>
              <a:t>Виконання</a:t>
            </a:r>
            <a:r>
              <a:rPr lang="uk-UA" spc="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вимог</a:t>
            </a:r>
            <a:r>
              <a:rPr lang="uk-UA" spc="19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щодо</a:t>
            </a:r>
            <a:r>
              <a:rPr lang="uk-UA" spc="15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охорони</a:t>
            </a:r>
            <a:r>
              <a:rPr lang="uk-UA" spc="25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атмосферного </a:t>
            </a:r>
            <a:r>
              <a:rPr lang="uk-UA" spc="10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повітря відповідно </a:t>
            </a:r>
            <a:r>
              <a:rPr lang="uk-UA" spc="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до</a:t>
            </a:r>
            <a:r>
              <a:rPr lang="uk-UA" spc="1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Закону </a:t>
            </a:r>
            <a:r>
              <a:rPr lang="uk-UA" spc="1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України </a:t>
            </a:r>
            <a:r>
              <a:rPr lang="uk-UA" spc="1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«Про</a:t>
            </a:r>
            <a:r>
              <a:rPr lang="uk-UA" spc="24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охорону</a:t>
            </a:r>
            <a:r>
              <a:rPr lang="uk-UA" spc="27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атмосферного</a:t>
            </a:r>
            <a:r>
              <a:rPr lang="uk-UA" spc="4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повітря» </a:t>
            </a:r>
            <a:r>
              <a:rPr lang="uk-UA" spc="2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повинно</a:t>
            </a:r>
            <a:r>
              <a:rPr lang="uk-UA" spc="2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здійснюватися під</a:t>
            </a:r>
            <a:r>
              <a:rPr lang="uk-UA" spc="8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час:</a:t>
            </a:r>
          </a:p>
          <a:p>
            <a:pPr marL="72390" marR="34290" indent="215900" algn="just">
              <a:lnSpc>
                <a:spcPct val="104000"/>
              </a:lnSpc>
              <a:spcAft>
                <a:spcPts val="0"/>
              </a:spcAft>
            </a:pPr>
            <a:r>
              <a:rPr lang="uk-UA" spc="8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застосування пестицидів </a:t>
            </a:r>
            <a:r>
              <a:rPr lang="uk-UA" spc="10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та</a:t>
            </a:r>
            <a:r>
              <a:rPr lang="uk-UA" spc="12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агрохімікатів </a:t>
            </a:r>
            <a:r>
              <a:rPr lang="uk-UA" spc="10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(ст.</a:t>
            </a:r>
            <a:r>
              <a:rPr lang="uk-UA" spc="1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18)</a:t>
            </a:r>
            <a:r>
              <a:rPr lang="uk-UA" spc="220" dirty="0">
                <a:latin typeface="Times New Roman"/>
                <a:ea typeface="Times New Roman"/>
                <a:cs typeface="Times New Roman"/>
              </a:rPr>
              <a:t> </a:t>
            </a:r>
            <a:endParaRPr lang="uk-UA" spc="220" dirty="0" smtClean="0">
              <a:latin typeface="Times New Roman"/>
              <a:ea typeface="Times New Roman"/>
              <a:cs typeface="Times New Roman"/>
            </a:endParaRPr>
          </a:p>
          <a:p>
            <a:pPr marL="72390" marR="34290" indent="215900" algn="just">
              <a:lnSpc>
                <a:spcPct val="104000"/>
              </a:lnSpc>
              <a:spcAft>
                <a:spcPts val="0"/>
              </a:spcAft>
            </a:pPr>
            <a:r>
              <a:rPr lang="uk-UA" spc="8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видобування</a:t>
            </a:r>
            <a:r>
              <a:rPr lang="uk-UA" spc="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надр</a:t>
            </a:r>
            <a:r>
              <a:rPr lang="uk-UA" spc="18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та проведення </a:t>
            </a:r>
            <a:r>
              <a:rPr lang="uk-UA" spc="8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вибухових</a:t>
            </a:r>
            <a:r>
              <a:rPr lang="uk-UA" spc="2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робіт</a:t>
            </a:r>
            <a:r>
              <a:rPr lang="uk-UA" spc="15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(ст.</a:t>
            </a:r>
            <a:r>
              <a:rPr lang="uk-UA" spc="14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19).</a:t>
            </a:r>
            <a:r>
              <a:rPr lang="uk-UA" spc="150" dirty="0">
                <a:latin typeface="Times New Roman"/>
                <a:ea typeface="Times New Roman"/>
                <a:cs typeface="Times New Roman"/>
              </a:rPr>
              <a:t> </a:t>
            </a:r>
            <a:endParaRPr lang="uk-UA" spc="150" dirty="0" smtClean="0">
              <a:latin typeface="Times New Roman"/>
              <a:ea typeface="Times New Roman"/>
              <a:cs typeface="Times New Roman"/>
            </a:endParaRPr>
          </a:p>
          <a:p>
            <a:pPr marL="72390" marR="34290" indent="215900" algn="just">
              <a:lnSpc>
                <a:spcPct val="104000"/>
              </a:lnSpc>
              <a:spcAft>
                <a:spcPts val="0"/>
              </a:spcAft>
            </a:pPr>
            <a:r>
              <a:rPr lang="uk-UA" dirty="0" smtClean="0">
                <a:latin typeface="Times New Roman"/>
                <a:ea typeface="Times New Roman"/>
                <a:cs typeface="Times New Roman"/>
              </a:rPr>
              <a:t>Крім</a:t>
            </a:r>
            <a:r>
              <a:rPr lang="uk-UA" spc="19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того,</a:t>
            </a:r>
            <a:r>
              <a:rPr lang="uk-UA" spc="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ea typeface="Times New Roman"/>
                <a:cs typeface="Times New Roman"/>
              </a:rPr>
              <a:t>атмосферне</a:t>
            </a:r>
            <a:r>
              <a:rPr lang="uk-UA" spc="2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повітря</a:t>
            </a:r>
            <a:r>
              <a:rPr lang="uk-UA" spc="2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має</a:t>
            </a:r>
            <a:r>
              <a:rPr lang="uk-UA" spc="7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охоронятися</a:t>
            </a:r>
            <a:r>
              <a:rPr lang="uk-UA" spc="-5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від</a:t>
            </a:r>
            <a:r>
              <a:rPr lang="uk-UA" spc="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забруднення</a:t>
            </a:r>
            <a:r>
              <a:rPr lang="uk-UA" spc="-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виробничими, побутовими</a:t>
            </a:r>
            <a:r>
              <a:rPr lang="uk-UA" spc="-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та</a:t>
            </a:r>
            <a:r>
              <a:rPr lang="uk-UA" spc="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іншими</a:t>
            </a:r>
            <a:r>
              <a:rPr lang="uk-UA" spc="20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відходами</a:t>
            </a:r>
            <a:r>
              <a:rPr lang="uk-UA" spc="2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(ст.</a:t>
            </a:r>
            <a:r>
              <a:rPr lang="uk-UA" spc="1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dirty="0">
                <a:latin typeface="Times New Roman"/>
                <a:ea typeface="Times New Roman"/>
                <a:cs typeface="Times New Roman"/>
              </a:rPr>
              <a:t>20).</a:t>
            </a:r>
            <a:endParaRPr lang="uk-UA" sz="28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7540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6408712"/>
          </a:xfrm>
        </p:spPr>
        <p:txBody>
          <a:bodyPr>
            <a:normAutofit/>
          </a:bodyPr>
          <a:lstStyle/>
          <a:p>
            <a:pPr marL="72390" marR="34290" indent="215900" algn="just">
              <a:lnSpc>
                <a:spcPct val="150000"/>
              </a:lnSpc>
              <a:spcBef>
                <a:spcPts val="350"/>
              </a:spcBef>
              <a:spcAft>
                <a:spcPts val="0"/>
              </a:spcAft>
            </a:pPr>
            <a:r>
              <a:rPr lang="uk-UA" sz="2000" dirty="0">
                <a:latin typeface="Times New Roman"/>
                <a:ea typeface="Times New Roman"/>
                <a:cs typeface="Times New Roman"/>
              </a:rPr>
              <a:t>Перелік</a:t>
            </a:r>
            <a:r>
              <a:rPr lang="uk-UA" sz="2000" spc="26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найбільш</a:t>
            </a:r>
            <a:r>
              <a:rPr lang="uk-UA" sz="2000" spc="2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поширених </a:t>
            </a:r>
            <a:r>
              <a:rPr lang="uk-UA" sz="2000" spc="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і небезпечних </a:t>
            </a:r>
            <a:r>
              <a:rPr lang="uk-UA" sz="2000" spc="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забруднюючих</a:t>
            </a:r>
            <a:r>
              <a:rPr lang="uk-UA" sz="2000" spc="24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речовин, </a:t>
            </a:r>
            <a:r>
              <a:rPr lang="uk-UA" sz="2000" spc="4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викиди </a:t>
            </a:r>
            <a:r>
              <a:rPr lang="uk-UA" sz="2000" spc="1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яких </a:t>
            </a:r>
            <a:r>
              <a:rPr lang="uk-UA" sz="2000" spc="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uk-UA" sz="2000" spc="16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атмосферне</a:t>
            </a:r>
            <a:r>
              <a:rPr lang="uk-UA" sz="2000" spc="10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повітря </a:t>
            </a:r>
            <a:r>
              <a:rPr lang="uk-UA" sz="2000" spc="9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підлягають </a:t>
            </a:r>
            <a:r>
              <a:rPr lang="uk-UA" sz="2000" spc="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регулюванню, </a:t>
            </a:r>
            <a:r>
              <a:rPr lang="uk-UA" sz="2000" spc="4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затверджений</a:t>
            </a:r>
            <a:r>
              <a:rPr lang="uk-UA" sz="2000" spc="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постановою 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Кабінету</a:t>
            </a:r>
            <a:r>
              <a:rPr lang="uk-UA" sz="2000" spc="10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Міністрів </a:t>
            </a:r>
            <a:r>
              <a:rPr lang="uk-UA" sz="2000" spc="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України </a:t>
            </a:r>
            <a:r>
              <a:rPr lang="uk-UA" sz="2000" spc="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від</a:t>
            </a:r>
            <a:r>
              <a:rPr lang="uk-UA" sz="2000" spc="1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29</a:t>
            </a:r>
            <a:r>
              <a:rPr lang="uk-UA" sz="2000" spc="9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листопада </a:t>
            </a:r>
            <a:r>
              <a:rPr lang="uk-UA" sz="2000" spc="5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2001</a:t>
            </a:r>
            <a:r>
              <a:rPr lang="uk-UA" sz="2000" spc="15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року</a:t>
            </a:r>
            <a:r>
              <a:rPr lang="uk-UA" sz="2000" spc="17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№</a:t>
            </a:r>
            <a:r>
              <a:rPr lang="uk-UA" sz="2000" spc="15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1591, вміщує:</a:t>
            </a:r>
          </a:p>
          <a:p>
            <a:pPr marL="72390">
              <a:lnSpc>
                <a:spcPct val="150000"/>
              </a:lnSpc>
              <a:spcAft>
                <a:spcPts val="0"/>
              </a:spcAft>
              <a:tabLst>
                <a:tab pos="355600" algn="l"/>
              </a:tabLst>
            </a:pPr>
            <a:r>
              <a:rPr lang="uk-UA" sz="2000" i="1" dirty="0">
                <a:latin typeface="Times New Roman"/>
                <a:ea typeface="Times New Roman"/>
                <a:cs typeface="Times New Roman"/>
              </a:rPr>
              <a:t>найбільш</a:t>
            </a:r>
            <a:r>
              <a:rPr lang="uk-UA" sz="2000" i="1" spc="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  <a:cs typeface="Times New Roman"/>
              </a:rPr>
              <a:t>поширені</a:t>
            </a:r>
            <a:r>
              <a:rPr lang="uk-UA" sz="2000" i="1" spc="-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  <a:cs typeface="Times New Roman"/>
              </a:rPr>
              <a:t>забруднюючі</a:t>
            </a:r>
            <a:r>
              <a:rPr lang="uk-UA" sz="2000" i="1" spc="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  <a:cs typeface="Times New Roman"/>
              </a:rPr>
              <a:t>речовини:</a:t>
            </a:r>
            <a:r>
              <a:rPr lang="uk-UA" sz="2000" i="1" spc="-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оксиди</a:t>
            </a:r>
            <a:r>
              <a:rPr lang="uk-UA" sz="2000" spc="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азоту;</a:t>
            </a:r>
            <a:r>
              <a:rPr lang="uk-UA" sz="2000" dirty="0" smtClean="0">
                <a:ea typeface="Times New Roman"/>
                <a:cs typeface="Times New Roman"/>
              </a:rPr>
              <a:t> </a:t>
            </a:r>
            <a:r>
              <a:rPr lang="uk-UA" sz="2000" dirty="0" err="1" smtClean="0">
                <a:latin typeface="Times New Roman"/>
                <a:ea typeface="Times New Roman"/>
                <a:cs typeface="Times New Roman"/>
              </a:rPr>
              <a:t>бенз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(а)</a:t>
            </a:r>
            <a:r>
              <a:rPr lang="uk-UA" sz="2000" dirty="0" err="1" smtClean="0">
                <a:latin typeface="Times New Roman"/>
                <a:ea typeface="Times New Roman"/>
                <a:cs typeface="Times New Roman"/>
              </a:rPr>
              <a:t>пірен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;</a:t>
            </a:r>
            <a:r>
              <a:rPr lang="uk-UA" sz="2000" spc="-6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err="1">
                <a:latin typeface="Times New Roman"/>
                <a:ea typeface="Times New Roman"/>
                <a:cs typeface="Times New Roman"/>
              </a:rPr>
              <a:t>діоксид</a:t>
            </a:r>
            <a:r>
              <a:rPr lang="uk-UA" sz="2000" spc="1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та</a:t>
            </a:r>
            <a:r>
              <a:rPr lang="uk-UA" sz="2000" spc="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інші</a:t>
            </a:r>
            <a:r>
              <a:rPr lang="uk-UA" sz="2000" spc="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сполуки</a:t>
            </a:r>
            <a:r>
              <a:rPr lang="uk-UA" sz="2000" spc="2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сірки;</a:t>
            </a:r>
            <a:r>
              <a:rPr lang="uk-UA" sz="2000" spc="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оксид</a:t>
            </a:r>
            <a:r>
              <a:rPr lang="uk-UA" sz="2000" spc="1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вуглецю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;</a:t>
            </a:r>
            <a:r>
              <a:rPr lang="uk-UA" sz="2000" spc="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озон;</a:t>
            </a:r>
            <a:r>
              <a:rPr lang="uk-UA" sz="2000" spc="2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речовини</a:t>
            </a:r>
            <a:r>
              <a:rPr lang="uk-UA" sz="2000" spc="2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у</a:t>
            </a:r>
            <a:r>
              <a:rPr lang="uk-UA" sz="2000" spc="-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вигляді</a:t>
            </a:r>
            <a:r>
              <a:rPr lang="uk-UA" sz="2000" spc="20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суспендованих</a:t>
            </a:r>
            <a:r>
              <a:rPr lang="uk-UA" sz="2000" spc="-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твердих частинок</a:t>
            </a:r>
            <a:r>
              <a:rPr lang="uk-UA" sz="2000" spc="2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(мікрочастинки</a:t>
            </a:r>
            <a:r>
              <a:rPr lang="uk-UA" sz="2000" spc="-2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та</a:t>
            </a:r>
            <a:r>
              <a:rPr lang="uk-UA" sz="2000" spc="5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волокна); </a:t>
            </a:r>
            <a:r>
              <a:rPr lang="uk-UA" sz="2000" spc="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свинець</a:t>
            </a:r>
            <a:r>
              <a:rPr lang="uk-UA" sz="2000" spc="2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та</a:t>
            </a:r>
            <a:r>
              <a:rPr lang="uk-UA" sz="2000" spc="5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його сполуки;</a:t>
            </a:r>
            <a:r>
              <a:rPr lang="uk-UA" sz="2000" spc="19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формальдегід;</a:t>
            </a:r>
            <a:endParaRPr lang="uk-UA" sz="2000" dirty="0">
              <a:ea typeface="Times New Roman"/>
              <a:cs typeface="Times New Roman"/>
            </a:endParaRPr>
          </a:p>
          <a:p>
            <a:pPr marL="72390">
              <a:lnSpc>
                <a:spcPct val="150000"/>
              </a:lnSpc>
              <a:spcAft>
                <a:spcPts val="0"/>
              </a:spcAft>
              <a:tabLst>
                <a:tab pos="355600" algn="l"/>
              </a:tabLst>
            </a:pPr>
            <a:r>
              <a:rPr lang="uk-UA" sz="2000" dirty="0">
                <a:latin typeface="Arial"/>
                <a:ea typeface="Times New Roman"/>
                <a:cs typeface="Times New Roman"/>
              </a:rPr>
              <a:t>-	</a:t>
            </a:r>
            <a:r>
              <a:rPr lang="uk-UA" sz="2000" i="1" dirty="0">
                <a:latin typeface="Times New Roman"/>
                <a:ea typeface="Times New Roman"/>
                <a:cs typeface="Times New Roman"/>
              </a:rPr>
              <a:t>небезпечні</a:t>
            </a:r>
            <a:r>
              <a:rPr lang="uk-UA" sz="2000" i="1" spc="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  <a:cs typeface="Times New Roman"/>
              </a:rPr>
              <a:t>забруднюючі</a:t>
            </a:r>
            <a:r>
              <a:rPr lang="uk-UA" sz="2000" i="1" spc="12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  <a:cs typeface="Times New Roman"/>
              </a:rPr>
              <a:t>речовини:</a:t>
            </a:r>
            <a:r>
              <a:rPr lang="uk-UA" sz="2000" i="1" spc="-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метали</a:t>
            </a:r>
            <a:r>
              <a:rPr lang="uk-UA" sz="2000" spc="1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та</a:t>
            </a:r>
            <a:r>
              <a:rPr lang="uk-UA" sz="2000" spc="-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їх</a:t>
            </a:r>
            <a:r>
              <a:rPr lang="uk-UA" sz="2000" spc="-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сполуки;</a:t>
            </a:r>
            <a:r>
              <a:rPr lang="uk-UA" sz="2000" dirty="0" smtClean="0">
                <a:ea typeface="Times New Roman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ea typeface="Times New Roman"/>
              </a:rPr>
              <a:t>органічні </a:t>
            </a:r>
            <a:r>
              <a:rPr lang="uk-UA" sz="2000" spc="80" dirty="0" smtClean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аміни;</a:t>
            </a:r>
            <a:r>
              <a:rPr lang="uk-UA" sz="2000" spc="265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леткі </a:t>
            </a:r>
            <a:r>
              <a:rPr lang="uk-UA" sz="2000" spc="25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органічні </a:t>
            </a:r>
            <a:r>
              <a:rPr lang="uk-UA" sz="2000" spc="80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сполуки; </a:t>
            </a:r>
            <a:r>
              <a:rPr lang="uk-UA" sz="2000" spc="70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стійкі </a:t>
            </a:r>
            <a:r>
              <a:rPr lang="uk-UA" sz="2000" spc="20" dirty="0">
                <a:latin typeface="Times New Roman"/>
                <a:ea typeface="Times New Roman"/>
              </a:rPr>
              <a:t> </a:t>
            </a:r>
            <a:r>
              <a:rPr lang="uk-UA" sz="2000" dirty="0" smtClean="0">
                <a:latin typeface="Times New Roman"/>
                <a:ea typeface="Times New Roman"/>
              </a:rPr>
              <a:t>органічні</a:t>
            </a:r>
            <a:r>
              <a:rPr lang="uk-UA" sz="2000" spc="200" dirty="0" smtClean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сполуки; </a:t>
            </a:r>
            <a:r>
              <a:rPr lang="uk-UA" sz="2000" spc="10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хлор,</a:t>
            </a:r>
            <a:r>
              <a:rPr lang="uk-UA" sz="2000" spc="185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бром</a:t>
            </a:r>
            <a:r>
              <a:rPr lang="uk-UA" sz="2000" spc="180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та</a:t>
            </a:r>
            <a:r>
              <a:rPr lang="uk-UA" sz="2000" spc="140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їх</a:t>
            </a:r>
            <a:r>
              <a:rPr lang="uk-UA" sz="2000" spc="105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сполуки; </a:t>
            </a:r>
            <a:r>
              <a:rPr lang="uk-UA" sz="2000" spc="10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фтор</a:t>
            </a:r>
            <a:r>
              <a:rPr lang="uk-UA" sz="2000" spc="270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та</a:t>
            </a:r>
            <a:r>
              <a:rPr lang="uk-UA" sz="2000" spc="140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його сполуки;</a:t>
            </a:r>
            <a:r>
              <a:rPr lang="uk-UA" sz="2000" spc="195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ціаніди;</a:t>
            </a:r>
            <a:r>
              <a:rPr lang="uk-UA" sz="2000" spc="135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фреони;</a:t>
            </a:r>
            <a:r>
              <a:rPr lang="uk-UA" sz="2000" spc="180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арсен</a:t>
            </a:r>
            <a:r>
              <a:rPr lang="uk-UA" sz="2000" spc="115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та</a:t>
            </a:r>
            <a:r>
              <a:rPr lang="uk-UA" sz="2000" spc="40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його</a:t>
            </a:r>
            <a:r>
              <a:rPr lang="uk-UA" sz="2000" spc="70" dirty="0">
                <a:latin typeface="Times New Roman"/>
                <a:ea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</a:rPr>
              <a:t>сполуки. </a:t>
            </a:r>
            <a:endParaRPr lang="uk-UA" sz="20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71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192688"/>
          </a:xfrm>
        </p:spPr>
        <p:txBody>
          <a:bodyPr>
            <a:normAutofit fontScale="92500" lnSpcReduction="20000"/>
          </a:bodyPr>
          <a:lstStyle/>
          <a:p>
            <a:pPr marL="288290" marR="34290" indent="0" algn="ctr">
              <a:lnSpc>
                <a:spcPct val="150000"/>
              </a:lnSpc>
              <a:spcBef>
                <a:spcPts val="55"/>
              </a:spcBef>
              <a:spcAft>
                <a:spcPts val="0"/>
              </a:spcAft>
              <a:buNone/>
            </a:pPr>
            <a:r>
              <a:rPr lang="uk-UA" sz="20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Організаційно-правовий</a:t>
            </a:r>
            <a:r>
              <a:rPr lang="uk-UA" sz="2000" spc="26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механізм </a:t>
            </a:r>
            <a:r>
              <a:rPr lang="uk-UA" sz="2000" spc="21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щодо </a:t>
            </a:r>
            <a:r>
              <a:rPr lang="uk-UA" sz="2000" spc="1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забезпечення</a:t>
            </a:r>
            <a:r>
              <a:rPr lang="uk-UA" sz="2000" dirty="0" smtClean="0">
                <a:solidFill>
                  <a:srgbClr val="FFC000"/>
                </a:solidFill>
                <a:ea typeface="Times New Roman"/>
                <a:cs typeface="Times New Roman"/>
              </a:rPr>
              <a:t> </a:t>
            </a:r>
            <a:r>
              <a:rPr lang="uk-UA" sz="2000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охорони</a:t>
            </a:r>
            <a:r>
              <a:rPr lang="uk-UA" sz="2000" spc="185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атмосферного </a:t>
            </a:r>
            <a:r>
              <a:rPr lang="uk-UA" sz="2000" spc="3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повітря</a:t>
            </a:r>
            <a:r>
              <a:rPr lang="uk-UA" sz="2000" spc="235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передбачає:</a:t>
            </a:r>
            <a:endParaRPr lang="uk-UA" sz="2000" dirty="0">
              <a:solidFill>
                <a:srgbClr val="FFC000"/>
              </a:solidFill>
              <a:ea typeface="Times New Roman"/>
              <a:cs typeface="Times New Roman"/>
            </a:endParaRPr>
          </a:p>
          <a:p>
            <a:pPr marR="34290" indent="-288290" algn="just">
              <a:lnSpc>
                <a:spcPct val="150000"/>
              </a:lnSpc>
              <a:spcBef>
                <a:spcPts val="8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uk-UA" sz="2000" dirty="0">
                <a:latin typeface="Arial"/>
                <a:ea typeface="Times New Roman"/>
                <a:cs typeface="Times New Roman"/>
              </a:rPr>
              <a:t>-	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збір</a:t>
            </a:r>
            <a:r>
              <a:rPr lang="uk-UA" sz="2000" spc="7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за</a:t>
            </a:r>
            <a:r>
              <a:rPr lang="uk-UA" sz="2000" spc="2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забруднення</a:t>
            </a:r>
            <a:r>
              <a:rPr lang="uk-UA" sz="2000" spc="-6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навколишнього</a:t>
            </a:r>
            <a:r>
              <a:rPr lang="uk-UA" sz="2000" spc="-6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природного</a:t>
            </a:r>
            <a:r>
              <a:rPr lang="uk-UA" sz="2000" spc="24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середовища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;</a:t>
            </a:r>
            <a:endParaRPr lang="uk-UA" sz="2000" dirty="0">
              <a:ea typeface="Times New Roman"/>
              <a:cs typeface="Times New Roman"/>
            </a:endParaRPr>
          </a:p>
          <a:p>
            <a:pPr marL="72390" algn="just">
              <a:lnSpc>
                <a:spcPct val="150000"/>
              </a:lnSpc>
              <a:spcAft>
                <a:spcPts val="0"/>
              </a:spcAft>
              <a:tabLst>
                <a:tab pos="355600" algn="l"/>
              </a:tabLst>
            </a:pPr>
            <a:r>
              <a:rPr lang="uk-UA" sz="2000" dirty="0">
                <a:latin typeface="Arial"/>
                <a:ea typeface="Times New Roman"/>
                <a:cs typeface="Times New Roman"/>
              </a:rPr>
              <a:t>-</a:t>
            </a:r>
            <a:r>
              <a:rPr lang="uk-UA" sz="2000" spc="-260" dirty="0">
                <a:latin typeface="Arial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Arial"/>
                <a:ea typeface="Times New Roman"/>
                <a:cs typeface="Times New Roman"/>
              </a:rPr>
              <a:t>	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відшкодуванн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я</a:t>
            </a:r>
            <a:r>
              <a:rPr lang="uk-UA" sz="2000" spc="-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збитків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,</a:t>
            </a:r>
            <a:r>
              <a:rPr lang="uk-UA" sz="2000" spc="1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заподіяни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х</a:t>
            </a:r>
            <a:r>
              <a:rPr lang="uk-UA" sz="2000" spc="27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внаслідо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к</a:t>
            </a:r>
            <a:r>
              <a:rPr lang="uk-UA" sz="2000" spc="2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 smtClean="0">
                <a:latin typeface="Times New Roman"/>
                <a:ea typeface="Times New Roman"/>
                <a:cs typeface="Times New Roman"/>
              </a:rPr>
              <a:t>порушенн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я</a:t>
            </a:r>
            <a:r>
              <a:rPr lang="uk-UA" sz="2000" spc="8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законодавств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uk-UA" sz="2000" spc="-5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пр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о</a:t>
            </a:r>
            <a:r>
              <a:rPr lang="uk-UA" sz="2000" spc="6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охорон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у</a:t>
            </a:r>
            <a:r>
              <a:rPr lang="uk-UA" sz="2000" spc="16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атмосферног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о </a:t>
            </a:r>
            <a:r>
              <a:rPr lang="uk-UA" sz="2000" spc="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повітря;</a:t>
            </a:r>
            <a:endParaRPr lang="uk-UA" sz="2000" dirty="0">
              <a:ea typeface="Times New Roman"/>
              <a:cs typeface="Times New Roman"/>
            </a:endParaRPr>
          </a:p>
          <a:p>
            <a:pPr marR="34290" indent="-288290" algn="just">
              <a:lnSpc>
                <a:spcPct val="150000"/>
              </a:lnSpc>
              <a:spcBef>
                <a:spcPts val="50"/>
              </a:spcBef>
              <a:spcAft>
                <a:spcPts val="0"/>
              </a:spcAft>
              <a:tabLst>
                <a:tab pos="355600" algn="l"/>
              </a:tabLst>
            </a:pPr>
            <a:r>
              <a:rPr lang="uk-UA" sz="2000" dirty="0">
                <a:latin typeface="Arial"/>
                <a:ea typeface="Times New Roman"/>
                <a:cs typeface="Times New Roman"/>
              </a:rPr>
              <a:t>-	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надання  </a:t>
            </a:r>
            <a:r>
              <a:rPr lang="uk-UA" sz="2000" spc="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підприємствам, </a:t>
            </a:r>
            <a:r>
              <a:rPr lang="uk-UA" sz="2000" spc="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установам,  </a:t>
            </a:r>
            <a:r>
              <a:rPr lang="uk-UA" sz="2000" spc="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організаціям </a:t>
            </a:r>
            <a:r>
              <a:rPr lang="uk-UA" sz="2000" spc="6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та громадянам</a:t>
            </a:r>
            <a:r>
              <a:rPr lang="uk-UA" sz="2000" spc="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i="1" dirty="0">
                <a:latin typeface="Times New Roman"/>
                <a:ea typeface="Times New Roman"/>
                <a:cs typeface="Times New Roman"/>
              </a:rPr>
              <a:t>–</a:t>
            </a:r>
            <a:r>
              <a:rPr lang="uk-UA" sz="2000" i="1" spc="10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суб’єктам </a:t>
            </a:r>
            <a:r>
              <a:rPr lang="uk-UA" sz="2000" spc="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підприємницької</a:t>
            </a:r>
            <a:r>
              <a:rPr lang="uk-UA" sz="2000" spc="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діяльності податкових,</a:t>
            </a:r>
            <a:r>
              <a:rPr lang="uk-UA" sz="2000" spc="27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кредитних</a:t>
            </a:r>
            <a:r>
              <a:rPr lang="uk-UA" sz="2000" spc="28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та</a:t>
            </a:r>
            <a:r>
              <a:rPr lang="uk-UA" sz="2000" spc="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інших</a:t>
            </a:r>
            <a:r>
              <a:rPr lang="uk-UA" sz="2000" spc="1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пільг</a:t>
            </a:r>
            <a:r>
              <a:rPr lang="uk-UA" sz="2000" spc="1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у разі</a:t>
            </a:r>
            <a:r>
              <a:rPr lang="uk-UA" sz="2000" spc="1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впровадження</a:t>
            </a:r>
            <a:r>
              <a:rPr lang="uk-UA" sz="2000" spc="24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ними</a:t>
            </a:r>
            <a:r>
              <a:rPr lang="uk-UA" sz="2000" spc="1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err="1">
                <a:latin typeface="Times New Roman"/>
                <a:ea typeface="Times New Roman"/>
                <a:cs typeface="Times New Roman"/>
              </a:rPr>
              <a:t>маловідхідних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,</a:t>
            </a:r>
            <a:r>
              <a:rPr lang="uk-UA" sz="2000" spc="2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err="1">
                <a:latin typeface="Times New Roman"/>
                <a:ea typeface="Times New Roman"/>
                <a:cs typeface="Times New Roman"/>
              </a:rPr>
              <a:t>енерго-</a:t>
            </a:r>
            <a:r>
              <a:rPr lang="uk-UA" sz="2000" spc="1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і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ресурсозберігаючих</a:t>
            </a:r>
            <a:r>
              <a:rPr lang="uk-UA" sz="2000" spc="12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технологій,</a:t>
            </a:r>
            <a:r>
              <a:rPr lang="uk-UA" sz="2000" spc="2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застосування заходів</a:t>
            </a:r>
            <a:r>
              <a:rPr lang="uk-UA" sz="2000" spc="19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щодо</a:t>
            </a:r>
            <a:r>
              <a:rPr lang="uk-UA" sz="2000" spc="1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регулювання </a:t>
            </a:r>
            <a:r>
              <a:rPr lang="uk-UA" sz="2000" spc="1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діяльності,</a:t>
            </a:r>
            <a:r>
              <a:rPr lang="uk-UA" sz="2000" spc="27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що</a:t>
            </a:r>
            <a:r>
              <a:rPr lang="uk-UA" sz="2000" spc="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впливає </a:t>
            </a:r>
            <a:r>
              <a:rPr lang="uk-UA" sz="2000" spc="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на</a:t>
            </a:r>
            <a:r>
              <a:rPr lang="uk-UA" sz="2000" spc="7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клімат,</a:t>
            </a:r>
            <a:r>
              <a:rPr lang="uk-UA" sz="2000" spc="18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здійснення інших</a:t>
            </a:r>
            <a:r>
              <a:rPr lang="uk-UA" sz="2000" spc="19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природоохоронних</a:t>
            </a:r>
            <a:r>
              <a:rPr lang="uk-UA" sz="2000" spc="2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заходів</a:t>
            </a:r>
            <a:r>
              <a:rPr lang="uk-UA" sz="2000" spc="2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з</a:t>
            </a:r>
            <a:r>
              <a:rPr lang="uk-UA" sz="2000" spc="8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метою</a:t>
            </a:r>
            <a:r>
              <a:rPr lang="uk-UA" sz="2000" spc="1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скорочення викидів</a:t>
            </a:r>
            <a:r>
              <a:rPr lang="uk-UA" sz="2000" spc="20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забруднюючих</a:t>
            </a:r>
            <a:r>
              <a:rPr lang="uk-UA" sz="2000" spc="2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речовин</a:t>
            </a:r>
            <a:r>
              <a:rPr lang="uk-UA" sz="2000" spc="18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та зменшення</a:t>
            </a:r>
            <a:r>
              <a:rPr lang="uk-UA" sz="2000" spc="2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рівнів впливу  фізичних </a:t>
            </a:r>
            <a:r>
              <a:rPr lang="uk-UA" sz="2000" spc="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і</a:t>
            </a:r>
            <a:r>
              <a:rPr lang="uk-UA" sz="2000" spc="6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біологічних </a:t>
            </a:r>
            <a:r>
              <a:rPr lang="uk-UA" sz="2000" spc="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факторів </a:t>
            </a:r>
            <a:r>
              <a:rPr lang="uk-UA" sz="2000" spc="6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на</a:t>
            </a:r>
            <a:r>
              <a:rPr lang="uk-UA" sz="2000" spc="11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атмосферне</a:t>
            </a:r>
            <a:r>
              <a:rPr lang="uk-UA" sz="2000" spc="3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повітря;</a:t>
            </a:r>
            <a:endParaRPr lang="uk-UA" sz="2000" dirty="0">
              <a:ea typeface="Times New Roman"/>
              <a:cs typeface="Times New Roman"/>
            </a:endParaRPr>
          </a:p>
          <a:p>
            <a:pPr marL="72390" algn="just">
              <a:lnSpc>
                <a:spcPct val="150000"/>
              </a:lnSpc>
              <a:spcAft>
                <a:spcPts val="0"/>
              </a:spcAft>
              <a:tabLst>
                <a:tab pos="355600" algn="l"/>
              </a:tabLst>
            </a:pPr>
            <a:r>
              <a:rPr lang="uk-UA" sz="2000" dirty="0">
                <a:latin typeface="Arial"/>
                <a:ea typeface="Times New Roman"/>
                <a:cs typeface="Times New Roman"/>
              </a:rPr>
              <a:t>-	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участ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ь</a:t>
            </a:r>
            <a:r>
              <a:rPr lang="uk-UA" sz="2000" spc="8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держав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и</a:t>
            </a:r>
            <a:r>
              <a:rPr lang="uk-UA" sz="2000" spc="17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у</a:t>
            </a:r>
            <a:r>
              <a:rPr lang="uk-UA" sz="2000" spc="-5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фінансуванн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і</a:t>
            </a:r>
            <a:r>
              <a:rPr lang="uk-UA" sz="2000" spc="-9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екологічни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х</a:t>
            </a:r>
            <a:r>
              <a:rPr lang="uk-UA" sz="2000" spc="22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заході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uk-UA" sz="2000" spc="1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і</a:t>
            </a:r>
            <a:r>
              <a:rPr lang="uk-UA" sz="2000" spc="-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 smtClean="0">
                <a:latin typeface="Times New Roman"/>
                <a:ea typeface="Times New Roman"/>
                <a:cs typeface="Times New Roman"/>
              </a:rPr>
              <a:t>будівництв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і</a:t>
            </a:r>
            <a:r>
              <a:rPr lang="uk-UA" sz="2000" spc="26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об’єкті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в</a:t>
            </a:r>
            <a:r>
              <a:rPr lang="uk-UA" sz="2000" spc="6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екологічног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о</a:t>
            </a:r>
            <a:r>
              <a:rPr lang="uk-UA" sz="2000" spc="2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призначенн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я</a:t>
            </a:r>
            <a:r>
              <a:rPr lang="uk-UA" sz="2000" spc="-3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(ст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uk-UA" sz="2000" spc="10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uk-UA" sz="2000" spc="4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 smtClean="0">
                <a:latin typeface="Times New Roman"/>
                <a:ea typeface="Times New Roman"/>
                <a:cs typeface="Times New Roman"/>
              </a:rPr>
              <a:t>Закон</a:t>
            </a:r>
            <a:r>
              <a:rPr lang="uk-UA" sz="2000" dirty="0" smtClean="0">
                <a:latin typeface="Times New Roman"/>
                <a:ea typeface="Times New Roman"/>
                <a:cs typeface="Times New Roman"/>
              </a:rPr>
              <a:t>у</a:t>
            </a:r>
            <a:r>
              <a:rPr lang="uk-UA" sz="2000" spc="95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Україн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и</a:t>
            </a:r>
            <a:r>
              <a:rPr lang="uk-UA" sz="2000" spc="27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«Пр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о</a:t>
            </a:r>
            <a:r>
              <a:rPr lang="uk-UA" sz="2000" spc="135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охорон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у</a:t>
            </a:r>
            <a:r>
              <a:rPr lang="uk-UA" sz="2000" spc="16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атмосферног</a:t>
            </a:r>
            <a:r>
              <a:rPr lang="uk-UA" sz="2000" dirty="0">
                <a:latin typeface="Times New Roman"/>
                <a:ea typeface="Times New Roman"/>
                <a:cs typeface="Times New Roman"/>
              </a:rPr>
              <a:t>о </a:t>
            </a:r>
            <a:r>
              <a:rPr lang="uk-UA" sz="2000" spc="1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000" spc="-10" dirty="0">
                <a:latin typeface="Times New Roman"/>
                <a:ea typeface="Times New Roman"/>
                <a:cs typeface="Times New Roman"/>
              </a:rPr>
              <a:t>повітря»).</a:t>
            </a:r>
            <a:endParaRPr lang="uk-UA" sz="2000" dirty="0"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</a:pP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0948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424936" cy="640871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ru-RU" sz="3800" b="1" dirty="0" err="1">
                <a:solidFill>
                  <a:srgbClr val="FFC000"/>
                </a:solidFill>
                <a:latin typeface="Times New Roman"/>
                <a:ea typeface="Times New Roman"/>
              </a:rPr>
              <a:t>Охорона</a:t>
            </a:r>
            <a:r>
              <a:rPr lang="ru-RU" sz="3800" b="1" dirty="0">
                <a:solidFill>
                  <a:srgbClr val="FFC000"/>
                </a:solidFill>
                <a:latin typeface="Times New Roman"/>
                <a:ea typeface="Times New Roman"/>
              </a:rPr>
              <a:t> атмосферного </a:t>
            </a:r>
            <a:r>
              <a:rPr lang="ru-RU" sz="3800" b="1" dirty="0" err="1" smtClean="0">
                <a:solidFill>
                  <a:srgbClr val="FFC000"/>
                </a:solidFill>
                <a:latin typeface="Times New Roman"/>
                <a:ea typeface="Times New Roman"/>
              </a:rPr>
              <a:t>повітря</a:t>
            </a:r>
            <a:r>
              <a:rPr lang="ru-RU" sz="3800" b="1" dirty="0" smtClean="0">
                <a:solidFill>
                  <a:srgbClr val="FFC000"/>
                </a:solidFill>
                <a:latin typeface="Times New Roman"/>
                <a:ea typeface="Times New Roman"/>
              </a:rPr>
              <a:t>  </a:t>
            </a:r>
            <a:r>
              <a:rPr lang="ru-RU" sz="3800" b="1" dirty="0" err="1">
                <a:solidFill>
                  <a:srgbClr val="FFC000"/>
                </a:solidFill>
                <a:latin typeface="Times New Roman"/>
                <a:ea typeface="Times New Roman"/>
              </a:rPr>
              <a:t>здійснюється</a:t>
            </a:r>
            <a:r>
              <a:rPr lang="ru-RU" sz="3800" b="1" dirty="0">
                <a:solidFill>
                  <a:srgbClr val="FFC000"/>
                </a:solidFill>
                <a:latin typeface="Times New Roman"/>
                <a:ea typeface="Times New Roman"/>
              </a:rPr>
              <a:t> </a:t>
            </a:r>
            <a:r>
              <a:rPr lang="ru-RU" sz="3800" b="1" dirty="0" smtClean="0">
                <a:solidFill>
                  <a:srgbClr val="FFC000"/>
                </a:solidFill>
                <a:latin typeface="Times New Roman"/>
                <a:ea typeface="Times New Roman"/>
              </a:rPr>
              <a:t> </a:t>
            </a:r>
            <a:r>
              <a:rPr lang="ru-RU" sz="3800" b="1" dirty="0" err="1" smtClean="0">
                <a:solidFill>
                  <a:srgbClr val="FFC000"/>
                </a:solidFill>
                <a:latin typeface="Times New Roman"/>
                <a:ea typeface="Times New Roman"/>
              </a:rPr>
              <a:t>різноманітними</a:t>
            </a:r>
            <a:r>
              <a:rPr lang="ru-RU" sz="3800" b="1" dirty="0" smtClean="0">
                <a:solidFill>
                  <a:srgbClr val="FFC000"/>
                </a:solidFill>
                <a:latin typeface="Times New Roman"/>
                <a:ea typeface="Times New Roman"/>
              </a:rPr>
              <a:t> </a:t>
            </a:r>
            <a:r>
              <a:rPr lang="ru-RU" sz="3800" b="1" dirty="0">
                <a:solidFill>
                  <a:srgbClr val="FFC000"/>
                </a:solidFill>
                <a:latin typeface="Times New Roman"/>
                <a:ea typeface="Times New Roman"/>
              </a:rPr>
              <a:t>способами</a:t>
            </a:r>
            <a:r>
              <a:rPr lang="ru-RU" sz="3800" dirty="0">
                <a:solidFill>
                  <a:srgbClr val="FFC000"/>
                </a:solidFill>
                <a:latin typeface="Times New Roman"/>
                <a:ea typeface="Times New Roman"/>
              </a:rPr>
              <a:t>: </a:t>
            </a:r>
            <a:endParaRPr lang="ru-RU" sz="3800" dirty="0" smtClean="0">
              <a:solidFill>
                <a:srgbClr val="FFC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ru-RU" dirty="0" smtClean="0">
              <a:latin typeface="Times New Roman"/>
              <a:ea typeface="Times New Roman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біологічним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вичерпання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ru-RU" sz="2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технологічним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вдосконаленням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систем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очищення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безвідходних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ru-RU" sz="2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економічним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матеріально-технічним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природоохоронних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ru-RU" sz="2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санітарним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природ-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ru-RU" sz="2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організаційним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контролю за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станом та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охороною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ru-RU" sz="2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ідеологічним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еколого-виховної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кадрів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883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577483"/>
          </a:xfrm>
        </p:spPr>
        <p:txBody>
          <a:bodyPr>
            <a:normAutofit fontScale="92500"/>
          </a:bodyPr>
          <a:lstStyle/>
          <a:p>
            <a:pPr marL="0" indent="981075" algn="just"/>
            <a:r>
              <a:rPr lang="ru-RU" sz="2800" b="1" dirty="0" err="1">
                <a:solidFill>
                  <a:srgbClr val="FFC000"/>
                </a:solidFill>
                <a:latin typeface="Times New Roman"/>
                <a:ea typeface="Times New Roman"/>
              </a:rPr>
              <a:t>Суб’єктами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щодо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охорони</a:t>
            </a:r>
            <a:r>
              <a:rPr lang="ru-RU" sz="2800" dirty="0">
                <a:latin typeface="Times New Roman"/>
                <a:ea typeface="Times New Roman"/>
              </a:rPr>
              <a:t> атмосферного </a:t>
            </a:r>
            <a:r>
              <a:rPr lang="ru-RU" sz="2800" dirty="0" err="1">
                <a:latin typeface="Times New Roman"/>
                <a:ea typeface="Times New Roman"/>
              </a:rPr>
              <a:t>повітря</a:t>
            </a:r>
            <a:r>
              <a:rPr lang="ru-RU" sz="2800" dirty="0">
                <a:latin typeface="Times New Roman"/>
                <a:ea typeface="Times New Roman"/>
              </a:rPr>
              <a:t> є </a:t>
            </a:r>
            <a:r>
              <a:rPr lang="ru-RU" sz="2800" dirty="0" err="1">
                <a:latin typeface="Times New Roman"/>
                <a:ea typeface="Times New Roman"/>
              </a:rPr>
              <a:t>підприємства</a:t>
            </a:r>
            <a:r>
              <a:rPr lang="ru-RU" sz="2800" dirty="0">
                <a:latin typeface="Times New Roman"/>
                <a:ea typeface="Times New Roman"/>
              </a:rPr>
              <a:t>, установи, </a:t>
            </a:r>
            <a:r>
              <a:rPr lang="ru-RU" sz="2800" dirty="0" err="1">
                <a:latin typeface="Times New Roman"/>
                <a:ea typeface="Times New Roman"/>
              </a:rPr>
              <a:t>організації</a:t>
            </a:r>
            <a:r>
              <a:rPr lang="ru-RU" sz="2800" dirty="0">
                <a:latin typeface="Times New Roman"/>
                <a:ea typeface="Times New Roman"/>
              </a:rPr>
              <a:t>, </a:t>
            </a:r>
            <a:r>
              <a:rPr lang="ru-RU" sz="2800" dirty="0" err="1">
                <a:latin typeface="Times New Roman"/>
                <a:ea typeface="Times New Roman"/>
              </a:rPr>
              <a:t>громадяни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України</a:t>
            </a:r>
            <a:r>
              <a:rPr lang="ru-RU" sz="2800" dirty="0">
                <a:latin typeface="Times New Roman"/>
                <a:ea typeface="Times New Roman"/>
              </a:rPr>
              <a:t>, а </a:t>
            </a:r>
            <a:r>
              <a:rPr lang="ru-RU" sz="2800" dirty="0" err="1">
                <a:latin typeface="Times New Roman"/>
                <a:ea typeface="Times New Roman"/>
              </a:rPr>
              <a:t>також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іноземні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фізичні</a:t>
            </a:r>
            <a:r>
              <a:rPr lang="ru-RU" sz="2800" dirty="0">
                <a:latin typeface="Times New Roman"/>
                <a:ea typeface="Times New Roman"/>
              </a:rPr>
              <a:t> та </a:t>
            </a:r>
            <a:r>
              <a:rPr lang="ru-RU" sz="2800" dirty="0" err="1">
                <a:latin typeface="Times New Roman"/>
                <a:ea typeface="Times New Roman"/>
              </a:rPr>
              <a:t>юридичні</a:t>
            </a:r>
            <a:r>
              <a:rPr lang="ru-RU" sz="2800" dirty="0">
                <a:latin typeface="Times New Roman"/>
                <a:ea typeface="Times New Roman"/>
              </a:rPr>
              <a:t> особи.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marL="0" indent="371475" algn="just"/>
            <a:r>
              <a:rPr lang="ru-RU" sz="2800" b="1" dirty="0" err="1">
                <a:solidFill>
                  <a:srgbClr val="FFC000"/>
                </a:solidFill>
                <a:latin typeface="Times New Roman"/>
                <a:ea typeface="Times New Roman"/>
              </a:rPr>
              <a:t>Державне</a:t>
            </a:r>
            <a:r>
              <a:rPr lang="ru-RU" sz="2800" b="1" dirty="0">
                <a:solidFill>
                  <a:srgbClr val="FFC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latin typeface="Times New Roman"/>
                <a:ea typeface="Times New Roman"/>
              </a:rPr>
              <a:t>управління</a:t>
            </a:r>
            <a:r>
              <a:rPr lang="ru-RU" sz="2800" b="1" dirty="0">
                <a:solidFill>
                  <a:srgbClr val="FFC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>
                <a:latin typeface="Times New Roman"/>
                <a:ea typeface="Times New Roman"/>
              </a:rPr>
              <a:t>в </a:t>
            </a:r>
            <a:r>
              <a:rPr lang="ru-RU" sz="2800" dirty="0" err="1">
                <a:latin typeface="Times New Roman"/>
                <a:ea typeface="Times New Roman"/>
              </a:rPr>
              <a:t>галузі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охорони</a:t>
            </a:r>
            <a:r>
              <a:rPr lang="ru-RU" sz="2800" dirty="0">
                <a:latin typeface="Times New Roman"/>
                <a:ea typeface="Times New Roman"/>
              </a:rPr>
              <a:t> атмосферного </a:t>
            </a:r>
            <a:r>
              <a:rPr lang="ru-RU" sz="2800" dirty="0" err="1">
                <a:latin typeface="Times New Roman"/>
                <a:ea typeface="Times New Roman"/>
              </a:rPr>
              <a:t>повітря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відповідно</a:t>
            </a:r>
            <a:r>
              <a:rPr lang="ru-RU" sz="2800" dirty="0">
                <a:latin typeface="Times New Roman"/>
                <a:ea typeface="Times New Roman"/>
              </a:rPr>
              <a:t> до Закону </a:t>
            </a:r>
            <a:r>
              <a:rPr lang="ru-RU" sz="2800" dirty="0" err="1">
                <a:latin typeface="Times New Roman"/>
                <a:ea typeface="Times New Roman"/>
              </a:rPr>
              <a:t>здійснюють</a:t>
            </a:r>
            <a:r>
              <a:rPr lang="ru-RU" sz="2800" dirty="0">
                <a:latin typeface="Times New Roman"/>
                <a:ea typeface="Times New Roman"/>
              </a:rPr>
              <a:t>: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marL="0" indent="371475" algn="just"/>
            <a:r>
              <a:rPr lang="ru-RU" sz="2800" dirty="0" err="1" smtClean="0">
                <a:latin typeface="Times New Roman"/>
                <a:ea typeface="Times New Roman"/>
              </a:rPr>
              <a:t>Кабінет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Міністрів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України</a:t>
            </a:r>
            <a:r>
              <a:rPr lang="ru-RU" sz="2800" dirty="0">
                <a:latin typeface="Times New Roman"/>
                <a:ea typeface="Times New Roman"/>
              </a:rPr>
              <a:t>; </a:t>
            </a:r>
            <a:r>
              <a:rPr lang="ru-RU" sz="2800" dirty="0" err="1">
                <a:latin typeface="Times New Roman"/>
                <a:ea typeface="Times New Roman"/>
              </a:rPr>
              <a:t>спеціально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уповноважений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центральний</a:t>
            </a:r>
            <a:r>
              <a:rPr lang="ru-RU" sz="2800" dirty="0">
                <a:latin typeface="Times New Roman"/>
                <a:ea typeface="Times New Roman"/>
              </a:rPr>
              <a:t> орган </a:t>
            </a:r>
            <a:r>
              <a:rPr lang="ru-RU" sz="2800" dirty="0" err="1">
                <a:latin typeface="Times New Roman"/>
                <a:ea typeface="Times New Roman"/>
              </a:rPr>
              <a:t>виконавчої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влади</a:t>
            </a:r>
            <a:r>
              <a:rPr lang="ru-RU" sz="2800" dirty="0">
                <a:latin typeface="Times New Roman"/>
                <a:ea typeface="Times New Roman"/>
              </a:rPr>
              <a:t> з </a:t>
            </a:r>
            <a:r>
              <a:rPr lang="ru-RU" sz="2800" dirty="0" err="1">
                <a:latin typeface="Times New Roman"/>
                <a:ea typeface="Times New Roman"/>
              </a:rPr>
              <a:t>питань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охорони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навколишнього</a:t>
            </a:r>
            <a:r>
              <a:rPr lang="ru-RU" sz="2800" dirty="0">
                <a:latin typeface="Times New Roman"/>
                <a:ea typeface="Times New Roman"/>
              </a:rPr>
              <a:t> природного </a:t>
            </a:r>
            <a:r>
              <a:rPr lang="ru-RU" sz="2800" dirty="0" err="1">
                <a:latin typeface="Times New Roman"/>
                <a:ea typeface="Times New Roman"/>
              </a:rPr>
              <a:t>середовища</a:t>
            </a:r>
            <a:r>
              <a:rPr lang="ru-RU" sz="2800" dirty="0">
                <a:latin typeface="Times New Roman"/>
                <a:ea typeface="Times New Roman"/>
              </a:rPr>
              <a:t>; </a:t>
            </a:r>
            <a:r>
              <a:rPr lang="ru-RU" sz="2800" dirty="0" err="1">
                <a:latin typeface="Times New Roman"/>
                <a:ea typeface="Times New Roman"/>
              </a:rPr>
              <a:t>спеціально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уповноважений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центральний</a:t>
            </a:r>
            <a:r>
              <a:rPr lang="ru-RU" sz="2800" dirty="0">
                <a:latin typeface="Times New Roman"/>
                <a:ea typeface="Times New Roman"/>
              </a:rPr>
              <a:t> орган </a:t>
            </a:r>
            <a:r>
              <a:rPr lang="ru-RU" sz="2800" dirty="0" err="1">
                <a:latin typeface="Times New Roman"/>
                <a:ea typeface="Times New Roman"/>
              </a:rPr>
              <a:t>виконавчої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влади</a:t>
            </a:r>
            <a:r>
              <a:rPr lang="ru-RU" sz="2800" dirty="0">
                <a:latin typeface="Times New Roman"/>
                <a:ea typeface="Times New Roman"/>
              </a:rPr>
              <a:t> з </a:t>
            </a:r>
            <a:r>
              <a:rPr lang="ru-RU" sz="2800" dirty="0" err="1">
                <a:latin typeface="Times New Roman"/>
                <a:ea typeface="Times New Roman"/>
              </a:rPr>
              <a:t>питань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охорони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здоров’я</a:t>
            </a:r>
            <a:r>
              <a:rPr lang="ru-RU" sz="2800" dirty="0">
                <a:latin typeface="Times New Roman"/>
                <a:ea typeface="Times New Roman"/>
              </a:rPr>
              <a:t>; Рада </a:t>
            </a:r>
            <a:r>
              <a:rPr lang="ru-RU" sz="2800" dirty="0" err="1">
                <a:latin typeface="Times New Roman"/>
                <a:ea typeface="Times New Roman"/>
              </a:rPr>
              <a:t>міністрів</a:t>
            </a:r>
            <a:r>
              <a:rPr lang="ru-RU" sz="2800" dirty="0">
                <a:latin typeface="Times New Roman"/>
                <a:ea typeface="Times New Roman"/>
              </a:rPr>
              <a:t> АРК, </a:t>
            </a:r>
            <a:r>
              <a:rPr lang="ru-RU" sz="2800" dirty="0" err="1">
                <a:latin typeface="Times New Roman"/>
                <a:ea typeface="Times New Roman"/>
              </a:rPr>
              <a:t>місцеві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державні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адміністрації</a:t>
            </a:r>
            <a:r>
              <a:rPr lang="ru-RU" sz="2800" dirty="0">
                <a:latin typeface="Times New Roman"/>
                <a:ea typeface="Times New Roman"/>
              </a:rPr>
              <a:t>, </a:t>
            </a:r>
            <a:r>
              <a:rPr lang="ru-RU" sz="2800" dirty="0" err="1">
                <a:latin typeface="Times New Roman"/>
                <a:ea typeface="Times New Roman"/>
              </a:rPr>
              <a:t>інші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центральні</a:t>
            </a:r>
            <a:r>
              <a:rPr lang="ru-RU" sz="2800" dirty="0">
                <a:latin typeface="Times New Roman"/>
                <a:ea typeface="Times New Roman"/>
              </a:rPr>
              <a:t> та </a:t>
            </a:r>
            <a:r>
              <a:rPr lang="ru-RU" sz="2800" dirty="0" err="1">
                <a:latin typeface="Times New Roman"/>
                <a:ea typeface="Times New Roman"/>
              </a:rPr>
              <a:t>місцеві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органи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виконавчої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влади</a:t>
            </a:r>
            <a:r>
              <a:rPr lang="ru-RU" sz="2800" dirty="0">
                <a:latin typeface="Times New Roman"/>
                <a:ea typeface="Times New Roman"/>
              </a:rPr>
              <a:t>, </a:t>
            </a:r>
            <a:r>
              <a:rPr lang="ru-RU" sz="2800" dirty="0" err="1">
                <a:latin typeface="Times New Roman"/>
                <a:ea typeface="Times New Roman"/>
              </a:rPr>
              <a:t>органи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місцевого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самоврядування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614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1159</Words>
  <Application>Microsoft Office PowerPoint</Application>
  <PresentationFormat>Экран (4:3)</PresentationFormat>
  <Paragraphs>93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НАЦІОНАЛЬНИЙ УНІВЕРСИТЕТ БІОРЕСУРСІВ І ПРИРОДОКОРИСТУВАННЯ УКРАЇНИ</vt:lpstr>
      <vt:lpstr>Презентация PowerPoint</vt:lpstr>
      <vt:lpstr>Презентация PowerPoint</vt:lpstr>
      <vt:lpstr>Відносини в галузі охорони атмосферного  повітря регулюються законами України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Стандартизація і нормування в галузі  охорони  атмосферного повітря спрямовані  на: </vt:lpstr>
      <vt:lpstr>Згідно зі ст. 5 Закону  України  «Про охорону атмосферного повітря» у галузі охорони атмосферного  повітря вста- новлюються такі нормативи: </vt:lpstr>
      <vt:lpstr>Презентация PowerPoint</vt:lpstr>
      <vt:lpstr>Презентация PowerPoint</vt:lpstr>
      <vt:lpstr>Питання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НАЦІОНАЛЬНИЙ УНІВЕРСИТЕТ БІОРЕСУРСІВ І ПРИРОДОКОРИСТУВАННЯ УКРАЇНИ</dc:title>
  <dc:creator>Super</dc:creator>
  <cp:lastModifiedBy>Super</cp:lastModifiedBy>
  <cp:revision>17</cp:revision>
  <dcterms:created xsi:type="dcterms:W3CDTF">2017-02-17T18:22:55Z</dcterms:created>
  <dcterms:modified xsi:type="dcterms:W3CDTF">2018-02-26T05:12:09Z</dcterms:modified>
</cp:coreProperties>
</file>