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0"/>
  </p:notesMasterIdLst>
  <p:handoutMasterIdLst>
    <p:handoutMasterId r:id="rId51"/>
  </p:handoutMasterIdLst>
  <p:sldIdLst>
    <p:sldId id="470" r:id="rId2"/>
    <p:sldId id="463" r:id="rId3"/>
    <p:sldId id="462" r:id="rId4"/>
    <p:sldId id="494" r:id="rId5"/>
    <p:sldId id="567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3" r:id="rId14"/>
    <p:sldId id="487" r:id="rId15"/>
    <p:sldId id="585" r:id="rId16"/>
    <p:sldId id="534" r:id="rId17"/>
    <p:sldId id="594" r:id="rId18"/>
    <p:sldId id="595" r:id="rId19"/>
    <p:sldId id="489" r:id="rId20"/>
    <p:sldId id="574" r:id="rId21"/>
    <p:sldId id="569" r:id="rId22"/>
    <p:sldId id="575" r:id="rId23"/>
    <p:sldId id="576" r:id="rId24"/>
    <p:sldId id="577" r:id="rId25"/>
    <p:sldId id="578" r:id="rId26"/>
    <p:sldId id="579" r:id="rId27"/>
    <p:sldId id="580" r:id="rId28"/>
    <p:sldId id="581" r:id="rId29"/>
    <p:sldId id="424" r:id="rId30"/>
    <p:sldId id="587" r:id="rId31"/>
    <p:sldId id="548" r:id="rId32"/>
    <p:sldId id="549" r:id="rId33"/>
    <p:sldId id="597" r:id="rId34"/>
    <p:sldId id="429" r:id="rId35"/>
    <p:sldId id="430" r:id="rId36"/>
    <p:sldId id="496" r:id="rId37"/>
    <p:sldId id="431" r:id="rId38"/>
    <p:sldId id="432" r:id="rId39"/>
    <p:sldId id="433" r:id="rId40"/>
    <p:sldId id="434" r:id="rId41"/>
    <p:sldId id="590" r:id="rId42"/>
    <p:sldId id="592" r:id="rId43"/>
    <p:sldId id="447" r:id="rId44"/>
    <p:sldId id="449" r:id="rId45"/>
    <p:sldId id="472" r:id="rId46"/>
    <p:sldId id="593" r:id="rId47"/>
    <p:sldId id="582" r:id="rId48"/>
    <p:sldId id="485" r:id="rId4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9F4"/>
    <a:srgbClr val="DAEFC3"/>
    <a:srgbClr val="FFD1E4"/>
    <a:srgbClr val="F3FFFF"/>
    <a:srgbClr val="FF33CC"/>
    <a:srgbClr val="CEF0F6"/>
    <a:srgbClr val="F8FEDA"/>
    <a:srgbClr val="FFFFFF"/>
    <a:srgbClr val="3413BF"/>
    <a:srgbClr val="B4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23" autoAdjust="0"/>
    <p:restoredTop sz="93733" autoAdjust="0"/>
  </p:normalViewPr>
  <p:slideViewPr>
    <p:cSldViewPr>
      <p:cViewPr>
        <p:scale>
          <a:sx n="60" d="100"/>
          <a:sy n="60" d="100"/>
        </p:scale>
        <p:origin x="536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9431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3853" y="2"/>
            <a:ext cx="2972547" cy="499431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>
              <a:defRPr sz="1200"/>
            </a:lvl1pPr>
          </a:lstStyle>
          <a:p>
            <a:fld id="{4049AE61-3B16-4439-A6E0-E016A14DDC67}" type="datetimeFigureOut">
              <a:rPr lang="uk-UA" smtClean="0"/>
              <a:pPr/>
              <a:t>11.11.2020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47845"/>
            <a:ext cx="2972547" cy="499431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3853" y="9447845"/>
            <a:ext cx="2972547" cy="499431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>
              <a:defRPr sz="1200"/>
            </a:lvl1pPr>
          </a:lstStyle>
          <a:p>
            <a:fld id="{0465F537-7D6B-4DF1-99CA-CAE6C900572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4791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47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9AC19C0E-DE06-44B6-98CD-94A349A48554}" type="datetimeFigureOut">
              <a:rPr lang="uk-UA" smtClean="0"/>
              <a:pPr/>
              <a:t>11.11.2020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901"/>
            <a:ext cx="5486400" cy="391636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800"/>
            <a:ext cx="2971800" cy="49847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EA2CA03F-FAF5-4322-BB87-C80CAF718720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392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4287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CA03F-FAF5-4322-BB87-C80CAF718720}" type="slidenum">
              <a:rPr lang="uk-UA" smtClean="0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72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CA03F-FAF5-4322-BB87-C80CAF718720}" type="slidenum">
              <a:rPr lang="uk-UA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87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44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3779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45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063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>
                <a:solidFill>
                  <a:prstClr val="black"/>
                </a:solidFill>
              </a:rPr>
              <a:pPr/>
              <a:t>46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5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773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3409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>
                <a:solidFill>
                  <a:prstClr val="black"/>
                </a:solidFill>
              </a:rPr>
              <a:pPr/>
              <a:t>15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06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699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CA03F-FAF5-4322-BB87-C80CAF718720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576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CA03F-FAF5-4322-BB87-C80CAF718720}" type="slidenum">
              <a:rPr lang="uk-UA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49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/>
              <a:pPr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5852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CA03F-FAF5-4322-BB87-C80CAF718720}" type="slidenum">
              <a:rPr lang="uk-UA" smtClean="0">
                <a:solidFill>
                  <a:prstClr val="black"/>
                </a:solidFill>
              </a:rPr>
              <a:pPr/>
              <a:t>33</a:t>
            </a:fld>
            <a:endParaRPr lang="uk-U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0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6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8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4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2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4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03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59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25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0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1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_________Microsoft_Word3.docx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nubip.edu.ua/sites/all/themes/nauu/images/redesign2/nubip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0350"/>
            <a:ext cx="49815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43608" y="2924944"/>
            <a:ext cx="74168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rgbClr val="002060"/>
                </a:solidFill>
              </a:rPr>
              <a:t>Аналіз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витрат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енергоресурсів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uk-UA" sz="3600" b="1" dirty="0" smtClean="0">
                <a:solidFill>
                  <a:srgbClr val="002060"/>
                </a:solidFill>
              </a:rPr>
              <a:t>жовтень</a:t>
            </a:r>
            <a:r>
              <a:rPr lang="ru-RU" sz="3600" b="1" dirty="0" smtClean="0">
                <a:solidFill>
                  <a:srgbClr val="002060"/>
                </a:solidFill>
              </a:rPr>
              <a:t> 2020 </a:t>
            </a:r>
            <a:r>
              <a:rPr lang="ru-RU" sz="3600" b="1" dirty="0">
                <a:solidFill>
                  <a:srgbClr val="002060"/>
                </a:solidFill>
              </a:rPr>
              <a:t>р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endParaRPr lang="uk-UA" sz="2800" b="1" i="1" dirty="0">
              <a:solidFill>
                <a:srgbClr val="002060"/>
              </a:solidFill>
            </a:endParaRPr>
          </a:p>
        </p:txBody>
      </p:sp>
      <p:pic>
        <p:nvPicPr>
          <p:cNvPr id="5" name="Picture 4" descr="http://www.segodnya.ua/img/article/4448/22_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14200"/>
            <a:ext cx="273630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072" y="5517232"/>
            <a:ext cx="2469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/>
              <a:t>П</a:t>
            </a:r>
            <a:r>
              <a:rPr lang="uk-UA" b="1" dirty="0" smtClean="0"/>
              <a:t>роректор  </a:t>
            </a:r>
            <a:r>
              <a:rPr lang="uk-UA" b="1" dirty="0" err="1" smtClean="0"/>
              <a:t>В.В.Іщенко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58794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вересень 2020 - 2019р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987907"/>
              </p:ext>
            </p:extLst>
          </p:nvPr>
        </p:nvGraphicFramePr>
        <p:xfrm>
          <a:off x="251520" y="1412776"/>
          <a:ext cx="8568951" cy="5102304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279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3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6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26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626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626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</a:t>
                      </a:r>
                    </a:p>
                    <a:p>
                      <a:r>
                        <a:rPr lang="uk-UA" dirty="0" smtClean="0"/>
                        <a:t>        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№12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335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+207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7284</a:t>
                      </a:r>
                      <a:endParaRPr lang="uk-UA" i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3622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+3662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+101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15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+293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0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№17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МТД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Дендросад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3427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+1211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Стайня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4285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3816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+469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7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вересень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2020р.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230682"/>
              </p:ext>
            </p:extLst>
          </p:nvPr>
        </p:nvGraphicFramePr>
        <p:xfrm>
          <a:off x="179514" y="1412776"/>
          <a:ext cx="8784976" cy="5002872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874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7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2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1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11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11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Сльськогосп.пр.ж.б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565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-36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-4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7109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6108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+1001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+16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Їдальня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263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2843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Гараж,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Новосілки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+3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421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+143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+33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Гуртожиток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№ 13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+50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+11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+2300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Колек.сад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+69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+123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605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+1075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+177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ВГМ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5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холодної води 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вересень 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23296"/>
              </p:ext>
            </p:extLst>
          </p:nvPr>
        </p:nvGraphicFramePr>
        <p:xfrm>
          <a:off x="179512" y="1268761"/>
          <a:ext cx="8712971" cy="5184575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208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3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3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33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38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38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38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7989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</a:t>
                      </a:r>
                      <a:r>
                        <a:rPr lang="uk-UA" baseline="0" dirty="0"/>
                        <a:t> </a:t>
                      </a:r>
                      <a:r>
                        <a:rPr lang="uk-UA" baseline="0" dirty="0" err="1"/>
                        <a:t>куб.м</a:t>
                      </a:r>
                      <a:r>
                        <a:rPr lang="uk-UA" baseline="0" dirty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3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Ген. 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Родимцева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3а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1,9,10,11,12,їдальня,ж.б.)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5499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6654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-1155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73905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71943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+1962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6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Блакитного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2,3,8)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1666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+1346</a:t>
                      </a:r>
                      <a:endParaRPr lang="uk-UA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40481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18012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+22469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Ломоносова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5,6,7)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2419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-428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26759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26154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+605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7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вересень 2020 - 2019р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697868"/>
              </p:ext>
            </p:extLst>
          </p:nvPr>
        </p:nvGraphicFramePr>
        <p:xfrm>
          <a:off x="323529" y="1412776"/>
          <a:ext cx="8712966" cy="5003393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87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6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4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36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36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036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</a:t>
                      </a:r>
                    </a:p>
                    <a:p>
                      <a:r>
                        <a:rPr lang="uk-UA" dirty="0" smtClean="0"/>
                        <a:t>         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</a:t>
                      </a:r>
                      <a:r>
                        <a:rPr lang="uk-UA" dirty="0" smtClean="0"/>
                        <a:t>споживання,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/>
                        <a:t>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Стадіон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+54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3243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C00000"/>
                          </a:solidFill>
                        </a:rPr>
                        <a:t>+1514</a:t>
                      </a:r>
                      <a:endParaRPr lang="uk-UA" b="0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C00000"/>
                          </a:solidFill>
                        </a:rPr>
                        <a:t>+46</a:t>
                      </a:r>
                      <a:endParaRPr lang="uk-UA" b="0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Ж.Б.Ген.Род</a:t>
                      </a: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3а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695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-193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6746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7514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-768</a:t>
                      </a:r>
                      <a:endParaRPr lang="uk-UA" b="0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uk-UA" b="0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Ж.Б.Ген.Род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1027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C00000"/>
                          </a:solidFill>
                        </a:rPr>
                        <a:t>+69</a:t>
                      </a:r>
                      <a:endParaRPr lang="uk-UA" b="0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+7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Фітополе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25408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26960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-1552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565225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547510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+17715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1"/>
            <a:ext cx="8229600" cy="1944216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uk-UA" sz="4400" b="1" dirty="0" smtClean="0">
                <a:solidFill>
                  <a:srgbClr val="C00000"/>
                </a:solidFill>
              </a:rPr>
              <a:t>Витрати гарячої води</a:t>
            </a:r>
          </a:p>
          <a:p>
            <a:pPr marL="0" indent="0">
              <a:buNone/>
            </a:pPr>
            <a:r>
              <a:rPr lang="uk-UA" sz="1600" b="1" dirty="0" smtClean="0">
                <a:solidFill>
                  <a:srgbClr val="C00000"/>
                </a:solidFill>
              </a:rPr>
              <a:t>                                 </a:t>
            </a:r>
            <a:r>
              <a:rPr lang="uk-UA" sz="1600" b="1" dirty="0" smtClean="0">
                <a:solidFill>
                  <a:srgbClr val="002060"/>
                </a:solidFill>
              </a:rPr>
              <a:t>(ПЕРІОД ОБЛІКУ З </a:t>
            </a:r>
            <a:r>
              <a:rPr lang="en-US" sz="1600" b="1" dirty="0" smtClean="0">
                <a:solidFill>
                  <a:srgbClr val="002060"/>
                </a:solidFill>
              </a:rPr>
              <a:t>1</a:t>
            </a:r>
            <a:r>
              <a:rPr lang="uk-UA" sz="1600" b="1" dirty="0" smtClean="0">
                <a:solidFill>
                  <a:srgbClr val="002060"/>
                </a:solidFill>
              </a:rPr>
              <a:t>.10 ПО 30.10.)</a:t>
            </a:r>
          </a:p>
          <a:p>
            <a:pPr marL="0" indent="0">
              <a:buNone/>
            </a:pPr>
            <a:endParaRPr lang="uk-UA" sz="1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rgbClr val="7030A0"/>
                </a:solidFill>
              </a:rPr>
              <a:t>                </a:t>
            </a:r>
            <a:r>
              <a:rPr lang="uk-UA" sz="2800" dirty="0" smtClean="0">
                <a:solidFill>
                  <a:srgbClr val="7030A0"/>
                </a:solidFill>
              </a:rPr>
              <a:t>Тарифи на постачання гарячої води</a:t>
            </a:r>
          </a:p>
          <a:p>
            <a:pPr marL="0" indent="0">
              <a:buNone/>
            </a:pPr>
            <a:endParaRPr lang="uk-UA" sz="2400" dirty="0">
              <a:solidFill>
                <a:srgbClr val="7030A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606244"/>
              </p:ext>
            </p:extLst>
          </p:nvPr>
        </p:nvGraphicFramePr>
        <p:xfrm>
          <a:off x="247067" y="2276872"/>
          <a:ext cx="8424935" cy="369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8092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Енергоносій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Споживач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2020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2019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% </a:t>
                      </a:r>
                      <a:r>
                        <a:rPr lang="uk-UA" dirty="0" err="1" smtClean="0">
                          <a:solidFill>
                            <a:srgbClr val="002060"/>
                          </a:solidFill>
                        </a:rPr>
                        <a:t>півищення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r>
                        <a:rPr lang="uk-UA" dirty="0" smtClean="0"/>
                        <a:t>Гаряча</a:t>
                      </a:r>
                      <a:r>
                        <a:rPr lang="uk-UA" baseline="0" dirty="0" smtClean="0"/>
                        <a:t> вода,</a:t>
                      </a:r>
                    </a:p>
                    <a:p>
                      <a:r>
                        <a:rPr lang="uk-UA" baseline="0" dirty="0" err="1" smtClean="0"/>
                        <a:t>Гкал</a:t>
                      </a:r>
                      <a:r>
                        <a:rPr lang="uk-UA" baseline="0" dirty="0" smtClean="0"/>
                        <a:t>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Студентські гуртожитки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1361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11.07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r>
                        <a:rPr lang="uk-UA" dirty="0" smtClean="0"/>
                        <a:t>Гаряча вода,</a:t>
                      </a:r>
                    </a:p>
                    <a:p>
                      <a:r>
                        <a:rPr lang="uk-UA" dirty="0" err="1" smtClean="0"/>
                        <a:t>Гкал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Навчал</a:t>
                      </a:r>
                      <a:r>
                        <a:rPr lang="uk-UA" dirty="0" smtClean="0"/>
                        <a:t>. </a:t>
                      </a:r>
                      <a:r>
                        <a:rPr lang="uk-UA" dirty="0" err="1" smtClean="0"/>
                        <a:t>корп</a:t>
                      </a:r>
                      <a:r>
                        <a:rPr lang="uk-UA" dirty="0" smtClean="0"/>
                        <a:t>.</a:t>
                      </a:r>
                    </a:p>
                    <a:p>
                      <a:r>
                        <a:rPr lang="uk-UA" dirty="0" smtClean="0"/>
                        <a:t>та  їдальня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1361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1822,39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-25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r>
                        <a:rPr lang="uk-UA" dirty="0" smtClean="0"/>
                        <a:t>Гаряча вода,</a:t>
                      </a:r>
                    </a:p>
                    <a:p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Студентські гуртожитки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97,89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97,89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8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404664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solidFill>
                  <a:srgbClr val="FF0000"/>
                </a:solidFill>
              </a:rPr>
              <a:t>Аналіз витрат енергоносіїв за </a:t>
            </a:r>
            <a:r>
              <a:rPr lang="uk-UA" sz="3100" b="1" dirty="0" smtClean="0">
                <a:solidFill>
                  <a:srgbClr val="FF0000"/>
                </a:solidFill>
              </a:rPr>
              <a:t>жовтень 2020 </a:t>
            </a:r>
            <a:r>
              <a:rPr lang="uk-UA" sz="31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uk-UA" sz="31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05464"/>
              </p:ext>
            </p:extLst>
          </p:nvPr>
        </p:nvGraphicFramePr>
        <p:xfrm>
          <a:off x="765175" y="1050925"/>
          <a:ext cx="7886700" cy="705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9" name="Документ" r:id="rId4" imgW="8066790" imgH="7213439" progId="Word.Document.12">
                  <p:embed/>
                </p:oleObj>
              </mc:Choice>
              <mc:Fallback>
                <p:oleObj name="Документ" r:id="rId4" imgW="8066790" imgH="7213439" progId="Word.Document.1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050925"/>
                        <a:ext cx="7886700" cy="7053263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31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гарячої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води 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жовтень 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36817"/>
              </p:ext>
            </p:extLst>
          </p:nvPr>
        </p:nvGraphicFramePr>
        <p:xfrm>
          <a:off x="179512" y="1268760"/>
          <a:ext cx="8784976" cy="5463802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960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1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87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964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b="1" dirty="0"/>
                        <a:t>   Фактичне споживання,</a:t>
                      </a:r>
                      <a:r>
                        <a:rPr lang="uk-UA" b="1" baseline="0" dirty="0"/>
                        <a:t> </a:t>
                      </a:r>
                      <a:r>
                        <a:rPr lang="uk-UA" b="1" baseline="0" dirty="0" err="1"/>
                        <a:t>Гкал</a:t>
                      </a:r>
                      <a:r>
                        <a:rPr lang="uk-UA" b="1" baseline="0" dirty="0"/>
                        <a:t>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2020</a:t>
                      </a:r>
                    </a:p>
                    <a:p>
                      <a:r>
                        <a:rPr lang="uk-UA" b="1" dirty="0" smtClean="0"/>
                        <a:t>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uk-UA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Гкал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Ген. 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Родимцева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3а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1,9,10,11,12,їдальня,ж.б.)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193.1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278,7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-85.6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-31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262809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449144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-213665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-42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Black" panose="020B0A04020102020204" pitchFamily="34" charset="0"/>
                        </a:rPr>
                        <a:t>1361</a:t>
                      </a:r>
                      <a:endParaRPr lang="uk-UA" sz="1600" dirty="0">
                        <a:latin typeface="Arial Black" panose="020B0A04020102020204" pitchFamily="34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Блакитного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 </a:t>
                      </a:r>
                      <a:r>
                        <a:rPr lang="ru-RU" sz="1200" b="1" baseline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2,3,8)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84.5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47,6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+36.8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+77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115004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76710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+38294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+50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1361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endParaRPr lang="uk-UA" sz="1200" dirty="0">
                        <a:latin typeface="Arial Black" panose="020B0A04020102020204" pitchFamily="34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Бойлерна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вул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Ломоносова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5,6,7)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47.9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44,3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+3.6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65192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71392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-6200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-9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1361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endParaRPr lang="uk-UA" sz="1200" dirty="0">
                        <a:latin typeface="Arial Black" panose="020B0A04020102020204" pitchFamily="34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7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Гуртожиток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 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27.2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28,8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-!.6</a:t>
                      </a:r>
                      <a:endParaRPr lang="uk-UA" sz="18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-6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37019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46413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-9394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-20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1361</a:t>
                      </a: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endParaRPr lang="uk-UA" sz="1200" dirty="0">
                        <a:latin typeface="Arial Black" panose="020B0A04020102020204" pitchFamily="34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Навч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Корпус №9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1.7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0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+1.7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+100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2313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0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+2313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+100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Black" panose="020B0A04020102020204" pitchFamily="34" charset="0"/>
                        </a:rPr>
                        <a:t>1361</a:t>
                      </a:r>
                      <a:endParaRPr lang="uk-UA" sz="1400" dirty="0">
                        <a:latin typeface="Arial Black" panose="020B0A04020102020204" pitchFamily="34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Разом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354.4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364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rgbClr val="C00000"/>
                          </a:solidFill>
                        </a:rPr>
                        <a:t>-9.6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solidFill>
                            <a:srgbClr val="C00000"/>
                          </a:solidFill>
                        </a:rPr>
                        <a:t>-3</a:t>
                      </a:r>
                      <a:endParaRPr lang="uk-UA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516640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613707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-97067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rgbClr val="C00000"/>
                          </a:solidFill>
                        </a:rPr>
                        <a:t>-16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Arial Black" panose="020B0A04020102020204" pitchFamily="34" charset="0"/>
                        </a:rPr>
                        <a:t>1361</a:t>
                      </a:r>
                      <a:endParaRPr lang="uk-UA" sz="1400" dirty="0">
                        <a:latin typeface="Arial Black" panose="020B0A04020102020204" pitchFamily="34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6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наліз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гарячої води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  2020 року</a:t>
            </a:r>
            <a:b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214245"/>
              </p:ext>
            </p:extLst>
          </p:nvPr>
        </p:nvGraphicFramePr>
        <p:xfrm>
          <a:off x="395535" y="1412776"/>
          <a:ext cx="8424938" cy="4575217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995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куб. м.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8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</a:t>
                      </a:r>
                      <a:r>
                        <a:rPr lang="uk-UA" sz="1600" dirty="0" smtClean="0"/>
                        <a:t>р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2019р</a:t>
                      </a:r>
                    </a:p>
                    <a:p>
                      <a:endParaRPr lang="uk-UA" sz="14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+(-)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endParaRPr lang="ru-RU" sz="12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+(-)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Вартість</a:t>
                      </a:r>
                      <a:endParaRPr lang="ru-RU" sz="12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За 1 </a:t>
                      </a: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1 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  <a:endParaRPr lang="uk-UA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563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-106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44786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</a:rPr>
                        <a:t>55112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-10326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97,89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2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  <a:endParaRPr lang="uk-UA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-108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-24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33516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</a:rPr>
                        <a:t>44050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-10534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3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  <a:endParaRPr lang="uk-UA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608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-223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37730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</a:rPr>
                        <a:t>59517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-21787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4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  <a:endParaRPr lang="uk-UA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796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-111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67130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77920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-10790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5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634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-303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32438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62062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-29624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6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1041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-461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-44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56840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101903</a:t>
                      </a:r>
                      <a:endParaRPr lang="uk-UA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-45063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243408"/>
            <a:ext cx="8640960" cy="1584563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наліз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витрат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гарячої води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</a:t>
            </a:r>
            <a:r>
              <a:rPr lang="uk-UA" sz="2200" b="1" dirty="0" err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ень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2020 року</a:t>
            </a:r>
            <a:b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926838"/>
              </p:ext>
            </p:extLst>
          </p:nvPr>
        </p:nvGraphicFramePr>
        <p:xfrm>
          <a:off x="395534" y="764704"/>
          <a:ext cx="8653862" cy="5891531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728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4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74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2458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куб. м.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2020р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2019р</a:t>
                      </a:r>
                    </a:p>
                    <a:p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+(-)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endParaRPr lang="ru-RU" sz="12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+(-)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Вартість</a:t>
                      </a:r>
                      <a:endParaRPr lang="ru-RU" sz="1200" b="0" dirty="0" smtClean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За 1 </a:t>
                      </a:r>
                      <a:r>
                        <a:rPr lang="ru-RU" sz="1200" b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1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7   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778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-365</a:t>
                      </a:r>
                      <a:endParaRPr lang="uk-UA" sz="1600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-47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40474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76158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-35674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-47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97,89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7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8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439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-36</a:t>
                      </a:r>
                      <a:endParaRPr lang="uk-UA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endParaRPr lang="uk-UA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39494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42973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-3479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-8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9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1052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-187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-18</a:t>
                      </a:r>
                      <a:endParaRPr lang="uk-UA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84770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102980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-18210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-18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0" dirty="0" smtClean="0">
                          <a:latin typeface="Arial Narrow" panose="020B0606020202030204" pitchFamily="34" charset="0"/>
                        </a:rPr>
                        <a:t>10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-249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-24</a:t>
                      </a:r>
                      <a:endParaRPr lang="uk-UA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77518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101805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-24287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-24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11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915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-262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-29</a:t>
                      </a:r>
                      <a:endParaRPr lang="uk-UA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63994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89569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-25575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-29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1005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-115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-11</a:t>
                      </a:r>
                      <a:endParaRPr lang="uk-UA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87220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98379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-11159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-11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97,89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6795</a:t>
                      </a:r>
                      <a:endParaRPr lang="uk-UA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lang="uk-UA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9321</a:t>
                      </a: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-2526</a:t>
                      </a:r>
                      <a:endParaRPr lang="uk-UA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-27</a:t>
                      </a:r>
                      <a:endParaRPr lang="uk-UA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665910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(оплата по </a:t>
                      </a:r>
                      <a:r>
                        <a:rPr kumimoji="0" lang="uk-UA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Гкал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516640</a:t>
                      </a:r>
                      <a:endParaRPr kumimoji="0" lang="uk-U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грн)</a:t>
                      </a:r>
                    </a:p>
                    <a:p>
                      <a:pPr algn="ctr"/>
                      <a:endParaRPr lang="uk-UA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912432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-246522</a:t>
                      </a:r>
                      <a:endParaRPr lang="uk-UA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C00000"/>
                          </a:solidFill>
                        </a:rPr>
                        <a:t>-27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97,89</a:t>
                      </a:r>
                      <a:endParaRPr lang="uk-UA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Аналіз витрат </a:t>
            </a:r>
            <a:r>
              <a:rPr lang="uk-UA" sz="28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гарячої </a:t>
            </a:r>
            <a:r>
              <a:rPr lang="uk-UA" sz="2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води  в НУБіП України</a:t>
            </a:r>
            <a:r>
              <a:rPr lang="ru-RU" sz="2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uk-UA" sz="28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 </a:t>
            </a:r>
            <a:r>
              <a:rPr lang="en-US" sz="28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uk-UA" sz="28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 </a:t>
            </a:r>
            <a:r>
              <a:rPr lang="uk-UA" sz="28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року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726" y="1556792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При оплаті по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куб.м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вартість –</a:t>
            </a:r>
            <a:r>
              <a:rPr lang="en-US" b="1" dirty="0">
                <a:solidFill>
                  <a:srgbClr val="C00000"/>
                </a:solidFill>
              </a:rPr>
              <a:t>665910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Так здійснювалась  оплата до 2019 року)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 результаті реконструкції бойлерних оплата здійснюється  за  підігрів  в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Гкал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і вартість становить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2800" b="1" dirty="0" smtClean="0">
                <a:solidFill>
                  <a:srgbClr val="C00000"/>
                </a:solidFill>
              </a:rPr>
              <a:t>516640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r>
              <a:rPr lang="uk-UA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Економія  - </a:t>
            </a:r>
            <a:r>
              <a:rPr lang="uk-U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149270 </a:t>
            </a:r>
            <a:r>
              <a:rPr lang="uk-U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r>
              <a:rPr lang="uk-U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 місяць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54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90191"/>
              </p:ext>
            </p:extLst>
          </p:nvPr>
        </p:nvGraphicFramePr>
        <p:xfrm>
          <a:off x="467544" y="1196757"/>
          <a:ext cx="8064897" cy="5158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3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3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7060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№ гурт.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Кількість кімнат: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Кількість кімнат з встановленими 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LED</a:t>
                      </a: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-лампами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Кількість енергоощадних 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LED</a:t>
                      </a: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-ламп в МЗК та інших приміщеннях: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Встановлено 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LED</a:t>
                      </a:r>
                      <a:r>
                        <a:rPr lang="uk-UA" sz="1300" dirty="0">
                          <a:solidFill>
                            <a:srgbClr val="002060"/>
                          </a:solidFill>
                          <a:effectLst/>
                        </a:rPr>
                        <a:t>-ламп 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uk-UA" sz="1100" dirty="0" err="1">
                          <a:solidFill>
                            <a:srgbClr val="002060"/>
                          </a:solidFill>
                          <a:effectLst/>
                        </a:rPr>
                        <a:t>мзк</a:t>
                      </a:r>
                      <a:r>
                        <a:rPr lang="uk-UA" sz="1100" dirty="0">
                          <a:solidFill>
                            <a:srgbClr val="002060"/>
                          </a:solidFill>
                          <a:effectLst/>
                        </a:rPr>
                        <a:t> та інші приміщення)</a:t>
                      </a:r>
                      <a:endParaRPr lang="uk-UA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err="1">
                          <a:effectLst/>
                        </a:rPr>
                        <a:t>кімн</a:t>
                      </a:r>
                      <a:r>
                        <a:rPr lang="uk-UA" sz="1300" dirty="0">
                          <a:effectLst/>
                        </a:rPr>
                        <a:t>.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%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err="1">
                          <a:effectLst/>
                        </a:rPr>
                        <a:t>шт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%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191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179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114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87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87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7030A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117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117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184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184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150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103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167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95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233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233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87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87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100.0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169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180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180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158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7030A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134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34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88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effectLst/>
                        </a:rPr>
                        <a:t>88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7030A0"/>
                          </a:solidFill>
                          <a:effectLst/>
                        </a:rPr>
                        <a:t>100.0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9-г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123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55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60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60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252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52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267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26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353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35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uk-UA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C00000"/>
                          </a:solidFill>
                          <a:effectLst/>
                        </a:rPr>
                        <a:t>160</a:t>
                      </a:r>
                      <a:endParaRPr lang="uk-UA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C00000"/>
                          </a:solidFill>
                          <a:effectLst/>
                        </a:rPr>
                        <a:t>157</a:t>
                      </a:r>
                      <a:endParaRPr lang="uk-UA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en-US" sz="1300" b="1" dirty="0" smtClean="0">
                          <a:solidFill>
                            <a:srgbClr val="C00000"/>
                          </a:solidFill>
                          <a:effectLst/>
                        </a:rPr>
                        <a:t>8,1</a:t>
                      </a:r>
                      <a:endParaRPr lang="uk-UA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7030A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12а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7030A0"/>
                          </a:solidFill>
                          <a:effectLst/>
                        </a:rPr>
                        <a:t>100,0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13-13а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rgbClr val="002060"/>
                          </a:solidFill>
                          <a:effectLst/>
                        </a:rPr>
                        <a:t>56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rgbClr val="002060"/>
                          </a:solidFill>
                          <a:effectLst/>
                        </a:rPr>
                        <a:t>64</a:t>
                      </a:r>
                      <a:endParaRPr lang="uk-UA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07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</a:rPr>
                        <a:t>Разом: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2220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uk-U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,0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</a:rPr>
                        <a:t>1852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852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uk-UA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47" marR="62547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404664"/>
            <a:ext cx="619791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 про заміну ламп розжарювання на енергоефективні </a:t>
            </a:r>
            <a:endParaRPr kumimoji="0" lang="uk-UA" altLang="uk-UA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LED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-лампи</a:t>
            </a:r>
            <a:endParaRPr kumimoji="0" lang="uk-UA" altLang="uk-UA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11521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uk-UA" sz="4400" b="1" dirty="0" smtClean="0">
                <a:solidFill>
                  <a:srgbClr val="C00000"/>
                </a:solidFill>
              </a:rPr>
              <a:t>Витрати електричної енергії</a:t>
            </a:r>
            <a:endParaRPr lang="uk-UA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sz="1400" b="1" dirty="0" smtClean="0">
                <a:solidFill>
                  <a:srgbClr val="002060"/>
                </a:solidFill>
              </a:rPr>
              <a:t>                                                 ( ПЕРІОД ОБЛІКУ З 15.09. ПО 15.10.)</a:t>
            </a:r>
          </a:p>
          <a:p>
            <a:pPr marL="0" indent="0">
              <a:buNone/>
            </a:pPr>
            <a:endParaRPr lang="uk-UA" sz="1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1800" b="1" dirty="0" smtClean="0">
                <a:solidFill>
                  <a:srgbClr val="002060"/>
                </a:solidFill>
              </a:rPr>
              <a:t>                         ТАРИФИ НА ПОСТАЧАННЯ ЕЛЕКТРИЧНОЇ ЕНЕРГІЇ</a:t>
            </a:r>
            <a:endParaRPr lang="uk-UA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053140"/>
              </p:ext>
            </p:extLst>
          </p:nvPr>
        </p:nvGraphicFramePr>
        <p:xfrm>
          <a:off x="290526" y="2204864"/>
          <a:ext cx="8445625" cy="429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9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Енергоносій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Споживачі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    2020 рік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   2019 рік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% підвищення</a:t>
                      </a:r>
                      <a:endParaRPr lang="uk-U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947">
                <a:tc rowSpan="4">
                  <a:txBody>
                    <a:bodyPr/>
                    <a:lstStyle/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r>
                        <a:rPr lang="uk-UA" b="1" dirty="0" smtClean="0"/>
                        <a:t>Електрична</a:t>
                      </a:r>
                      <a:r>
                        <a:rPr lang="uk-UA" b="1" baseline="0" dirty="0" smtClean="0"/>
                        <a:t> енергія, </a:t>
                      </a:r>
                      <a:r>
                        <a:rPr lang="uk-UA" b="1" baseline="0" dirty="0" err="1" smtClean="0"/>
                        <a:t>кВт.год</a:t>
                      </a:r>
                      <a:r>
                        <a:rPr lang="uk-UA" b="1" baseline="0" dirty="0" smtClean="0"/>
                        <a:t>.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УЛЯБП, Гараж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2,4</a:t>
                      </a:r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  2,46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3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Навчальні корпуси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   2,29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    -1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3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baseline="0" dirty="0" smtClean="0">
                          <a:solidFill>
                            <a:srgbClr val="002060"/>
                          </a:solidFill>
                        </a:rPr>
                        <a:t> житлові будинки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1,68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   1,68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     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3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Студентські гуртожитки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     0,9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      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210146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rgbClr val="FF0000"/>
                </a:solidFill>
              </a:rPr>
              <a:t>Аналіз витрат енергоносіїв за </a:t>
            </a:r>
            <a:r>
              <a:rPr lang="uk-UA" sz="3100" b="1" dirty="0" smtClean="0">
                <a:solidFill>
                  <a:srgbClr val="FF0000"/>
                </a:solidFill>
              </a:rPr>
              <a:t>жовтень 2020 </a:t>
            </a:r>
            <a:r>
              <a:rPr lang="uk-UA" sz="31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uk-UA" sz="31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390037"/>
              </p:ext>
            </p:extLst>
          </p:nvPr>
        </p:nvGraphicFramePr>
        <p:xfrm>
          <a:off x="971550" y="1279525"/>
          <a:ext cx="6411913" cy="5317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56" name="Документ" r:id="rId3" imgW="8108551" imgH="7013901" progId="Word.Document.12">
                  <p:embed/>
                </p:oleObj>
              </mc:Choice>
              <mc:Fallback>
                <p:oleObj name="Документ" r:id="rId3" imgW="8108551" imgH="7013901" progId="Word.Document.12">
                  <p:embed/>
                  <p:pic>
                    <p:nvPicPr>
                      <p:cNvPr id="4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279525"/>
                        <a:ext cx="6411913" cy="5317827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4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жовтень 2020- 2019рр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6785"/>
              </p:ext>
            </p:extLst>
          </p:nvPr>
        </p:nvGraphicFramePr>
        <p:xfrm>
          <a:off x="179511" y="1340768"/>
          <a:ext cx="8784977" cy="5352378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99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2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1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11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11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845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</a:t>
                      </a:r>
                      <a:r>
                        <a:rPr lang="uk-UA" baseline="0" dirty="0"/>
                        <a:t> </a:t>
                      </a:r>
                      <a:r>
                        <a:rPr lang="uk-UA" baseline="0" dirty="0" smtClean="0"/>
                        <a:t>           </a:t>
                      </a:r>
                      <a:r>
                        <a:rPr lang="uk-UA" baseline="0" dirty="0" err="1" smtClean="0"/>
                        <a:t>кВт.год</a:t>
                      </a:r>
                      <a:r>
                        <a:rPr lang="uk-UA" baseline="0" dirty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 </a:t>
                      </a:r>
                      <a:r>
                        <a:rPr lang="uk-UA" dirty="0"/>
                        <a:t>р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 </a:t>
                      </a:r>
                      <a:r>
                        <a:rPr lang="uk-UA" dirty="0"/>
                        <a:t>р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1 ,  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6920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-1760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-26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4644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2060"/>
                          </a:solidFill>
                        </a:rPr>
                        <a:t>11625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-6981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-60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</a:rPr>
                        <a:t>0,9</a:t>
                      </a:r>
                      <a:endParaRPr lang="uk-UA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2 ,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8240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-1640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-20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5940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2060"/>
                          </a:solidFill>
                        </a:rPr>
                        <a:t>7416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-1476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-20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3 ,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9560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-4400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-46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4644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2060"/>
                          </a:solidFill>
                        </a:rPr>
                        <a:t>8609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-3965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-46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4 ,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17150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-6050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-35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9990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2060"/>
                          </a:solidFill>
                        </a:rPr>
                        <a:t>15444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-5454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-35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5 ,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18348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-4076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-23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12834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2060"/>
                          </a:solidFill>
                        </a:rPr>
                        <a:t>16510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-3676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-23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6 ,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13702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-6438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-32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12331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2060"/>
                          </a:solidFill>
                        </a:rPr>
                        <a:t>18126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-5795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-32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 2020р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38541"/>
              </p:ext>
            </p:extLst>
          </p:nvPr>
        </p:nvGraphicFramePr>
        <p:xfrm>
          <a:off x="179511" y="1268760"/>
          <a:ext cx="8784979" cy="5319464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802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57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3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2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60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</a:t>
                      </a:r>
                      <a:r>
                        <a:rPr lang="uk-UA" dirty="0" err="1"/>
                        <a:t>кВт.год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7 ,  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9272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13847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-4575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8344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12462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-4118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8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7860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11400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-3540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7074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10260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-3186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9,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13480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23400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-9920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-42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12132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39312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-27180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10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15501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22858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-7157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14228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20572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-6344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11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17053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27078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-10025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15347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24370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-9023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№ 12 ,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40860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47820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-6960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-15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36774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43038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-6264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Готель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7676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15649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-7973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12895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26290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-13395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1,67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2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 2020р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,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230758"/>
              </p:ext>
            </p:extLst>
          </p:nvPr>
        </p:nvGraphicFramePr>
        <p:xfrm>
          <a:off x="179509" y="1412776"/>
          <a:ext cx="8784978" cy="5003608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9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8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2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1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11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11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кВт. год.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№1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7680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-2220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10916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17587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-6671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№2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4680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-420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8517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10717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-2200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№3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15360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18720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-3360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30740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42868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-12128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7356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-1436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11836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16845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-5009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9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№5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-80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799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1099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-300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№6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1590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-270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3178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4259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-1081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2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 2020р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,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381594"/>
              </p:ext>
            </p:extLst>
          </p:nvPr>
        </p:nvGraphicFramePr>
        <p:xfrm>
          <a:off x="179512" y="1412776"/>
          <a:ext cx="8784976" cy="5018605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512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5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0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89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89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89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споживання, </a:t>
                      </a:r>
                      <a:r>
                        <a:rPr lang="uk-UA" dirty="0" err="1"/>
                        <a:t>кВт.год</a:t>
                      </a:r>
                      <a:r>
                        <a:rPr lang="uk-UA" dirty="0"/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№7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4158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4671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-513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-11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№7а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1259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1374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-115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№8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5129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-891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№9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5175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-497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№10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17080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17520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-440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36148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40117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-3969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№11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11000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15594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25190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-9596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0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 2020р - 2019р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523036"/>
              </p:ext>
            </p:extLst>
          </p:nvPr>
        </p:nvGraphicFramePr>
        <p:xfrm>
          <a:off x="179510" y="1218707"/>
          <a:ext cx="8784978" cy="5018605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561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7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43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34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34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034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b="1" dirty="0"/>
                        <a:t>   Фактичне споживання, </a:t>
                      </a:r>
                      <a:r>
                        <a:rPr lang="uk-UA" b="1" dirty="0" err="1"/>
                        <a:t>кВт.год</a:t>
                      </a:r>
                      <a:r>
                        <a:rPr lang="uk-UA" b="1" dirty="0"/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b="1" dirty="0"/>
                        <a:t>Вартість споживання,</a:t>
                      </a:r>
                      <a:r>
                        <a:rPr lang="uk-UA" b="1" baseline="0" dirty="0"/>
                        <a:t> грн.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2020р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2019р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№12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22944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-6500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32877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52541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-19664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</a:t>
                      </a:r>
                      <a:r>
                        <a:rPr lang="ru-RU" sz="1400" b="1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15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4431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5504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-1073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2060"/>
                          </a:solidFill>
                        </a:rPr>
                        <a:t>-20</a:t>
                      </a:r>
                      <a:endParaRPr lang="uk-UA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2060"/>
                          </a:solidFill>
                        </a:rPr>
                        <a:t>8859</a:t>
                      </a:r>
                      <a:endParaRPr lang="uk-UA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i="0" dirty="0" smtClean="0">
                          <a:solidFill>
                            <a:srgbClr val="002060"/>
                          </a:solidFill>
                        </a:rPr>
                        <a:t>12604</a:t>
                      </a:r>
                      <a:endParaRPr lang="uk-UA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2060"/>
                          </a:solidFill>
                        </a:rPr>
                        <a:t>-3745</a:t>
                      </a:r>
                      <a:endParaRPr lang="uk-UA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2060"/>
                          </a:solidFill>
                        </a:rPr>
                        <a:t>-30</a:t>
                      </a:r>
                      <a:endParaRPr lang="uk-UA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№17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4120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+1320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C00000"/>
                          </a:solidFill>
                        </a:rPr>
                        <a:t>+32</a:t>
                      </a:r>
                      <a:endParaRPr lang="uk-UA" b="1" i="0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10876</a:t>
                      </a:r>
                      <a:endParaRPr lang="uk-UA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i="0" dirty="0" smtClean="0">
                          <a:solidFill>
                            <a:schemeClr val="tx1"/>
                          </a:solidFill>
                        </a:rPr>
                        <a:t>9434</a:t>
                      </a:r>
                      <a:endParaRPr lang="uk-UA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C00000"/>
                          </a:solidFill>
                        </a:rPr>
                        <a:t>+1442</a:t>
                      </a:r>
                      <a:endParaRPr lang="uk-UA" b="1" i="0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C00000"/>
                          </a:solidFill>
                        </a:rPr>
                        <a:t>+15</a:t>
                      </a:r>
                      <a:endParaRPr lang="uk-UA" b="1" i="0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МТД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-72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-47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388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-229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-59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Дендросад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2160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+680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5678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4946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+732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6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Стайня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4375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3797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+578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8747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8695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-52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+0,5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3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020р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832330"/>
              </p:ext>
            </p:extLst>
          </p:nvPr>
        </p:nvGraphicFramePr>
        <p:xfrm>
          <a:off x="179515" y="1412776"/>
          <a:ext cx="8784974" cy="5075616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561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9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43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0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b="1" dirty="0"/>
                        <a:t>   Фактичне споживання,</a:t>
                      </a:r>
                      <a:r>
                        <a:rPr lang="uk-UA" b="1" baseline="0" dirty="0"/>
                        <a:t> </a:t>
                      </a:r>
                      <a:r>
                        <a:rPr lang="uk-UA" b="1" baseline="0" dirty="0" err="1"/>
                        <a:t>кВт.год</a:t>
                      </a:r>
                      <a:r>
                        <a:rPr lang="uk-UA" b="1" baseline="0" dirty="0"/>
                        <a:t>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b="1" dirty="0"/>
                        <a:t>Вартість споживання,</a:t>
                      </a:r>
                      <a:r>
                        <a:rPr lang="uk-UA" b="1" baseline="0" dirty="0"/>
                        <a:t> грн.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2020р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2019р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Сльськогосп.пр.ж.б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11510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-4362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12008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19221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-7213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,68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Їдальня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16490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20776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-4286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32969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47577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-14608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Гараж,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Новосілки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8716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-3524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12591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21562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-8971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uk-UA" dirty="0" smtClean="0"/>
                        <a:t>,</a:t>
                      </a:r>
                      <a:r>
                        <a:rPr lang="en-US" dirty="0" smtClean="0"/>
                        <a:t>4</a:t>
                      </a:r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Гуртожиток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№ 13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23560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34880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-11320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21204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31392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-10188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uk-UA" dirty="0" smtClean="0"/>
                        <a:t>,</a:t>
                      </a:r>
                      <a:r>
                        <a:rPr lang="en-US" dirty="0" smtClean="0"/>
                        <a:t>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Лабораторія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якості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17891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29191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-11300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43390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72182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-38792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uk-UA" dirty="0" smtClean="0"/>
                        <a:t>,</a:t>
                      </a:r>
                      <a:r>
                        <a:rPr lang="en-US" dirty="0" smtClean="0"/>
                        <a:t>4</a:t>
                      </a:r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Підкачка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18560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-5320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-29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26471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42502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-16031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-38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5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електричної енергії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  2020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2019р.р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239404"/>
              </p:ext>
            </p:extLst>
          </p:nvPr>
        </p:nvGraphicFramePr>
        <p:xfrm>
          <a:off x="251518" y="1412776"/>
          <a:ext cx="8712969" cy="5291756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0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3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8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88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r>
                        <a:rPr lang="uk-UA" sz="1400" b="1" baseline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b="1" dirty="0"/>
                        <a:t>   Фактичне </a:t>
                      </a:r>
                      <a:r>
                        <a:rPr lang="uk-UA" b="1" dirty="0" smtClean="0"/>
                        <a:t>споживання,</a:t>
                      </a:r>
                    </a:p>
                    <a:p>
                      <a:r>
                        <a:rPr lang="uk-UA" b="1" dirty="0" smtClean="0"/>
                        <a:t>        </a:t>
                      </a:r>
                      <a:r>
                        <a:rPr lang="uk-UA" b="1" dirty="0" err="1" smtClean="0"/>
                        <a:t>кВт.год</a:t>
                      </a:r>
                      <a:r>
                        <a:rPr lang="uk-UA" b="1" dirty="0" smtClean="0"/>
                        <a:t>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b="1" dirty="0"/>
                        <a:t>Вартість споживання,</a:t>
                      </a:r>
                      <a:r>
                        <a:rPr lang="uk-UA" b="1" baseline="0" dirty="0"/>
                        <a:t> </a:t>
                      </a:r>
                      <a:r>
                        <a:rPr lang="uk-UA" b="1" baseline="0" dirty="0" smtClean="0"/>
                        <a:t> грн</a:t>
                      </a:r>
                      <a:r>
                        <a:rPr lang="uk-UA" b="1" baseline="0" dirty="0"/>
                        <a:t>.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2020р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/>
                    </a:p>
                    <a:p>
                      <a:r>
                        <a:rPr lang="uk-UA" b="1" dirty="0" smtClean="0"/>
                        <a:t>2019р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кВт.год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Буд.побуту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+0,5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1951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2223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-272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-12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2,0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Ж.Б.Ген.Род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3а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9758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+1762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19353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16393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+2960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1,68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Військова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2956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-607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6769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-2073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Парковка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Кафедра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бжіл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1409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2643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3226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-583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382864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547003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-164139</a:t>
                      </a:r>
                      <a:endParaRPr lang="uk-UA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-30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572703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896268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-323565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-36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49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244827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             </a:t>
            </a:r>
            <a:r>
              <a:rPr lang="uk-UA" sz="4400" b="1" dirty="0" smtClean="0">
                <a:solidFill>
                  <a:srgbClr val="C00000"/>
                </a:solidFill>
              </a:rPr>
              <a:t>Витрати </a:t>
            </a:r>
            <a:r>
              <a:rPr lang="uk-UA" sz="4000" b="1" dirty="0" smtClean="0">
                <a:solidFill>
                  <a:srgbClr val="C00000"/>
                </a:solidFill>
              </a:rPr>
              <a:t>газу</a:t>
            </a:r>
          </a:p>
          <a:p>
            <a:pPr marL="0" indent="0">
              <a:buNone/>
            </a:pPr>
            <a:r>
              <a:rPr lang="uk-UA" sz="1800" dirty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                               </a:t>
            </a:r>
            <a:r>
              <a:rPr lang="uk-UA" sz="2000" b="1" dirty="0" smtClean="0">
                <a:solidFill>
                  <a:srgbClr val="002060"/>
                </a:solidFill>
              </a:rPr>
              <a:t>(Період обліку з 1.10. по 30.10)</a:t>
            </a:r>
          </a:p>
          <a:p>
            <a:pPr marL="0" indent="0">
              <a:buNone/>
            </a:pPr>
            <a:endParaRPr lang="uk-UA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3600" dirty="0" smtClean="0">
                <a:solidFill>
                  <a:srgbClr val="002060"/>
                </a:solidFill>
              </a:rPr>
              <a:t>        Тарифи на газопостачання</a:t>
            </a:r>
            <a:endParaRPr lang="uk-UA" sz="3600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9698"/>
              </p:ext>
            </p:extLst>
          </p:nvPr>
        </p:nvGraphicFramePr>
        <p:xfrm>
          <a:off x="323527" y="3284982"/>
          <a:ext cx="8640960" cy="2160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755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Енергоносій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Споживач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r>
                        <a:rPr lang="uk-UA" baseline="0" dirty="0" smtClean="0">
                          <a:solidFill>
                            <a:srgbClr val="002060"/>
                          </a:solidFill>
                        </a:rPr>
                        <a:t>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2019</a:t>
                      </a:r>
                      <a:r>
                        <a:rPr lang="uk-UA" baseline="0" dirty="0" smtClean="0">
                          <a:solidFill>
                            <a:srgbClr val="002060"/>
                          </a:solidFill>
                        </a:rPr>
                        <a:t>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% підвищення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44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  </a:t>
                      </a:r>
                    </a:p>
                    <a:p>
                      <a:r>
                        <a:rPr lang="uk-UA" dirty="0" smtClean="0"/>
                        <a:t>      Газ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Студ.гуртожитки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6,7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5,69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3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Навч</a:t>
                      </a:r>
                      <a:r>
                        <a:rPr lang="uk-UA" dirty="0" smtClean="0"/>
                        <a:t>. корпуси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6,7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1.02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941926"/>
              </p:ext>
            </p:extLst>
          </p:nvPr>
        </p:nvGraphicFramePr>
        <p:xfrm>
          <a:off x="755576" y="1052735"/>
          <a:ext cx="7602050" cy="57606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7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5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6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86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6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Навчальний корпус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факультет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Всього ламп,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шт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Всього ламп встановлено,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шт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%, встановлених ламп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46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3028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2218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№2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1200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880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3315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1812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45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675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514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76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№6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Юридичний ф-т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Ф-т землевпорядкування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В цілому в корпусі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2036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480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b="1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1284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100 (кафедри)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63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№7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1182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980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83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№7а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886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780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88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№9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475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113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3328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1836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55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№11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1670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1290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№12,12а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3648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2167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6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Військ к-ра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988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1383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380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effectLst/>
                        </a:rPr>
                        <a:t>341</a:t>
                      </a:r>
                      <a:endParaRPr lang="uk-UA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38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Навч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 err="1">
                          <a:solidFill>
                            <a:srgbClr val="002060"/>
                          </a:solidFill>
                          <a:effectLst/>
                        </a:rPr>
                        <a:t>корп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. №17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effectLst/>
                        </a:rPr>
                        <a:t>540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540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100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433791"/>
            <a:ext cx="84693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Стан заміни </a:t>
            </a:r>
            <a:r>
              <a:rPr kumimoji="0" lang="en-US" alt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LED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ламп освітлення в навчальних корпусах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210146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rgbClr val="FF0000"/>
                </a:solidFill>
              </a:rPr>
              <a:t>Аналіз витрат енергоносіїв </a:t>
            </a:r>
            <a:r>
              <a:rPr lang="uk-UA" sz="3100" b="1" dirty="0" smtClean="0">
                <a:solidFill>
                  <a:srgbClr val="FF0000"/>
                </a:solidFill>
              </a:rPr>
              <a:t>за жовтень 2020 </a:t>
            </a:r>
            <a:r>
              <a:rPr lang="uk-UA" sz="31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uk-UA" sz="31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014479"/>
              </p:ext>
            </p:extLst>
          </p:nvPr>
        </p:nvGraphicFramePr>
        <p:xfrm>
          <a:off x="1525588" y="1211263"/>
          <a:ext cx="5946775" cy="531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5" name="Документ" r:id="rId4" imgW="8066790" imgH="7206921" progId="Word.Document.12">
                  <p:embed/>
                </p:oleObj>
              </mc:Choice>
              <mc:Fallback>
                <p:oleObj name="Документ" r:id="rId4" imgW="8066790" imgH="7206921" progId="Word.Document.1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1211263"/>
                        <a:ext cx="5946775" cy="5313362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9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газу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 2020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2019р.р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52274"/>
              </p:ext>
            </p:extLst>
          </p:nvPr>
        </p:nvGraphicFramePr>
        <p:xfrm>
          <a:off x="179510" y="1124744"/>
          <a:ext cx="8712973" cy="5018605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437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6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4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8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09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93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93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93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споживання</a:t>
                      </a:r>
                      <a:r>
                        <a:rPr lang="uk-UA" dirty="0" smtClean="0"/>
                        <a:t>,  </a:t>
                      </a:r>
                      <a:r>
                        <a:rPr lang="uk-UA" dirty="0"/>
                        <a:t>куб. м.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1 .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1 ,  м</a:t>
                      </a:r>
                      <a:r>
                        <a:rPr lang="uk-UA" sz="1400" b="0" baseline="30000" dirty="0"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.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274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1826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2005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-179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2 , м</a:t>
                      </a:r>
                      <a:r>
                        <a:rPr lang="uk-UA" sz="1400" b="0" baseline="300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259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276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-17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1726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+154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5,49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3 , м</a:t>
                      </a:r>
                      <a:r>
                        <a:rPr lang="uk-UA" sz="1400" b="0" baseline="300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383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-46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-11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2619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2444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+175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5,49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4 , м</a:t>
                      </a:r>
                      <a:r>
                        <a:rPr lang="uk-UA" sz="1400" b="0" baseline="300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460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-129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-28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2206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2661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-455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-17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5,49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5 , м</a:t>
                      </a:r>
                      <a:r>
                        <a:rPr lang="uk-UA" sz="1400" b="0" baseline="300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632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819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-187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-23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4212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4666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-454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5,49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6 , м</a:t>
                      </a:r>
                      <a:r>
                        <a:rPr lang="uk-UA" sz="1400" b="0" baseline="300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746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966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-220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-23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4972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5504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-532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5,49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6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99392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газу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жовтень 2020-2019р.р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878335"/>
              </p:ext>
            </p:extLst>
          </p:nvPr>
        </p:nvGraphicFramePr>
        <p:xfrm>
          <a:off x="323527" y="870875"/>
          <a:ext cx="8352930" cy="5681016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61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3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8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0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34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06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1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1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7150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</a:t>
                      </a:r>
                      <a:r>
                        <a:rPr lang="en-US" dirty="0" smtClean="0"/>
                        <a:t>,</a:t>
                      </a:r>
                      <a:endParaRPr lang="uk-UA" dirty="0" smtClean="0"/>
                    </a:p>
                    <a:p>
                      <a:r>
                        <a:rPr lang="uk-UA" baseline="0" dirty="0" smtClean="0"/>
                        <a:t>            </a:t>
                      </a:r>
                      <a:r>
                        <a:rPr lang="uk-UA" baseline="0" dirty="0" err="1" smtClean="0"/>
                        <a:t>куб.м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</a:t>
                      </a:r>
                      <a:r>
                        <a:rPr lang="en-US" dirty="0" smtClean="0"/>
                        <a:t>9</a:t>
                      </a:r>
                      <a:r>
                        <a:rPr lang="uk-UA" dirty="0" smtClean="0"/>
                        <a:t>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en-US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1.куб.м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0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7 ,  м</a:t>
                      </a:r>
                      <a:r>
                        <a:rPr lang="uk-UA" sz="1400" b="0" baseline="30000" dirty="0"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.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402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645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-243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-38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2679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3675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-996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-27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8 , м</a:t>
                      </a:r>
                      <a:r>
                        <a:rPr lang="uk-UA" sz="1400" b="0" baseline="300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474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-84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-18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2599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2701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-102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Гуртожиток</a:t>
                      </a: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№9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581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-143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-31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3872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4125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-253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0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10, м</a:t>
                      </a:r>
                      <a:r>
                        <a:rPr lang="uk-UA" sz="1400" b="0" baseline="300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717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838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-121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-15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4778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4775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Пасіка, м</a:t>
                      </a:r>
                      <a:r>
                        <a:rPr lang="uk-UA" sz="1400" b="0" baseline="300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-206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-100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-1956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-100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Немішаєво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Гараж (Новосілки)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Лабор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якості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2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+18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+82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244</a:t>
                      </a:r>
                      <a:endParaRPr lang="uk-UA" dirty="0"/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+36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+17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6,7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9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4765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6523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-1758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-27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31736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39223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-7487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-19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6,7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7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7384"/>
            <a:ext cx="930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041280"/>
              </p:ext>
            </p:extLst>
          </p:nvPr>
        </p:nvGraphicFramePr>
        <p:xfrm>
          <a:off x="539552" y="1027503"/>
          <a:ext cx="8208912" cy="5113393"/>
        </p:xfrm>
        <a:graphic>
          <a:graphicData uri="http://schemas.openxmlformats.org/drawingml/2006/table">
            <a:tbl>
              <a:tblPr/>
              <a:tblGrid>
                <a:gridCol w="401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0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7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3200" b="1" dirty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Р І К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ВАРТІСТЬ</a:t>
                      </a:r>
                      <a:r>
                        <a:rPr lang="uk-UA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ЕНЕРГОНОСІЇВ,</a:t>
                      </a:r>
                      <a:r>
                        <a:rPr lang="uk-UA" sz="36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4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ТИС.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ГРН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.</a:t>
                      </a:r>
                      <a:endParaRPr lang="uk-UA" sz="2000" b="1" dirty="0">
                        <a:solidFill>
                          <a:srgbClr val="00206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6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3200" b="1" kern="1200" dirty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2017 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kern="1200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</a:t>
                      </a:r>
                      <a:r>
                        <a:rPr lang="en-US" sz="3200" b="1" kern="1200" dirty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 </a:t>
                      </a:r>
                      <a:r>
                        <a:rPr lang="en-US" sz="3200" b="1" kern="1200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507,9</a:t>
                      </a:r>
                      <a:endParaRPr lang="uk-UA" sz="3200" b="1" kern="1200" dirty="0" smtClean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  <a:p>
                      <a:pPr algn="ctr"/>
                      <a:r>
                        <a:rPr lang="uk-UA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(за 10 місяців 24149,2</a:t>
                      </a:r>
                      <a:r>
                        <a:rPr lang="uk-UA" sz="1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)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75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320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37726,8</a:t>
                      </a:r>
                      <a:endParaRPr lang="uk-UA" sz="3200" b="1" baseline="0" dirty="0" smtClean="0">
                        <a:solidFill>
                          <a:srgbClr val="00206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(за 10 місяців 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</a:t>
                      </a: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6030 )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1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4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440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400" b="1" dirty="0" smtClean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3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7333,4</a:t>
                      </a:r>
                      <a:endParaRPr lang="uk-UA" sz="4400" b="1" dirty="0" smtClean="0">
                        <a:solidFill>
                          <a:srgbClr val="00206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(за 10 місяців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</a:t>
                      </a: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8975,5)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3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40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440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за </a:t>
                      </a:r>
                      <a:r>
                        <a:rPr kumimoji="0" lang="uk-UA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10 </a:t>
                      </a:r>
                      <a:r>
                        <a:rPr kumimoji="0" lang="uk-UA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місяців </a:t>
                      </a:r>
                      <a:r>
                        <a:rPr kumimoji="0" lang="uk-UA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21577.4</a:t>
                      </a:r>
                      <a:endParaRPr lang="uk-UA" sz="8000" b="1" dirty="0" smtClean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 noChangeArrowheads="1"/>
          </p:cNvSpPr>
          <p:nvPr/>
        </p:nvSpPr>
        <p:spPr>
          <a:xfrm>
            <a:off x="1043608" y="224233"/>
            <a:ext cx="7704856" cy="7294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2400" b="1" dirty="0">
                <a:solidFill>
                  <a:srgbClr val="1F497D"/>
                </a:solidFill>
              </a:rPr>
              <a:t> </a:t>
            </a:r>
            <a:r>
              <a:rPr lang="uk-UA" altLang="uk-UA" sz="2000" b="1" dirty="0">
                <a:solidFill>
                  <a:srgbClr val="002060"/>
                </a:solidFill>
              </a:rPr>
              <a:t>ПОРІВНЯННЯ </a:t>
            </a:r>
            <a:r>
              <a:rPr lang="uk-UA" altLang="uk-UA" sz="2000" b="1" dirty="0" smtClean="0">
                <a:solidFill>
                  <a:srgbClr val="002060"/>
                </a:solidFill>
              </a:rPr>
              <a:t>ФАКТИЧНОЇ ВАРТОСТІ </a:t>
            </a:r>
            <a:r>
              <a:rPr lang="uk-UA" altLang="uk-UA" sz="2000" b="1" dirty="0">
                <a:solidFill>
                  <a:srgbClr val="002060"/>
                </a:solidFill>
              </a:rPr>
              <a:t>СПОЖИВАННЯ ЕНЕРГОНОСІЇВ </a:t>
            </a:r>
          </a:p>
          <a:p>
            <a:pPr algn="ctr"/>
            <a:r>
              <a:rPr lang="uk-UA" altLang="uk-UA" sz="2000" b="1" dirty="0">
                <a:solidFill>
                  <a:srgbClr val="002060"/>
                </a:solidFill>
              </a:rPr>
              <a:t> </a:t>
            </a:r>
            <a:r>
              <a:rPr lang="uk-UA" altLang="uk-UA" sz="2800" b="1" dirty="0">
                <a:solidFill>
                  <a:srgbClr val="FF0000"/>
                </a:solidFill>
              </a:rPr>
              <a:t>за </a:t>
            </a:r>
            <a:r>
              <a:rPr lang="uk-UA" altLang="uk-UA" sz="2800" b="1" dirty="0" smtClean="0">
                <a:solidFill>
                  <a:srgbClr val="FF0000"/>
                </a:solidFill>
              </a:rPr>
              <a:t>201</a:t>
            </a:r>
            <a:r>
              <a:rPr lang="en-US" altLang="uk-UA" sz="2800" b="1" dirty="0" smtClean="0">
                <a:solidFill>
                  <a:srgbClr val="FF0000"/>
                </a:solidFill>
              </a:rPr>
              <a:t>7-</a:t>
            </a:r>
            <a:r>
              <a:rPr lang="uk-UA" altLang="uk-UA" sz="2800" b="1" dirty="0" smtClean="0">
                <a:solidFill>
                  <a:srgbClr val="FF0000"/>
                </a:solidFill>
              </a:rPr>
              <a:t>20</a:t>
            </a:r>
            <a:r>
              <a:rPr lang="en-US" altLang="uk-UA" sz="2800" b="1" dirty="0" smtClean="0">
                <a:solidFill>
                  <a:srgbClr val="FF0000"/>
                </a:solidFill>
              </a:rPr>
              <a:t>20</a:t>
            </a:r>
            <a:r>
              <a:rPr lang="uk-UA" altLang="uk-UA" sz="2800" b="1" dirty="0" smtClean="0">
                <a:solidFill>
                  <a:srgbClr val="FF0000"/>
                </a:solidFill>
              </a:rPr>
              <a:t> роки</a:t>
            </a:r>
            <a:endParaRPr lang="uk-UA" altLang="uk-U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96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-387424"/>
            <a:ext cx="849694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 </a:t>
            </a:r>
          </a:p>
          <a:p>
            <a:pPr algn="ctr"/>
            <a:r>
              <a:rPr lang="uk-UA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проекту</a:t>
            </a:r>
          </a:p>
          <a:p>
            <a:pPr algn="ctr"/>
            <a:r>
              <a:rPr lang="uk-UA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«енергоефективність»</a:t>
            </a:r>
          </a:p>
          <a:p>
            <a:pPr algn="ctr"/>
            <a:r>
              <a:rPr lang="uk-UA" sz="5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 2020 рік</a:t>
            </a:r>
          </a:p>
          <a:p>
            <a:pPr algn="ctr"/>
            <a:r>
              <a:rPr lang="uk-UA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928" y="404664"/>
            <a:ext cx="8456992" cy="1368152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b="1" dirty="0">
                <a:solidFill>
                  <a:srgbClr val="C00000"/>
                </a:solidFill>
              </a:rPr>
              <a:t>Опалення та </a:t>
            </a:r>
            <a:r>
              <a:rPr lang="uk-UA" b="1" dirty="0" smtClean="0">
                <a:solidFill>
                  <a:srgbClr val="C00000"/>
                </a:solidFill>
              </a:rPr>
              <a:t>гаряче водопостачання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964" y="836712"/>
            <a:ext cx="8229600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b="1" dirty="0" smtClean="0"/>
              <a:t>  </a:t>
            </a:r>
          </a:p>
          <a:p>
            <a:pPr marL="0" indent="0" algn="just">
              <a:buNone/>
            </a:pPr>
            <a:r>
              <a:rPr lang="uk-UA" sz="2000" b="1" dirty="0" smtClean="0"/>
              <a:t>   Забезпечити виготовлення енергетичних паспортів будівель університету</a:t>
            </a:r>
            <a:r>
              <a:rPr lang="uk-UA" sz="2800" b="1" dirty="0" smtClean="0">
                <a:solidFill>
                  <a:srgbClr val="00B050"/>
                </a:solidFill>
              </a:rPr>
              <a:t> (</a:t>
            </a:r>
            <a:r>
              <a:rPr lang="uk-UA" sz="2000" b="1" dirty="0" smtClean="0">
                <a:solidFill>
                  <a:srgbClr val="00B050"/>
                </a:solidFill>
              </a:rPr>
              <a:t>Відповідальні   Іщенко В.В. </a:t>
            </a:r>
            <a:r>
              <a:rPr lang="uk-UA" sz="2000" b="1" dirty="0" err="1" smtClean="0">
                <a:solidFill>
                  <a:srgbClr val="00B050"/>
                </a:solidFill>
              </a:rPr>
              <a:t>Виштак</a:t>
            </a:r>
            <a:r>
              <a:rPr lang="uk-UA" sz="2000" b="1" dirty="0" smtClean="0">
                <a:solidFill>
                  <a:srgbClr val="00B050"/>
                </a:solidFill>
              </a:rPr>
              <a:t> П.М.,</a:t>
            </a:r>
            <a:r>
              <a:rPr lang="uk-UA" sz="2000" b="1" dirty="0" err="1" smtClean="0">
                <a:solidFill>
                  <a:srgbClr val="00B050"/>
                </a:solidFill>
              </a:rPr>
              <a:t>Козирський</a:t>
            </a:r>
            <a:r>
              <a:rPr lang="uk-UA" sz="2000" b="1" dirty="0" smtClean="0">
                <a:solidFill>
                  <a:srgbClr val="00B050"/>
                </a:solidFill>
              </a:rPr>
              <a:t> </a:t>
            </a:r>
            <a:r>
              <a:rPr lang="uk-UA" sz="2000" b="1" dirty="0">
                <a:solidFill>
                  <a:srgbClr val="00B050"/>
                </a:solidFill>
              </a:rPr>
              <a:t>В.В., Радько І.П., </a:t>
            </a:r>
            <a:r>
              <a:rPr lang="uk-UA" sz="2000" b="1" dirty="0" err="1">
                <a:solidFill>
                  <a:srgbClr val="00B050"/>
                </a:solidFill>
              </a:rPr>
              <a:t>Антипов</a:t>
            </a:r>
            <a:r>
              <a:rPr lang="uk-UA" sz="2000" b="1" dirty="0">
                <a:solidFill>
                  <a:srgbClr val="00B050"/>
                </a:solidFill>
              </a:rPr>
              <a:t> </a:t>
            </a:r>
            <a:r>
              <a:rPr lang="uk-UA" sz="2000" b="1" dirty="0" err="1">
                <a:solidFill>
                  <a:srgbClr val="00B050"/>
                </a:solidFill>
              </a:rPr>
              <a:t>Е.О.,Міщенко</a:t>
            </a:r>
            <a:r>
              <a:rPr lang="uk-UA" sz="2000" b="1" dirty="0">
                <a:solidFill>
                  <a:srgbClr val="00B050"/>
                </a:solidFill>
              </a:rPr>
              <a:t> А,В. </a:t>
            </a:r>
            <a:r>
              <a:rPr lang="uk-UA" sz="2000" b="1" dirty="0" smtClean="0">
                <a:solidFill>
                  <a:srgbClr val="00B050"/>
                </a:solidFill>
              </a:rPr>
              <a:t>протягом 2020 року)</a:t>
            </a:r>
            <a:endParaRPr lang="uk-UA" sz="28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uk-UA" sz="2000" b="1" dirty="0" smtClean="0"/>
          </a:p>
          <a:p>
            <a:pPr marL="0" indent="0" algn="just">
              <a:buNone/>
            </a:pPr>
            <a:r>
              <a:rPr lang="uk-UA" sz="2000" b="1" dirty="0" smtClean="0"/>
              <a:t>Провести </a:t>
            </a:r>
            <a:r>
              <a:rPr lang="uk-UA" sz="2000" b="1" dirty="0" err="1"/>
              <a:t>енергоаудит</a:t>
            </a:r>
            <a:r>
              <a:rPr lang="uk-UA" sz="2000" b="1" dirty="0"/>
              <a:t> теплових втрат  студентських  гуртожитків №</a:t>
            </a:r>
            <a:r>
              <a:rPr lang="uk-UA" sz="2000" b="1" dirty="0" smtClean="0"/>
              <a:t>9,10,11 </a:t>
            </a:r>
            <a:r>
              <a:rPr lang="uk-UA" sz="2000" b="1" dirty="0"/>
              <a:t>та 12 </a:t>
            </a:r>
            <a:r>
              <a:rPr lang="uk-UA" sz="2800" b="1" dirty="0">
                <a:solidFill>
                  <a:srgbClr val="00B050"/>
                </a:solidFill>
              </a:rPr>
              <a:t>(</a:t>
            </a:r>
            <a:r>
              <a:rPr lang="uk-UA" sz="2000" b="1" dirty="0">
                <a:solidFill>
                  <a:srgbClr val="00B050"/>
                </a:solidFill>
              </a:rPr>
              <a:t>Відповідальні  </a:t>
            </a:r>
            <a:r>
              <a:rPr lang="uk-UA" sz="2000" b="1" dirty="0" err="1">
                <a:solidFill>
                  <a:srgbClr val="00B050"/>
                </a:solidFill>
              </a:rPr>
              <a:t>Козирський</a:t>
            </a:r>
            <a:r>
              <a:rPr lang="uk-UA" sz="2000" b="1" dirty="0">
                <a:solidFill>
                  <a:srgbClr val="00B050"/>
                </a:solidFill>
              </a:rPr>
              <a:t> В.В., Радько І.П., </a:t>
            </a:r>
            <a:r>
              <a:rPr lang="uk-UA" sz="2000" b="1" dirty="0" err="1">
                <a:solidFill>
                  <a:srgbClr val="00B050"/>
                </a:solidFill>
              </a:rPr>
              <a:t>Антипов</a:t>
            </a:r>
            <a:r>
              <a:rPr lang="uk-UA" sz="2000" b="1" dirty="0">
                <a:solidFill>
                  <a:srgbClr val="00B050"/>
                </a:solidFill>
              </a:rPr>
              <a:t> </a:t>
            </a:r>
            <a:r>
              <a:rPr lang="uk-UA" sz="2000" b="1" dirty="0" err="1">
                <a:solidFill>
                  <a:srgbClr val="00B050"/>
                </a:solidFill>
              </a:rPr>
              <a:t>Е.О.,Міщенко</a:t>
            </a:r>
            <a:r>
              <a:rPr lang="uk-UA" sz="2000" b="1" dirty="0">
                <a:solidFill>
                  <a:srgbClr val="00B050"/>
                </a:solidFill>
              </a:rPr>
              <a:t> А,В. </a:t>
            </a:r>
            <a:r>
              <a:rPr lang="uk-UA" sz="2000" b="1" dirty="0" smtClean="0">
                <a:solidFill>
                  <a:srgbClr val="00B050"/>
                </a:solidFill>
              </a:rPr>
              <a:t>до 31.12. 2020 </a:t>
            </a:r>
            <a:r>
              <a:rPr lang="uk-UA" sz="2000" b="1" dirty="0">
                <a:solidFill>
                  <a:srgbClr val="00B050"/>
                </a:solidFill>
              </a:rPr>
              <a:t>р.)</a:t>
            </a:r>
            <a:endParaRPr lang="uk-UA" sz="28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uk-UA" sz="1800" b="1" dirty="0"/>
              <a:t> Для оцінки теплозахисних властивостей огороджуючих конструкцій (стіни, двері, горища, вікна і </a:t>
            </a:r>
            <a:r>
              <a:rPr lang="uk-UA" sz="1800" b="1" dirty="0" err="1"/>
              <a:t>т.п</a:t>
            </a:r>
            <a:r>
              <a:rPr lang="uk-UA" sz="1800" b="1" dirty="0"/>
              <a:t>.) закупити вимірювач щільності теплового потоку та </a:t>
            </a:r>
            <a:r>
              <a:rPr lang="uk-UA" sz="1800" b="1" dirty="0" err="1"/>
              <a:t>тепловізор</a:t>
            </a:r>
            <a:r>
              <a:rPr lang="uk-UA" sz="2400" b="1" dirty="0">
                <a:solidFill>
                  <a:srgbClr val="00B050"/>
                </a:solidFill>
              </a:rPr>
              <a:t> (</a:t>
            </a:r>
            <a:r>
              <a:rPr lang="uk-UA" sz="1800" b="1" dirty="0">
                <a:solidFill>
                  <a:srgbClr val="00B050"/>
                </a:solidFill>
              </a:rPr>
              <a:t>Відповідальні Ткачук В.А., </a:t>
            </a:r>
            <a:r>
              <a:rPr lang="uk-UA" sz="1800" b="1" dirty="0" smtClean="0">
                <a:solidFill>
                  <a:srgbClr val="00B050"/>
                </a:solidFill>
              </a:rPr>
              <a:t>Іщенко </a:t>
            </a:r>
            <a:r>
              <a:rPr lang="uk-UA" sz="1800" b="1" dirty="0" err="1" smtClean="0">
                <a:solidFill>
                  <a:srgbClr val="00B050"/>
                </a:solidFill>
              </a:rPr>
              <a:t>В,В.,Радько</a:t>
            </a:r>
            <a:r>
              <a:rPr lang="uk-UA" sz="1800" b="1" dirty="0" smtClean="0">
                <a:solidFill>
                  <a:srgbClr val="00B050"/>
                </a:solidFill>
              </a:rPr>
              <a:t> </a:t>
            </a:r>
            <a:r>
              <a:rPr lang="uk-UA" sz="1800" b="1" dirty="0">
                <a:solidFill>
                  <a:srgbClr val="00B050"/>
                </a:solidFill>
              </a:rPr>
              <a:t>І.П. до </a:t>
            </a:r>
            <a:r>
              <a:rPr lang="uk-UA" sz="1800" b="1" dirty="0" smtClean="0">
                <a:solidFill>
                  <a:srgbClr val="00B050"/>
                </a:solidFill>
              </a:rPr>
              <a:t>1.</a:t>
            </a:r>
            <a:r>
              <a:rPr lang="en-US" sz="1800" b="1" dirty="0" smtClean="0">
                <a:solidFill>
                  <a:srgbClr val="00B050"/>
                </a:solidFill>
              </a:rPr>
              <a:t>12</a:t>
            </a:r>
            <a:r>
              <a:rPr lang="uk-UA" sz="1800" b="1" dirty="0" smtClean="0">
                <a:solidFill>
                  <a:srgbClr val="00B050"/>
                </a:solidFill>
              </a:rPr>
              <a:t>.2020 </a:t>
            </a:r>
            <a:r>
              <a:rPr lang="uk-UA" sz="1800" b="1" dirty="0">
                <a:solidFill>
                  <a:srgbClr val="00B050"/>
                </a:solidFill>
              </a:rPr>
              <a:t>р.)</a:t>
            </a:r>
          </a:p>
          <a:p>
            <a:pPr marL="0" indent="0" algn="just">
              <a:buNone/>
            </a:pPr>
            <a:endParaRPr lang="en-US" sz="1800" b="1" dirty="0" smtClean="0"/>
          </a:p>
          <a:p>
            <a:pPr marL="0" indent="0" algn="just">
              <a:buNone/>
            </a:pPr>
            <a:r>
              <a:rPr lang="uk-UA" sz="1800" b="1" dirty="0"/>
              <a:t>Розпочати роботу  по дистанційному регулюванню параметрів теплоносіїв та автоматизованому збору  інформації споживання тепла.</a:t>
            </a:r>
            <a:r>
              <a:rPr lang="uk-UA" sz="2400" b="1" dirty="0">
                <a:solidFill>
                  <a:srgbClr val="00B050"/>
                </a:solidFill>
              </a:rPr>
              <a:t> (</a:t>
            </a:r>
            <a:r>
              <a:rPr lang="uk-UA" sz="1800" b="1" dirty="0">
                <a:solidFill>
                  <a:srgbClr val="00B050"/>
                </a:solidFill>
              </a:rPr>
              <a:t>Відповідальні  Ткачук В.А., Іщенко В.В., </a:t>
            </a:r>
            <a:r>
              <a:rPr lang="uk-UA" sz="1800" b="1" dirty="0" err="1" smtClean="0">
                <a:solidFill>
                  <a:srgbClr val="00B050"/>
                </a:solidFill>
              </a:rPr>
              <a:t>Козирський</a:t>
            </a:r>
            <a:r>
              <a:rPr lang="uk-UA" sz="1800" b="1" dirty="0" smtClean="0">
                <a:solidFill>
                  <a:srgbClr val="00B050"/>
                </a:solidFill>
              </a:rPr>
              <a:t> В.В,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uk-UA" sz="1800" b="1" dirty="0" smtClean="0">
                <a:solidFill>
                  <a:srgbClr val="00B050"/>
                </a:solidFill>
              </a:rPr>
              <a:t>Радько </a:t>
            </a:r>
            <a:r>
              <a:rPr lang="uk-UA" sz="1800" b="1" dirty="0">
                <a:solidFill>
                  <a:srgbClr val="00B050"/>
                </a:solidFill>
              </a:rPr>
              <a:t>І.П., Теплюк В.М</a:t>
            </a:r>
            <a:r>
              <a:rPr lang="uk-UA" sz="1800" b="1" dirty="0" smtClean="0">
                <a:solidFill>
                  <a:srgbClr val="00B050"/>
                </a:solidFill>
              </a:rPr>
              <a:t>. </a:t>
            </a:r>
            <a:r>
              <a:rPr lang="uk-UA" sz="1800" b="1" dirty="0" err="1" smtClean="0">
                <a:solidFill>
                  <a:srgbClr val="00B050"/>
                </a:solidFill>
              </a:rPr>
              <a:t>Антипов</a:t>
            </a:r>
            <a:r>
              <a:rPr lang="uk-UA" sz="1800" b="1" dirty="0" smtClean="0">
                <a:solidFill>
                  <a:srgbClr val="00B050"/>
                </a:solidFill>
              </a:rPr>
              <a:t> Е.О. протягом 2020 року.)</a:t>
            </a:r>
            <a:endParaRPr lang="uk-UA" sz="1800" b="1" dirty="0"/>
          </a:p>
          <a:p>
            <a:pPr marL="0" indent="0" algn="just">
              <a:buNone/>
            </a:pPr>
            <a:endParaRPr lang="en-US" sz="1800" b="1" dirty="0"/>
          </a:p>
          <a:p>
            <a:pPr algn="just"/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3479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956" y="274638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372" y="274638"/>
            <a:ext cx="896448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800" b="1" dirty="0"/>
              <a:t> </a:t>
            </a:r>
            <a:r>
              <a:rPr lang="uk-UA" sz="2800" b="1" dirty="0" smtClean="0"/>
              <a:t>  Забезпечити своєчасну підготовку систем опалення та водопостачання до  опалювального сезону 2020-2021р. </a:t>
            </a:r>
          </a:p>
          <a:p>
            <a:pPr marL="0" indent="0">
              <a:buNone/>
            </a:pPr>
            <a:r>
              <a:rPr lang="uk-UA" sz="2800" b="1" dirty="0" smtClean="0"/>
              <a:t> </a:t>
            </a:r>
            <a:r>
              <a:rPr lang="uk-UA" sz="2800" b="1" dirty="0" smtClean="0">
                <a:solidFill>
                  <a:srgbClr val="00B050"/>
                </a:solidFill>
              </a:rPr>
              <a:t>( Відповідальні </a:t>
            </a:r>
            <a:r>
              <a:rPr lang="uk-UA" sz="2800" b="1" dirty="0" err="1" smtClean="0">
                <a:solidFill>
                  <a:srgbClr val="00B050"/>
                </a:solidFill>
              </a:rPr>
              <a:t>Виштак</a:t>
            </a:r>
            <a:r>
              <a:rPr lang="uk-UA" sz="2800" b="1" dirty="0" smtClean="0">
                <a:solidFill>
                  <a:srgbClr val="00B050"/>
                </a:solidFill>
              </a:rPr>
              <a:t> П.М. до 15.10.2020р)</a:t>
            </a:r>
          </a:p>
          <a:p>
            <a:pPr marL="0" indent="0">
              <a:buNone/>
            </a:pPr>
            <a:endParaRPr lang="uk-UA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uk-UA" sz="2000" b="1" dirty="0" smtClean="0"/>
              <a:t>   </a:t>
            </a:r>
            <a:r>
              <a:rPr lang="uk-UA" sz="2800" b="1" dirty="0" smtClean="0"/>
              <a:t>Деканам </a:t>
            </a:r>
            <a:r>
              <a:rPr lang="uk-UA" sz="2800" b="1" dirty="0"/>
              <a:t>факультетів  та директорам ННІ </a:t>
            </a:r>
            <a:endParaRPr lang="uk-UA" sz="2800" b="1" dirty="0" smtClean="0"/>
          </a:p>
          <a:p>
            <a:pPr marL="0" indent="0">
              <a:buNone/>
            </a:pPr>
            <a:r>
              <a:rPr lang="uk-UA" sz="2800" b="1" dirty="0" smtClean="0"/>
              <a:t>  систематично </a:t>
            </a:r>
            <a:r>
              <a:rPr lang="uk-UA" sz="2800" b="1" dirty="0"/>
              <a:t>проводити роз</a:t>
            </a:r>
            <a:r>
              <a:rPr lang="ru-RU" sz="2800" b="1" dirty="0"/>
              <a:t>`</a:t>
            </a:r>
            <a:r>
              <a:rPr lang="uk-UA" sz="2800" b="1" dirty="0" err="1"/>
              <a:t>яснювальну</a:t>
            </a:r>
            <a:r>
              <a:rPr lang="uk-UA" sz="2800" b="1" dirty="0"/>
              <a:t> роботу </a:t>
            </a:r>
            <a:endParaRPr lang="uk-UA" sz="2800" b="1" dirty="0" smtClean="0"/>
          </a:p>
          <a:p>
            <a:pPr marL="0" indent="0">
              <a:buNone/>
            </a:pPr>
            <a:r>
              <a:rPr lang="uk-UA" sz="2800" b="1" dirty="0" smtClean="0"/>
              <a:t>  серед </a:t>
            </a:r>
            <a:r>
              <a:rPr lang="uk-UA" sz="2800" b="1" dirty="0"/>
              <a:t>НПП та студентів і співробітників про    ефективне використання енергоресурсів.</a:t>
            </a:r>
            <a:r>
              <a:rPr lang="uk-UA" sz="3600" b="1" dirty="0">
                <a:solidFill>
                  <a:srgbClr val="00B050"/>
                </a:solidFill>
              </a:rPr>
              <a:t> </a:t>
            </a:r>
            <a:endParaRPr lang="uk-UA" sz="36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uk-UA" sz="3600" b="1" dirty="0" smtClean="0">
                <a:solidFill>
                  <a:srgbClr val="00B050"/>
                </a:solidFill>
              </a:rPr>
              <a:t>( </a:t>
            </a:r>
            <a:r>
              <a:rPr lang="uk-UA" sz="2800" b="1" dirty="0">
                <a:solidFill>
                  <a:srgbClr val="00B050"/>
                </a:solidFill>
              </a:rPr>
              <a:t>На електронні </a:t>
            </a:r>
            <a:r>
              <a:rPr lang="uk-UA" sz="2600" b="1" dirty="0">
                <a:solidFill>
                  <a:srgbClr val="00B050"/>
                </a:solidFill>
              </a:rPr>
              <a:t>пошті є всі зразки </a:t>
            </a:r>
            <a:r>
              <a:rPr lang="uk-UA" sz="2600" b="1" dirty="0" err="1">
                <a:solidFill>
                  <a:srgbClr val="00B050"/>
                </a:solidFill>
              </a:rPr>
              <a:t>наглядої</a:t>
            </a:r>
            <a:r>
              <a:rPr lang="uk-UA" sz="2600" b="1" dirty="0">
                <a:solidFill>
                  <a:srgbClr val="00B050"/>
                </a:solidFill>
              </a:rPr>
              <a:t> документації. </a:t>
            </a:r>
            <a:r>
              <a:rPr lang="uk-UA" sz="2800" b="1" dirty="0">
                <a:solidFill>
                  <a:srgbClr val="00B050"/>
                </a:solidFill>
              </a:rPr>
              <a:t>Відповідальні - навчальна частина)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163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696744"/>
          </a:xfrm>
        </p:spPr>
        <p:txBody>
          <a:bodyPr>
            <a:noAutofit/>
          </a:bodyPr>
          <a:lstStyle/>
          <a:p>
            <a:endParaRPr lang="uk-UA" sz="2400" b="1" dirty="0"/>
          </a:p>
          <a:p>
            <a:r>
              <a:rPr lang="uk-UA" sz="2400" b="1" dirty="0"/>
              <a:t>  </a:t>
            </a:r>
            <a:r>
              <a:rPr lang="uk-UA" sz="2800" b="1" dirty="0" smtClean="0"/>
              <a:t>Посилити </a:t>
            </a:r>
            <a:r>
              <a:rPr lang="uk-UA" sz="2800" b="1" dirty="0"/>
              <a:t>роботу з контролю графіків користування душовими</a:t>
            </a:r>
            <a:r>
              <a:rPr lang="uk-UA" sz="2800" b="1" dirty="0" smtClean="0"/>
              <a:t>.</a:t>
            </a:r>
            <a:r>
              <a:rPr lang="uk-UA" sz="3600" b="1" dirty="0">
                <a:solidFill>
                  <a:srgbClr val="00B050"/>
                </a:solidFill>
              </a:rPr>
              <a:t> (</a:t>
            </a:r>
            <a:r>
              <a:rPr lang="uk-UA" sz="2800" b="1" dirty="0">
                <a:solidFill>
                  <a:srgbClr val="00B050"/>
                </a:solidFill>
              </a:rPr>
              <a:t>Відповідальні </a:t>
            </a:r>
            <a:r>
              <a:rPr lang="uk-UA" sz="2800" b="1" dirty="0" smtClean="0">
                <a:solidFill>
                  <a:srgbClr val="00B050"/>
                </a:solidFill>
              </a:rPr>
              <a:t> Стецюк С.В., коменданти студентських гуртожитків).</a:t>
            </a:r>
            <a:endParaRPr lang="uk-UA" sz="2800" b="1" dirty="0"/>
          </a:p>
          <a:p>
            <a:endParaRPr lang="uk-UA" sz="2800" b="1" dirty="0" smtClean="0"/>
          </a:p>
          <a:p>
            <a:r>
              <a:rPr lang="uk-UA" sz="2800" b="1" dirty="0"/>
              <a:t> </a:t>
            </a:r>
            <a:r>
              <a:rPr lang="uk-UA" sz="2800" b="1" dirty="0" err="1" smtClean="0"/>
              <a:t>Закомплектувати</a:t>
            </a:r>
            <a:r>
              <a:rPr lang="uk-UA" sz="2800" b="1" dirty="0" smtClean="0"/>
              <a:t> </a:t>
            </a:r>
            <a:r>
              <a:rPr lang="uk-UA" sz="2800" b="1" dirty="0"/>
              <a:t>та установити аератори на змішувачі гарячої води</a:t>
            </a:r>
            <a:r>
              <a:rPr lang="uk-UA" sz="2800" b="1" dirty="0" smtClean="0"/>
              <a:t>.</a:t>
            </a:r>
            <a:r>
              <a:rPr lang="uk-UA" sz="3600" b="1" dirty="0">
                <a:solidFill>
                  <a:srgbClr val="00B050"/>
                </a:solidFill>
              </a:rPr>
              <a:t> (</a:t>
            </a:r>
            <a:r>
              <a:rPr lang="uk-UA" sz="2800" b="1" dirty="0">
                <a:solidFill>
                  <a:srgbClr val="00B050"/>
                </a:solidFill>
              </a:rPr>
              <a:t>Відповідальні  Стецюк С.В., коменданти студентських гуртожитків).</a:t>
            </a:r>
            <a:endParaRPr lang="uk-UA" sz="2800" b="1" dirty="0"/>
          </a:p>
          <a:p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7359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066" y="18958"/>
            <a:ext cx="8229600" cy="189787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 </a:t>
            </a:r>
            <a:r>
              <a:rPr lang="uk-UA" sz="3600" b="1" dirty="0">
                <a:solidFill>
                  <a:srgbClr val="C00000"/>
                </a:solidFill>
              </a:rPr>
              <a:t>Електрична енергія</a:t>
            </a:r>
            <a:r>
              <a:rPr lang="uk-UA" sz="3600" dirty="0">
                <a:solidFill>
                  <a:srgbClr val="C00000"/>
                </a:solidFill>
              </a:rPr>
              <a:t/>
            </a:r>
            <a:br>
              <a:rPr lang="uk-UA" sz="3600" dirty="0">
                <a:solidFill>
                  <a:srgbClr val="C00000"/>
                </a:solidFill>
              </a:rPr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uk-UA" sz="2600" b="1" dirty="0">
                <a:solidFill>
                  <a:prstClr val="black"/>
                </a:solidFill>
              </a:rPr>
              <a:t> Забезпечити своєчасну підготовку систем </a:t>
            </a:r>
            <a:r>
              <a:rPr lang="uk-UA" sz="2600" b="1" dirty="0" smtClean="0">
                <a:solidFill>
                  <a:prstClr val="black"/>
                </a:solidFill>
              </a:rPr>
              <a:t>електропостачання </a:t>
            </a:r>
            <a:r>
              <a:rPr lang="uk-UA" sz="2600" b="1" dirty="0">
                <a:solidFill>
                  <a:prstClr val="black"/>
                </a:solidFill>
              </a:rPr>
              <a:t>до  </a:t>
            </a:r>
            <a:r>
              <a:rPr lang="uk-UA" sz="2600" b="1" dirty="0" smtClean="0">
                <a:solidFill>
                  <a:prstClr val="black"/>
                </a:solidFill>
              </a:rPr>
              <a:t>початку навчального року </a:t>
            </a:r>
            <a:r>
              <a:rPr lang="uk-UA" sz="2600" b="1" dirty="0">
                <a:solidFill>
                  <a:prstClr val="black"/>
                </a:solidFill>
              </a:rPr>
              <a:t>2020-2021р. </a:t>
            </a:r>
          </a:p>
          <a:p>
            <a:pPr marL="0" lvl="0" indent="0">
              <a:buNone/>
            </a:pPr>
            <a:r>
              <a:rPr lang="uk-UA" sz="2600" b="1" dirty="0">
                <a:solidFill>
                  <a:prstClr val="black"/>
                </a:solidFill>
              </a:rPr>
              <a:t> </a:t>
            </a:r>
            <a:r>
              <a:rPr lang="uk-UA" sz="2600" b="1" dirty="0">
                <a:solidFill>
                  <a:srgbClr val="00B050"/>
                </a:solidFill>
              </a:rPr>
              <a:t>( Відповідальні </a:t>
            </a:r>
            <a:r>
              <a:rPr lang="uk-UA" sz="2600" b="1" dirty="0" err="1" smtClean="0">
                <a:solidFill>
                  <a:srgbClr val="00B050"/>
                </a:solidFill>
              </a:rPr>
              <a:t>Кулибаба</a:t>
            </a:r>
            <a:r>
              <a:rPr lang="uk-UA" sz="2600" b="1" dirty="0" smtClean="0">
                <a:solidFill>
                  <a:srgbClr val="00B050"/>
                </a:solidFill>
              </a:rPr>
              <a:t> Є. О. </a:t>
            </a:r>
            <a:r>
              <a:rPr lang="uk-UA" sz="2600" b="1">
                <a:solidFill>
                  <a:srgbClr val="00B050"/>
                </a:solidFill>
              </a:rPr>
              <a:t>до </a:t>
            </a:r>
            <a:r>
              <a:rPr lang="uk-UA" sz="2600" b="1" smtClean="0">
                <a:solidFill>
                  <a:srgbClr val="00B050"/>
                </a:solidFill>
              </a:rPr>
              <a:t>01.09.2020р</a:t>
            </a:r>
            <a:r>
              <a:rPr lang="uk-UA" sz="2600" b="1" dirty="0">
                <a:solidFill>
                  <a:srgbClr val="00B050"/>
                </a:solidFill>
              </a:rPr>
              <a:t>)</a:t>
            </a:r>
            <a:endParaRPr lang="uk-UA" sz="2400" b="1" dirty="0" smtClean="0"/>
          </a:p>
          <a:p>
            <a:endParaRPr lang="uk-UA" sz="2400" b="1" dirty="0" smtClean="0"/>
          </a:p>
          <a:p>
            <a:r>
              <a:rPr lang="uk-UA" sz="2400" b="1" dirty="0"/>
              <a:t>  </a:t>
            </a:r>
            <a:r>
              <a:rPr lang="uk-UA" sz="2400" b="1" dirty="0" smtClean="0"/>
              <a:t>Виконати </a:t>
            </a:r>
            <a:r>
              <a:rPr lang="uk-UA" sz="2400" b="1" dirty="0"/>
              <a:t>монтаж датчиків руху по місцях загального користування та коридорів в студентських гуртожитках та навчальних корпусах</a:t>
            </a:r>
            <a:r>
              <a:rPr lang="uk-UA" sz="2400" b="1" dirty="0" smtClean="0"/>
              <a:t>.</a:t>
            </a:r>
            <a:r>
              <a:rPr lang="uk-UA" sz="2400" b="1" dirty="0">
                <a:solidFill>
                  <a:srgbClr val="00B050"/>
                </a:solidFill>
              </a:rPr>
              <a:t> (Відповідальні </a:t>
            </a:r>
            <a:r>
              <a:rPr lang="uk-UA" sz="2400" b="1" dirty="0" err="1">
                <a:solidFill>
                  <a:srgbClr val="00B050"/>
                </a:solidFill>
              </a:rPr>
              <a:t>Кулибаба</a:t>
            </a:r>
            <a:r>
              <a:rPr lang="uk-UA" sz="2400" b="1" dirty="0">
                <a:solidFill>
                  <a:srgbClr val="00B050"/>
                </a:solidFill>
              </a:rPr>
              <a:t> Е.О</a:t>
            </a:r>
            <a:r>
              <a:rPr lang="uk-UA" sz="2400" b="1" dirty="0" smtClean="0">
                <a:solidFill>
                  <a:srgbClr val="00B050"/>
                </a:solidFill>
              </a:rPr>
              <a:t>. </a:t>
            </a:r>
            <a:r>
              <a:rPr lang="uk-UA" sz="2400" b="1" dirty="0">
                <a:solidFill>
                  <a:srgbClr val="00B050"/>
                </a:solidFill>
              </a:rPr>
              <a:t>до </a:t>
            </a:r>
            <a:r>
              <a:rPr lang="uk-UA" sz="2400" b="1" dirty="0" smtClean="0">
                <a:solidFill>
                  <a:srgbClr val="00B050"/>
                </a:solidFill>
              </a:rPr>
              <a:t>1.09.2020 </a:t>
            </a:r>
            <a:r>
              <a:rPr lang="uk-UA" sz="2400" b="1" dirty="0">
                <a:solidFill>
                  <a:srgbClr val="00B050"/>
                </a:solidFill>
              </a:rPr>
              <a:t>р.).</a:t>
            </a:r>
            <a:endParaRPr lang="uk-UA" sz="2400" b="1" dirty="0"/>
          </a:p>
          <a:p>
            <a:pPr marL="0" indent="0">
              <a:buNone/>
            </a:pPr>
            <a:endParaRPr lang="uk-UA" sz="2400" b="1" dirty="0" smtClean="0"/>
          </a:p>
          <a:p>
            <a:pPr marL="0" indent="0">
              <a:buNone/>
            </a:pPr>
            <a:r>
              <a:rPr lang="uk-UA" sz="2400" b="1" dirty="0"/>
              <a:t> </a:t>
            </a:r>
            <a:r>
              <a:rPr lang="uk-UA" sz="2400" b="1" dirty="0" smtClean="0"/>
              <a:t>Модернізувати </a:t>
            </a:r>
            <a:r>
              <a:rPr lang="uk-UA" sz="2400" b="1" dirty="0"/>
              <a:t>електрообладнання </a:t>
            </a:r>
            <a:r>
              <a:rPr lang="uk-UA" sz="2400" b="1" dirty="0" err="1"/>
              <a:t>водопідкачувальної</a:t>
            </a:r>
            <a:r>
              <a:rPr lang="uk-UA" sz="2400" b="1" dirty="0"/>
              <a:t> станції та виконати компенсацію реактивної потужності</a:t>
            </a:r>
            <a:r>
              <a:rPr lang="uk-UA" sz="2400" b="1" dirty="0" smtClean="0"/>
              <a:t>.</a:t>
            </a:r>
            <a:r>
              <a:rPr lang="uk-UA" sz="2400" b="1" dirty="0">
                <a:solidFill>
                  <a:srgbClr val="00B050"/>
                </a:solidFill>
              </a:rPr>
              <a:t> (Відповідальні  Іщенко В.В., </a:t>
            </a:r>
            <a:r>
              <a:rPr lang="uk-UA" sz="2400" b="1" dirty="0" err="1">
                <a:solidFill>
                  <a:srgbClr val="00B050"/>
                </a:solidFill>
              </a:rPr>
              <a:t>Виштак</a:t>
            </a:r>
            <a:r>
              <a:rPr lang="uk-UA" sz="2400" b="1" dirty="0">
                <a:solidFill>
                  <a:srgbClr val="00B050"/>
                </a:solidFill>
              </a:rPr>
              <a:t> П.М</a:t>
            </a:r>
            <a:r>
              <a:rPr lang="uk-UA" sz="2400" b="1" dirty="0" smtClean="0">
                <a:solidFill>
                  <a:srgbClr val="00B050"/>
                </a:solidFill>
              </a:rPr>
              <a:t>.,</a:t>
            </a:r>
            <a:r>
              <a:rPr lang="uk-UA" sz="2400" b="1" dirty="0" err="1" smtClean="0">
                <a:solidFill>
                  <a:srgbClr val="00B050"/>
                </a:solidFill>
              </a:rPr>
              <a:t>Кулибаба</a:t>
            </a:r>
            <a:r>
              <a:rPr lang="uk-UA" sz="2400" b="1" dirty="0" smtClean="0">
                <a:solidFill>
                  <a:srgbClr val="00B050"/>
                </a:solidFill>
              </a:rPr>
              <a:t> Е.О. оголосити тендер на закупку матеріалів  2020 р.)</a:t>
            </a:r>
            <a:endParaRPr lang="uk-UA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64761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548680"/>
            <a:ext cx="8220172" cy="6048672"/>
          </a:xfrm>
        </p:spPr>
        <p:txBody>
          <a:bodyPr>
            <a:normAutofit fontScale="32500" lnSpcReduction="20000"/>
          </a:bodyPr>
          <a:lstStyle/>
          <a:p>
            <a:r>
              <a:rPr lang="uk-UA" sz="8000" b="1" dirty="0" smtClean="0"/>
              <a:t>Продовжувати </a:t>
            </a:r>
            <a:r>
              <a:rPr lang="uk-UA" sz="8000" b="1" dirty="0"/>
              <a:t>роботу по заміні електричних ламп розжарення та </a:t>
            </a:r>
            <a:r>
              <a:rPr lang="uk-UA" sz="8000" b="1" dirty="0" err="1"/>
              <a:t>люмінісцентних</a:t>
            </a:r>
            <a:r>
              <a:rPr lang="uk-UA" sz="8000" b="1" dirty="0"/>
              <a:t> на світлодіодні.</a:t>
            </a:r>
            <a:r>
              <a:rPr lang="uk-UA" sz="7200" b="1" dirty="0"/>
              <a:t> </a:t>
            </a:r>
            <a:r>
              <a:rPr lang="uk-UA" sz="8000" b="1" dirty="0">
                <a:solidFill>
                  <a:srgbClr val="00B050"/>
                </a:solidFill>
              </a:rPr>
              <a:t>(Відповідальні </a:t>
            </a:r>
            <a:r>
              <a:rPr lang="uk-UA" sz="8000" b="1" dirty="0" err="1">
                <a:solidFill>
                  <a:srgbClr val="00B050"/>
                </a:solidFill>
              </a:rPr>
              <a:t>Кулибаба</a:t>
            </a:r>
            <a:r>
              <a:rPr lang="uk-UA" sz="8000" b="1" dirty="0">
                <a:solidFill>
                  <a:srgbClr val="00B050"/>
                </a:solidFill>
              </a:rPr>
              <a:t> </a:t>
            </a:r>
            <a:r>
              <a:rPr lang="uk-UA" sz="8000" b="1" dirty="0" smtClean="0">
                <a:solidFill>
                  <a:srgbClr val="00B050"/>
                </a:solidFill>
              </a:rPr>
              <a:t>Е.О, директори ННІ та декани факультетів)</a:t>
            </a:r>
            <a:endParaRPr lang="uk-UA" sz="9600" b="1" dirty="0"/>
          </a:p>
          <a:p>
            <a:r>
              <a:rPr lang="uk-UA" sz="7200" b="1" dirty="0"/>
              <a:t> </a:t>
            </a:r>
            <a:endParaRPr lang="uk-UA" sz="7200" b="1" dirty="0" smtClean="0"/>
          </a:p>
          <a:p>
            <a:r>
              <a:rPr lang="uk-UA" sz="7200" b="1" dirty="0" smtClean="0"/>
              <a:t> </a:t>
            </a:r>
            <a:r>
              <a:rPr lang="uk-UA" sz="8000" b="1" dirty="0" smtClean="0"/>
              <a:t>Вирішити </a:t>
            </a:r>
            <a:r>
              <a:rPr lang="uk-UA" sz="8000" b="1" dirty="0"/>
              <a:t>питання надійності електропостачання ТП </a:t>
            </a:r>
            <a:r>
              <a:rPr lang="uk-UA" sz="8000" b="1" dirty="0" err="1"/>
              <a:t>УЛЯіБП</a:t>
            </a:r>
            <a:r>
              <a:rPr lang="uk-UA" sz="8000" b="1" dirty="0"/>
              <a:t> АПК:</a:t>
            </a:r>
          </a:p>
          <a:p>
            <a:r>
              <a:rPr lang="uk-UA" sz="8000" b="1" dirty="0"/>
              <a:t>  технічні умови та робочий проект на резервний кабель 10 кВ</a:t>
            </a:r>
            <a:r>
              <a:rPr lang="uk-UA" sz="8000" b="1" dirty="0" smtClean="0"/>
              <a:t>.</a:t>
            </a:r>
            <a:r>
              <a:rPr lang="uk-UA" sz="7200" b="1" dirty="0">
                <a:solidFill>
                  <a:srgbClr val="00B050"/>
                </a:solidFill>
              </a:rPr>
              <a:t> </a:t>
            </a:r>
            <a:r>
              <a:rPr lang="uk-UA" sz="8000" b="1" dirty="0">
                <a:solidFill>
                  <a:srgbClr val="00B050"/>
                </a:solidFill>
              </a:rPr>
              <a:t>(</a:t>
            </a:r>
            <a:r>
              <a:rPr lang="uk-UA" sz="8000" b="1" dirty="0" smtClean="0">
                <a:solidFill>
                  <a:srgbClr val="00B050"/>
                </a:solidFill>
              </a:rPr>
              <a:t>Відповідальні Іщенко В.В.,  </a:t>
            </a:r>
            <a:r>
              <a:rPr lang="uk-UA" sz="8000" b="1" dirty="0" err="1">
                <a:solidFill>
                  <a:srgbClr val="00B050"/>
                </a:solidFill>
              </a:rPr>
              <a:t>Кулибаба</a:t>
            </a:r>
            <a:r>
              <a:rPr lang="uk-UA" sz="8000" b="1" dirty="0">
                <a:solidFill>
                  <a:srgbClr val="00B050"/>
                </a:solidFill>
              </a:rPr>
              <a:t> </a:t>
            </a:r>
            <a:r>
              <a:rPr lang="uk-UA" sz="8000" b="1" dirty="0" smtClean="0">
                <a:solidFill>
                  <a:srgbClr val="00B050"/>
                </a:solidFill>
              </a:rPr>
              <a:t>Е.О., </a:t>
            </a:r>
            <a:r>
              <a:rPr lang="uk-UA" sz="8000" b="1" dirty="0" err="1" smtClean="0">
                <a:solidFill>
                  <a:srgbClr val="00B050"/>
                </a:solidFill>
              </a:rPr>
              <a:t>Ушкалов</a:t>
            </a:r>
            <a:r>
              <a:rPr lang="uk-UA" sz="8000" b="1" dirty="0" smtClean="0">
                <a:solidFill>
                  <a:srgbClr val="00B050"/>
                </a:solidFill>
              </a:rPr>
              <a:t> В.О. Кабель ремонтується.)</a:t>
            </a:r>
          </a:p>
          <a:p>
            <a:endParaRPr lang="uk-UA" sz="8000" b="1" dirty="0" smtClean="0">
              <a:solidFill>
                <a:srgbClr val="002060"/>
              </a:solidFill>
            </a:endParaRPr>
          </a:p>
          <a:p>
            <a:pPr lvl="0"/>
            <a:endParaRPr lang="uk-UA" sz="9600" b="1" dirty="0"/>
          </a:p>
          <a:p>
            <a:r>
              <a:rPr lang="uk-UA" sz="8000" b="1" dirty="0"/>
              <a:t>Провести навчання обслуговуючого персоналу з питань енергозбереження </a:t>
            </a:r>
            <a:r>
              <a:rPr lang="uk-UA" sz="7200" b="1" dirty="0">
                <a:solidFill>
                  <a:srgbClr val="00B050"/>
                </a:solidFill>
              </a:rPr>
              <a:t>(Відповідальні </a:t>
            </a:r>
            <a:r>
              <a:rPr lang="uk-UA" sz="7200" b="1" dirty="0" smtClean="0">
                <a:solidFill>
                  <a:srgbClr val="00B050"/>
                </a:solidFill>
              </a:rPr>
              <a:t>Каплун </a:t>
            </a:r>
            <a:r>
              <a:rPr lang="uk-UA" sz="7200" b="1" dirty="0">
                <a:solidFill>
                  <a:srgbClr val="00B050"/>
                </a:solidFill>
              </a:rPr>
              <a:t>В.В., Радько І.П., Наливайко В.А. до </a:t>
            </a:r>
            <a:r>
              <a:rPr lang="uk-UA" sz="7200" b="1" dirty="0" smtClean="0">
                <a:solidFill>
                  <a:srgbClr val="00B050"/>
                </a:solidFill>
              </a:rPr>
              <a:t>1.10.2020 </a:t>
            </a:r>
            <a:r>
              <a:rPr lang="uk-UA" sz="7200" b="1" dirty="0">
                <a:solidFill>
                  <a:srgbClr val="00B050"/>
                </a:solidFill>
              </a:rPr>
              <a:t>р.).</a:t>
            </a:r>
            <a:endParaRPr lang="uk-UA" sz="7200" b="1" dirty="0"/>
          </a:p>
          <a:p>
            <a:pPr lvl="0"/>
            <a:r>
              <a:rPr lang="uk-UA" sz="7200" b="1" dirty="0" smtClean="0"/>
              <a:t>  </a:t>
            </a:r>
            <a:endParaRPr lang="uk-UA" sz="7200" b="1" dirty="0">
              <a:solidFill>
                <a:srgbClr val="C00000"/>
              </a:solidFill>
            </a:endParaRPr>
          </a:p>
          <a:p>
            <a:r>
              <a:rPr lang="uk-UA" sz="7200" b="1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81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172819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   </a:t>
            </a:r>
            <a:r>
              <a:rPr lang="uk-UA" sz="4400" b="1" dirty="0" smtClean="0">
                <a:solidFill>
                  <a:srgbClr val="C00000"/>
                </a:solidFill>
              </a:rPr>
              <a:t>Витрати холодної води 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                                    (</a:t>
            </a:r>
            <a:r>
              <a:rPr lang="uk-UA" sz="1800" b="1" dirty="0" smtClean="0">
                <a:solidFill>
                  <a:srgbClr val="002060"/>
                </a:solidFill>
              </a:rPr>
              <a:t>період  обліку з </a:t>
            </a:r>
            <a:r>
              <a:rPr lang="en-US" sz="1800" b="1" dirty="0" smtClean="0">
                <a:solidFill>
                  <a:srgbClr val="002060"/>
                </a:solidFill>
              </a:rPr>
              <a:t>04</a:t>
            </a:r>
            <a:r>
              <a:rPr lang="uk-UA" sz="1800" b="1" dirty="0" smtClean="0">
                <a:solidFill>
                  <a:srgbClr val="002060"/>
                </a:solidFill>
              </a:rPr>
              <a:t>.09 по 0</a:t>
            </a:r>
            <a:r>
              <a:rPr lang="en-US" sz="1800" b="1" dirty="0">
                <a:solidFill>
                  <a:srgbClr val="002060"/>
                </a:solidFill>
              </a:rPr>
              <a:t>5</a:t>
            </a:r>
            <a:r>
              <a:rPr lang="uk-UA" sz="1800" b="1" dirty="0" smtClean="0">
                <a:solidFill>
                  <a:srgbClr val="002060"/>
                </a:solidFill>
              </a:rPr>
              <a:t>.10)</a:t>
            </a:r>
          </a:p>
          <a:p>
            <a:pPr marL="0" indent="0">
              <a:buNone/>
            </a:pPr>
            <a:r>
              <a:rPr lang="uk-UA" sz="1800" dirty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C00000"/>
                </a:solidFill>
              </a:rPr>
              <a:t>             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          </a:t>
            </a:r>
            <a:r>
              <a:rPr lang="uk-UA" sz="1800" dirty="0" smtClean="0">
                <a:solidFill>
                  <a:srgbClr val="C00000"/>
                </a:solidFill>
              </a:rPr>
              <a:t>   </a:t>
            </a:r>
            <a:r>
              <a:rPr lang="uk-UA" sz="1800" b="1" dirty="0" smtClean="0">
                <a:solidFill>
                  <a:srgbClr val="7030A0"/>
                </a:solidFill>
              </a:rPr>
              <a:t>ТАРИФИ НА ВОДОПОСТАЧАННЯ ТА ВОДОВІДВЕДЕННЯ</a:t>
            </a:r>
            <a:endParaRPr lang="uk-UA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90364"/>
              </p:ext>
            </p:extLst>
          </p:nvPr>
        </p:nvGraphicFramePr>
        <p:xfrm>
          <a:off x="395536" y="1988841"/>
          <a:ext cx="8301605" cy="4121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0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5501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Енергоносії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Споживач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2020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2019 рік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% підвищення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017">
                <a:tc rowSpan="4">
                  <a:txBody>
                    <a:bodyPr/>
                    <a:lstStyle/>
                    <a:p>
                      <a:endParaRPr lang="uk-UA" b="1" dirty="0" smtClean="0"/>
                    </a:p>
                    <a:p>
                      <a:endParaRPr lang="uk-UA" b="1" dirty="0" smtClean="0"/>
                    </a:p>
                    <a:p>
                      <a:r>
                        <a:rPr lang="uk-UA" b="1" dirty="0" err="1" smtClean="0"/>
                        <a:t>Водопоста</a:t>
                      </a:r>
                      <a:r>
                        <a:rPr lang="uk-UA" b="1" dirty="0" smtClean="0"/>
                        <a:t>-</a:t>
                      </a:r>
                    </a:p>
                    <a:p>
                      <a:r>
                        <a:rPr lang="uk-UA" b="1" dirty="0" err="1" smtClean="0"/>
                        <a:t>чання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dirty="0" err="1" smtClean="0"/>
                        <a:t>куб.м</a:t>
                      </a:r>
                      <a:r>
                        <a:rPr lang="uk-UA" b="1" dirty="0" smtClean="0"/>
                        <a:t>.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Водопостачання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uk-UA" sz="1400" b="1" baseline="0" dirty="0" err="1" smtClean="0"/>
                        <a:t>студ.гуртож</a:t>
                      </a:r>
                      <a:r>
                        <a:rPr lang="uk-UA" sz="1400" b="1" baseline="0" dirty="0" smtClean="0"/>
                        <a:t>. та </a:t>
                      </a:r>
                      <a:r>
                        <a:rPr lang="uk-UA" sz="1400" b="1" baseline="0" dirty="0" err="1" smtClean="0"/>
                        <a:t>навч.корпусів</a:t>
                      </a:r>
                      <a:endParaRPr lang="uk-U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,44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10,82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+24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01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Водовідведення </a:t>
                      </a:r>
                      <a:r>
                        <a:rPr lang="uk-UA" sz="1400" b="1" dirty="0" err="1" smtClean="0"/>
                        <a:t>студ</a:t>
                      </a:r>
                      <a:r>
                        <a:rPr lang="uk-UA" sz="1400" b="1" dirty="0" smtClean="0"/>
                        <a:t>. </a:t>
                      </a:r>
                      <a:r>
                        <a:rPr lang="uk-UA" sz="1400" b="1" dirty="0" err="1" smtClean="0"/>
                        <a:t>гуртож</a:t>
                      </a:r>
                      <a:r>
                        <a:rPr lang="uk-UA" sz="1400" b="1" dirty="0" smtClean="0"/>
                        <a:t>. та </a:t>
                      </a:r>
                      <a:r>
                        <a:rPr lang="uk-UA" sz="1400" b="1" dirty="0" err="1" smtClean="0"/>
                        <a:t>навч</a:t>
                      </a:r>
                      <a:r>
                        <a:rPr lang="uk-UA" sz="1400" b="1" dirty="0" smtClean="0"/>
                        <a:t>. корпусів</a:t>
                      </a:r>
                      <a:endParaRPr lang="uk-U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9,</a:t>
                      </a:r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9,5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84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Водопостачання гуртожитку № 13</a:t>
                      </a:r>
                      <a:endParaRPr lang="uk-U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11,16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accent2"/>
                          </a:solidFill>
                        </a:rPr>
                        <a:t>+30</a:t>
                      </a:r>
                      <a:endParaRPr lang="uk-UA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84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Водовідведення гуртожитку № 13</a:t>
                      </a:r>
                      <a:endParaRPr lang="uk-U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12,2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10,8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accent2"/>
                          </a:solidFill>
                        </a:rPr>
                        <a:t>+</a:t>
                      </a:r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uk-UA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uk-UA" sz="2000" b="1" dirty="0" smtClean="0"/>
          </a:p>
          <a:p>
            <a:r>
              <a:rPr lang="uk-UA" sz="2800" b="1" dirty="0" smtClean="0">
                <a:solidFill>
                  <a:srgbClr val="C00000"/>
                </a:solidFill>
              </a:rPr>
              <a:t>                                   Газопостачання</a:t>
            </a:r>
            <a:endParaRPr lang="uk-UA" sz="2800" b="1" dirty="0">
              <a:solidFill>
                <a:srgbClr val="C00000"/>
              </a:solidFill>
            </a:endParaRPr>
          </a:p>
          <a:p>
            <a:r>
              <a:rPr lang="uk-UA" sz="2800" b="1" dirty="0">
                <a:solidFill>
                  <a:srgbClr val="C00000"/>
                </a:solidFill>
              </a:rPr>
              <a:t> </a:t>
            </a:r>
          </a:p>
          <a:p>
            <a:r>
              <a:rPr lang="uk-UA" sz="2800" b="1" dirty="0"/>
              <a:t>Постійно  вести контроль за роботою газових плит.  </a:t>
            </a:r>
            <a:r>
              <a:rPr lang="uk-UA" sz="3600" b="1" dirty="0" smtClean="0">
                <a:solidFill>
                  <a:srgbClr val="00B050"/>
                </a:solidFill>
              </a:rPr>
              <a:t>(</a:t>
            </a:r>
            <a:r>
              <a:rPr lang="uk-UA" sz="2800" b="1" dirty="0">
                <a:solidFill>
                  <a:srgbClr val="00B050"/>
                </a:solidFill>
              </a:rPr>
              <a:t>Відповідальні  Стецюк С.В., коменданти студентських </a:t>
            </a:r>
            <a:r>
              <a:rPr lang="uk-UA" sz="2800" b="1" dirty="0" smtClean="0">
                <a:solidFill>
                  <a:srgbClr val="00B050"/>
                </a:solidFill>
              </a:rPr>
              <a:t>гуртожитків ).</a:t>
            </a:r>
            <a:endParaRPr lang="uk-UA" sz="2800" b="1" dirty="0"/>
          </a:p>
          <a:p>
            <a:r>
              <a:rPr lang="uk-UA" sz="2800" b="1" dirty="0"/>
              <a:t> </a:t>
            </a:r>
          </a:p>
          <a:p>
            <a:r>
              <a:rPr lang="uk-UA" sz="2800" b="1" dirty="0"/>
              <a:t>Установити прилади відсікання подачі газу в студентських гуртожитках при його витоках</a:t>
            </a:r>
            <a:r>
              <a:rPr lang="uk-UA" sz="2800" b="1" dirty="0" smtClean="0"/>
              <a:t>.</a:t>
            </a:r>
            <a:r>
              <a:rPr lang="uk-UA" sz="3600" b="1" dirty="0">
                <a:solidFill>
                  <a:srgbClr val="00B050"/>
                </a:solidFill>
              </a:rPr>
              <a:t> (</a:t>
            </a:r>
            <a:r>
              <a:rPr lang="uk-UA" sz="2800" b="1" dirty="0">
                <a:solidFill>
                  <a:srgbClr val="00B050"/>
                </a:solidFill>
              </a:rPr>
              <a:t>Відповідальні </a:t>
            </a:r>
            <a:r>
              <a:rPr lang="uk-UA" sz="2800" b="1" dirty="0" smtClean="0">
                <a:solidFill>
                  <a:srgbClr val="00B050"/>
                </a:solidFill>
              </a:rPr>
              <a:t> Іщенко В.А. </a:t>
            </a:r>
            <a:r>
              <a:rPr lang="uk-UA" sz="2800" b="1" dirty="0" err="1" smtClean="0">
                <a:solidFill>
                  <a:srgbClr val="00B050"/>
                </a:solidFill>
              </a:rPr>
              <a:t>Виштак</a:t>
            </a:r>
            <a:r>
              <a:rPr lang="uk-UA" sz="2800" b="1" dirty="0" smtClean="0">
                <a:solidFill>
                  <a:srgbClr val="00B050"/>
                </a:solidFill>
              </a:rPr>
              <a:t> </a:t>
            </a:r>
            <a:r>
              <a:rPr lang="uk-UA" sz="2800" b="1" dirty="0" err="1" smtClean="0">
                <a:solidFill>
                  <a:srgbClr val="00B050"/>
                </a:solidFill>
              </a:rPr>
              <a:t>П.М.,Дворник</a:t>
            </a:r>
            <a:r>
              <a:rPr lang="uk-UA" sz="2800" b="1" dirty="0" smtClean="0">
                <a:solidFill>
                  <a:srgbClr val="00B050"/>
                </a:solidFill>
              </a:rPr>
              <a:t> В.Й. до 1.09.2020 р.)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522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30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899592" y="167481"/>
            <a:ext cx="7632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i="1" dirty="0" err="1">
                <a:solidFill>
                  <a:srgbClr val="0000FF"/>
                </a:solidFill>
              </a:rPr>
              <a:t>Фактичне</a:t>
            </a:r>
            <a:r>
              <a:rPr lang="ru-RU" altLang="ru-RU" b="1" i="1" dirty="0">
                <a:solidFill>
                  <a:srgbClr val="0000FF"/>
                </a:solidFill>
              </a:rPr>
              <a:t> </a:t>
            </a:r>
            <a:r>
              <a:rPr lang="ru-RU" altLang="ru-RU" b="1" i="1" dirty="0" err="1">
                <a:solidFill>
                  <a:srgbClr val="0000FF"/>
                </a:solidFill>
              </a:rPr>
              <a:t>споживання</a:t>
            </a:r>
            <a:r>
              <a:rPr lang="ru-RU" altLang="ru-RU" b="1" i="1" dirty="0">
                <a:solidFill>
                  <a:srgbClr val="0000FF"/>
                </a:solidFill>
              </a:rPr>
              <a:t> </a:t>
            </a:r>
            <a:r>
              <a:rPr lang="ru-RU" altLang="ru-RU" b="1" i="1" dirty="0" err="1">
                <a:solidFill>
                  <a:srgbClr val="0000FF"/>
                </a:solidFill>
              </a:rPr>
              <a:t>комунальних</a:t>
            </a:r>
            <a:r>
              <a:rPr lang="ru-RU" altLang="ru-RU" b="1" i="1" dirty="0">
                <a:solidFill>
                  <a:srgbClr val="0000FF"/>
                </a:solidFill>
              </a:rPr>
              <a:t> </a:t>
            </a:r>
            <a:r>
              <a:rPr lang="ru-RU" altLang="ru-RU" b="1" i="1" dirty="0" err="1">
                <a:solidFill>
                  <a:srgbClr val="0000FF"/>
                </a:solidFill>
              </a:rPr>
              <a:t>послуг</a:t>
            </a:r>
            <a:r>
              <a:rPr lang="ru-RU" altLang="ru-RU" b="1" i="1" dirty="0">
                <a:solidFill>
                  <a:srgbClr val="0000FF"/>
                </a:solidFill>
              </a:rPr>
              <a:t> та </a:t>
            </a:r>
            <a:r>
              <a:rPr lang="ru-RU" altLang="ru-RU" b="1" i="1" dirty="0" err="1">
                <a:solidFill>
                  <a:srgbClr val="0000FF"/>
                </a:solidFill>
              </a:rPr>
              <a:t>енергоносіїв</a:t>
            </a:r>
            <a:r>
              <a:rPr lang="ru-RU" altLang="ru-RU" b="1" i="1" dirty="0">
                <a:solidFill>
                  <a:srgbClr val="0000FF"/>
                </a:solidFill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i="1" dirty="0">
                <a:solidFill>
                  <a:srgbClr val="0000FF"/>
                </a:solidFill>
              </a:rPr>
              <a:t>за </a:t>
            </a:r>
            <a:r>
              <a:rPr lang="ru-RU" altLang="ru-RU" b="1" i="1" dirty="0" smtClean="0">
                <a:solidFill>
                  <a:srgbClr val="0000FF"/>
                </a:solidFill>
              </a:rPr>
              <a:t>2017 </a:t>
            </a:r>
            <a:r>
              <a:rPr lang="ru-RU" altLang="ru-RU" b="1" i="1" dirty="0">
                <a:solidFill>
                  <a:srgbClr val="0000FF"/>
                </a:solidFill>
              </a:rPr>
              <a:t>- </a:t>
            </a:r>
            <a:r>
              <a:rPr lang="ru-RU" altLang="ru-RU" b="1" i="1" dirty="0" smtClean="0">
                <a:solidFill>
                  <a:srgbClr val="0000FF"/>
                </a:solidFill>
              </a:rPr>
              <a:t>2020 </a:t>
            </a:r>
            <a:r>
              <a:rPr lang="ru-RU" altLang="ru-RU" b="1" i="1" dirty="0">
                <a:solidFill>
                  <a:srgbClr val="0000FF"/>
                </a:solidFill>
              </a:rPr>
              <a:t>роки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09946"/>
              </p:ext>
            </p:extLst>
          </p:nvPr>
        </p:nvGraphicFramePr>
        <p:xfrm>
          <a:off x="107503" y="813594"/>
          <a:ext cx="8928989" cy="5507043"/>
        </p:xfrm>
        <a:graphic>
          <a:graphicData uri="http://schemas.openxmlformats.org/drawingml/2006/table">
            <a:tbl>
              <a:tblPr/>
              <a:tblGrid>
                <a:gridCol w="810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3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2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9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9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9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93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930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4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903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87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січень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лютий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березень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квітень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червень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липень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серпень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вересень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жовтень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листопад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грудень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66">
                <a:tc row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Теплопостачання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Гкал.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Гаряча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вода</a:t>
                      </a:r>
                      <a:endParaRPr lang="uk-UA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735,8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642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440,6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173,9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150,4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417,3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707,1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656,7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832,5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623,3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645,7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676,1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519,2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581,2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3519,9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484,2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488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338,6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506,7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4089,3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418,4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482,7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239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44,6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37,8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312,8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354.4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702.3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Опалення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2564,4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2240,4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614,4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1425,2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1856,4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880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2130,7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2104,7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1759,8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1583,7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2394,1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10529,1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2257,2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1288,8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432,4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566,1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2027,7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8589,5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712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1863,3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2080,9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1429,9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396</a:t>
                      </a: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5770,7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12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Водопостачання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водовідведення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      м</a:t>
                      </a:r>
                      <a:r>
                        <a:rPr lang="ru-RU" sz="11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23259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16616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23624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25777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26509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26690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20703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11985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17430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21542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32645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21500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268280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77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4248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17002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24086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24002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19037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13874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10845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13468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17275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22755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22758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22951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77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22189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16592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22451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26675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18604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21941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15639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14001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15547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29690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25322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22601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251252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803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22357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14280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22705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14671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11329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12462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12798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8476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15802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25408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60288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44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Електрична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енергія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кВт-год.</a:t>
                      </a:r>
                      <a:endParaRPr lang="uk-U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724332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756188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614287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621051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527614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468213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428793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376707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359808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567883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609768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632119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6686763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4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585141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741721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639730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629139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443473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423123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409765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296221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386063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592273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551409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663455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6361513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4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615261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639667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559904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513377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469371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513249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398615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276226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337809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547003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544400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680207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6095089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244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604481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437588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507532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373956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373261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295802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341681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312973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365422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382864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995560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8678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Газопостачання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тис. м</a:t>
                      </a:r>
                      <a:r>
                        <a:rPr lang="ru-RU" sz="11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25,4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179,3</a:t>
                      </a:r>
                      <a:endParaRPr lang="uk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3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198,7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3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6,9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28,6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uk-UA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432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uk-UA" sz="11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  <a:endParaRPr lang="uk-UA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94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0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7"/>
          <p:cNvSpPr>
            <a:spLocks noChangeArrowheads="1"/>
          </p:cNvSpPr>
          <p:nvPr/>
        </p:nvSpPr>
        <p:spPr bwMode="auto">
          <a:xfrm>
            <a:off x="900113" y="188913"/>
            <a:ext cx="7632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i="1" dirty="0" smtClean="0">
                <a:solidFill>
                  <a:srgbClr val="0000FF"/>
                </a:solidFill>
              </a:rPr>
              <a:t>Оплата  </a:t>
            </a:r>
            <a:r>
              <a:rPr lang="ru-RU" altLang="ru-RU" b="1" i="1" dirty="0" err="1">
                <a:solidFill>
                  <a:srgbClr val="0000FF"/>
                </a:solidFill>
              </a:rPr>
              <a:t>коштів</a:t>
            </a:r>
            <a:r>
              <a:rPr lang="ru-RU" altLang="ru-RU" b="1" i="1" dirty="0">
                <a:solidFill>
                  <a:srgbClr val="0000FF"/>
                </a:solidFill>
              </a:rPr>
              <a:t> на </a:t>
            </a:r>
            <a:r>
              <a:rPr lang="ru-RU" altLang="ru-RU" b="1" i="1" dirty="0" err="1">
                <a:solidFill>
                  <a:srgbClr val="0000FF"/>
                </a:solidFill>
              </a:rPr>
              <a:t>комунальні</a:t>
            </a:r>
            <a:r>
              <a:rPr lang="ru-RU" altLang="ru-RU" b="1" i="1" dirty="0">
                <a:solidFill>
                  <a:srgbClr val="0000FF"/>
                </a:solidFill>
              </a:rPr>
              <a:t> </a:t>
            </a:r>
            <a:r>
              <a:rPr lang="ru-RU" altLang="ru-RU" b="1" i="1" dirty="0" err="1">
                <a:solidFill>
                  <a:srgbClr val="0000FF"/>
                </a:solidFill>
              </a:rPr>
              <a:t>послуги</a:t>
            </a:r>
            <a:r>
              <a:rPr lang="ru-RU" altLang="ru-RU" b="1" i="1" dirty="0">
                <a:solidFill>
                  <a:srgbClr val="0000FF"/>
                </a:solidFill>
              </a:rPr>
              <a:t> та </a:t>
            </a:r>
            <a:r>
              <a:rPr lang="ru-RU" altLang="ru-RU" b="1" i="1" dirty="0" err="1">
                <a:solidFill>
                  <a:srgbClr val="0000FF"/>
                </a:solidFill>
              </a:rPr>
              <a:t>енергоносії</a:t>
            </a:r>
            <a:r>
              <a:rPr lang="ru-RU" altLang="ru-RU" b="1" i="1" dirty="0">
                <a:solidFill>
                  <a:srgbClr val="0000FF"/>
                </a:solidFill>
              </a:rPr>
              <a:t>  </a:t>
            </a:r>
            <a:endParaRPr lang="ru-RU" altLang="ru-RU" b="1" i="1" dirty="0" smtClean="0">
              <a:solidFill>
                <a:srgbClr val="0000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i="1" dirty="0" smtClean="0">
                <a:solidFill>
                  <a:srgbClr val="0000FF"/>
                </a:solidFill>
              </a:rPr>
              <a:t>за 2020- 2017 </a:t>
            </a:r>
            <a:r>
              <a:rPr lang="ru-RU" altLang="ru-RU" b="1" i="1" dirty="0">
                <a:solidFill>
                  <a:srgbClr val="0000FF"/>
                </a:solidFill>
              </a:rPr>
              <a:t>роки</a:t>
            </a:r>
            <a:r>
              <a:rPr lang="uk-UA" altLang="ru-RU" b="1" i="1" dirty="0">
                <a:solidFill>
                  <a:srgbClr val="0000FF"/>
                </a:solidFill>
              </a:rPr>
              <a:t>, тис. грн.</a:t>
            </a:r>
            <a:endParaRPr lang="ru-RU" altLang="ru-RU" b="1" i="1" dirty="0">
              <a:solidFill>
                <a:srgbClr val="0000FF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13130"/>
              </p:ext>
            </p:extLst>
          </p:nvPr>
        </p:nvGraphicFramePr>
        <p:xfrm>
          <a:off x="35496" y="835025"/>
          <a:ext cx="8945103" cy="594931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2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41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41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92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41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41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41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41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410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2414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577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Показники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рік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січень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лютий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березень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квітень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травень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червень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липень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серпень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вересень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жовтень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листопад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грудень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Разом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02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Теплопостачання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solidFill>
                            <a:srgbClr val="C00000"/>
                          </a:solidFill>
                          <a:latin typeface="Arial Cyr"/>
                        </a:rPr>
                        <a:t>Гаряча</a:t>
                      </a:r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Arial Cyr"/>
                        </a:rPr>
                        <a:t> вода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391,7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1029,9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889,1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515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698,3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240,8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115,9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208,2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557,8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978,1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908,4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65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83,2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835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861,9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902,4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423,8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222,2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692,6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774,8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712,7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1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701,4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653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657,9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738,6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194,8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242,2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343,8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548,6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613.7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816,6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649,6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6160,2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1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555,3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602,4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543,4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288,6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358,3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106,4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60,8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51,3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425,9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516.6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,</a:t>
                      </a:r>
                      <a:r>
                        <a:rPr lang="uk-UA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3509.0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solidFill>
                            <a:srgbClr val="C00000"/>
                          </a:solidFill>
                          <a:latin typeface="Arial Cyr"/>
                        </a:rPr>
                        <a:t>Опалення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2017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3652,2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2906,5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851,2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151,6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1608,1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2506,8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11676,4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3205,7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3181,9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3118,6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553,1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145,8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2466,8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3937,7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16609,6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76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3861,4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3510,9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2236,9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740,0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981,7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2772,3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14103,2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765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2669,9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2843,2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1788,6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424,6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7726,3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7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Водопостачання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водовідведення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278,8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114,0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294,4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310,3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310,1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362,4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261,2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166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235,8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306,5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467,9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309,7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341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,1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360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244,1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343,6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339,7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284,4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312,4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200,2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162,2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222,9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266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404,3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412,6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3552,8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0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388,3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310,5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450,4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540,4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382,8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423.5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</a:t>
                      </a:r>
                      <a:r>
                        <a:rPr lang="uk-UA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269,4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307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547,5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518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468,6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4915,5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5080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467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302,9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546,8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337,7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252,1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283.8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285.2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196,1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349,3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565,2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3586</a:t>
                      </a:r>
                      <a:endParaRPr lang="ru-RU" sz="105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08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Електрична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енергія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1100,2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1030,7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1020,4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997,8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828,2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720,2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683,1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581,7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550,1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852,5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970,1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964,4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10299,4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1121,4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1158,1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1026,8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1054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751,4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728,1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631,1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516,4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676,8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1000,2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963,1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1123,7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107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51,1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0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1129,9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1107,8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1001,6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935,8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833,3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904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763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763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597,7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896,3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898,4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1123,2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10954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057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1004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715,5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860.4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523,4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532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404,5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511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496,8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571,5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572,7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6191,8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20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Газопостачання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261,2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308,1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82,2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46,2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38,6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39,2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30,6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19,4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48,1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47,6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222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388,5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1531,8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261,2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294,8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314,8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58,4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49,6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25,4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26,7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36,2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65,7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290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510,3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1980,1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70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449,7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248,4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140,7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59,8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47.1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27.4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13,2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39,2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183,5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241,6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1483,5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1707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217,1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195,3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55.1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5.9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6.5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23,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31,7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5</a:t>
                      </a:r>
                      <a:r>
                        <a:rPr lang="uk-UA" sz="10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64,3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497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Всього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2017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5699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5452,2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3195,3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1804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1890,4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1362,6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1038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883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1042,2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1936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4246,2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5077,7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3507,9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5783,6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5740,8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5706,2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2417,6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1094,3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1090,1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856,7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705,3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935,9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1579,1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4816,8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755,7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7726,8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339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6530,7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5830,6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4487,5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3014,6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1163.2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1354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1328,7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1389,2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1484,7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2096.7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3398,2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5255,3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37333,4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6286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04" marR="4104" marT="4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2020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4913,3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4659,3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3794,3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1580,9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1147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800,6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863,5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752,7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1369,7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1686.2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2</a:t>
                      </a:r>
                      <a:r>
                        <a:rPr lang="uk-UA" sz="1050" b="1" i="0" u="none" strike="noStrike" dirty="0" smtClean="0">
                          <a:solidFill>
                            <a:srgbClr val="C00000"/>
                          </a:solidFill>
                          <a:latin typeface="Arial Cyr"/>
                        </a:rPr>
                        <a:t>1577.4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marL="4104" marR="4104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1042988" y="7238563"/>
          <a:ext cx="7704137" cy="222885"/>
        </p:xfrm>
        <a:graphic>
          <a:graphicData uri="http://schemas.openxmlformats.org/drawingml/2006/table">
            <a:tbl>
              <a:tblPr/>
              <a:tblGrid>
                <a:gridCol w="7704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1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332656"/>
            <a:ext cx="5221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Періоди обліку енергоносіїв в університеті </a:t>
            </a:r>
          </a:p>
          <a:p>
            <a:pPr algn="ctr"/>
            <a:r>
              <a:rPr lang="uk-UA" sz="2000" b="1" dirty="0">
                <a:solidFill>
                  <a:srgbClr val="FF0000"/>
                </a:solidFill>
              </a:rPr>
              <a:t>(за вимогами енергопостачальних компаній)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000" b="1" dirty="0"/>
              <a:t>Вода   -                             з </a:t>
            </a:r>
            <a:r>
              <a:rPr lang="uk-UA" sz="2000" b="1" dirty="0" smtClean="0"/>
              <a:t>02.09</a:t>
            </a:r>
            <a:r>
              <a:rPr lang="en-US" sz="2000" b="1" dirty="0" smtClean="0"/>
              <a:t>.2</a:t>
            </a:r>
            <a:r>
              <a:rPr lang="uk-UA" sz="2000" b="1" dirty="0" smtClean="0"/>
              <a:t>01</a:t>
            </a:r>
            <a:r>
              <a:rPr lang="en-US" sz="2000" b="1" dirty="0" smtClean="0"/>
              <a:t>9</a:t>
            </a:r>
            <a:r>
              <a:rPr lang="uk-UA" sz="2000" b="1" dirty="0" smtClean="0"/>
              <a:t>р</a:t>
            </a:r>
            <a:r>
              <a:rPr lang="uk-UA" sz="2000" b="1" dirty="0"/>
              <a:t>. по </a:t>
            </a:r>
            <a:r>
              <a:rPr lang="uk-UA" sz="2000" b="1" dirty="0" smtClean="0"/>
              <a:t>06.10.2020 </a:t>
            </a:r>
            <a:r>
              <a:rPr lang="uk-UA" sz="2000" b="1" dirty="0"/>
              <a:t>р.</a:t>
            </a:r>
          </a:p>
          <a:p>
            <a:pPr marL="342900" indent="-342900">
              <a:buAutoNum type="arabicPeriod"/>
            </a:pPr>
            <a:endParaRPr lang="uk-UA" sz="2000" b="1" dirty="0"/>
          </a:p>
          <a:p>
            <a:pPr marL="342900" indent="-342900">
              <a:buAutoNum type="arabicPeriod"/>
            </a:pPr>
            <a:r>
              <a:rPr lang="uk-UA" sz="2000" b="1" dirty="0"/>
              <a:t>Тепла вода –                   з </a:t>
            </a:r>
            <a:r>
              <a:rPr lang="uk-UA" sz="2000" b="1" dirty="0" smtClean="0"/>
              <a:t>1.10.2020 </a:t>
            </a:r>
            <a:r>
              <a:rPr lang="uk-UA" sz="2000" b="1" dirty="0"/>
              <a:t>р. по </a:t>
            </a:r>
            <a:r>
              <a:rPr lang="uk-UA" sz="2000" b="1" dirty="0" smtClean="0"/>
              <a:t>30.10.2020 </a:t>
            </a:r>
            <a:r>
              <a:rPr lang="uk-UA" sz="2000" b="1" dirty="0"/>
              <a:t>р.</a:t>
            </a:r>
          </a:p>
          <a:p>
            <a:pPr marL="342900" indent="-342900">
              <a:buAutoNum type="arabicPeriod"/>
            </a:pPr>
            <a:endParaRPr lang="uk-UA" sz="2000" b="1" dirty="0"/>
          </a:p>
          <a:p>
            <a:pPr marL="342900" indent="-342900">
              <a:buAutoNum type="arabicPeriod"/>
            </a:pPr>
            <a:r>
              <a:rPr lang="uk-UA" sz="2000" b="1" dirty="0"/>
              <a:t>Тепло –                             з </a:t>
            </a:r>
            <a:r>
              <a:rPr lang="uk-UA" sz="2000" b="1" dirty="0" smtClean="0"/>
              <a:t>1.10.2020 </a:t>
            </a:r>
            <a:r>
              <a:rPr lang="uk-UA" sz="2000" b="1" dirty="0"/>
              <a:t>р. по </a:t>
            </a:r>
            <a:r>
              <a:rPr lang="uk-UA" sz="2000" b="1" dirty="0" smtClean="0"/>
              <a:t>30.10.2020 </a:t>
            </a:r>
            <a:r>
              <a:rPr lang="uk-UA" sz="2000" b="1" dirty="0"/>
              <a:t>р.</a:t>
            </a:r>
          </a:p>
          <a:p>
            <a:pPr marL="342900" indent="-342900">
              <a:buAutoNum type="arabicPeriod"/>
            </a:pPr>
            <a:endParaRPr lang="uk-UA" sz="2000" b="1" dirty="0"/>
          </a:p>
          <a:p>
            <a:pPr marL="342900" indent="-342900">
              <a:buAutoNum type="arabicPeriod"/>
            </a:pPr>
            <a:r>
              <a:rPr lang="uk-UA" sz="2000" b="1" dirty="0"/>
              <a:t>Електрична енергія –   з </a:t>
            </a:r>
            <a:r>
              <a:rPr lang="uk-UA" sz="2000" b="1" dirty="0" smtClean="0"/>
              <a:t>15.09.2020 </a:t>
            </a:r>
            <a:r>
              <a:rPr lang="uk-UA" sz="2000" b="1" dirty="0"/>
              <a:t>р. по </a:t>
            </a:r>
            <a:r>
              <a:rPr lang="uk-UA" sz="2000" b="1" dirty="0" smtClean="0"/>
              <a:t>15.10. 2020 </a:t>
            </a:r>
            <a:r>
              <a:rPr lang="uk-UA" sz="2000" b="1" dirty="0"/>
              <a:t>р.</a:t>
            </a:r>
          </a:p>
          <a:p>
            <a:pPr marL="342900" indent="-342900">
              <a:buAutoNum type="arabicPeriod"/>
            </a:pPr>
            <a:endParaRPr lang="uk-UA" sz="2000" b="1" dirty="0"/>
          </a:p>
          <a:p>
            <a:pPr marL="342900" indent="-342900">
              <a:buAutoNum type="arabicPeriod"/>
            </a:pPr>
            <a:r>
              <a:rPr lang="uk-UA" sz="2000" b="1" dirty="0"/>
              <a:t>Газ –                                   з </a:t>
            </a:r>
            <a:r>
              <a:rPr lang="uk-UA" sz="2000" b="1" dirty="0" smtClean="0"/>
              <a:t>1.10.2020 </a:t>
            </a:r>
            <a:r>
              <a:rPr lang="uk-UA" sz="2000" b="1" dirty="0"/>
              <a:t>р. по </a:t>
            </a:r>
            <a:r>
              <a:rPr lang="uk-UA" sz="2000" b="1" dirty="0" smtClean="0"/>
              <a:t>30.10.2020 </a:t>
            </a:r>
            <a:r>
              <a:rPr lang="uk-UA" sz="2000" b="1" dirty="0"/>
              <a:t>р.</a:t>
            </a:r>
          </a:p>
        </p:txBody>
      </p:sp>
    </p:spTree>
    <p:extLst>
      <p:ext uri="{BB962C8B-B14F-4D97-AF65-F5344CB8AC3E}">
        <p14:creationId xmlns:p14="http://schemas.microsoft.com/office/powerpoint/2010/main" val="26515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572813"/>
              </p:ext>
            </p:extLst>
          </p:nvPr>
        </p:nvGraphicFramePr>
        <p:xfrm>
          <a:off x="55673" y="760622"/>
          <a:ext cx="8608796" cy="6023968"/>
        </p:xfrm>
        <a:graphic>
          <a:graphicData uri="http://schemas.openxmlformats.org/drawingml/2006/table">
            <a:tbl>
              <a:tblPr firstRow="1" firstCol="1" bandRow="1"/>
              <a:tblGrid>
                <a:gridCol w="163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41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1742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Період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Енергоресурси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Фактичне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споживання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Вартість енергоносіїв ,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тис.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грн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2020р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2019р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Різниця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-(+)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Економ.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-(+)%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baseline="0" dirty="0"/>
                        <a:t>   </a:t>
                      </a:r>
                      <a:r>
                        <a:rPr lang="uk-UA" sz="1400" b="1" baseline="0" dirty="0" smtClean="0"/>
                        <a:t>2020 </a:t>
                      </a:r>
                      <a:r>
                        <a:rPr lang="uk-UA" sz="1400" b="1" baseline="0" dirty="0"/>
                        <a:t>р</a:t>
                      </a:r>
                      <a:endParaRPr lang="uk-UA" sz="1400" b="1" dirty="0"/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2019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Різниця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-(+)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Економія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 (+) %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Опалення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</a:rPr>
                        <a:t>Гкал</a:t>
                      </a:r>
                      <a:endParaRPr lang="uk-U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    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Гаряча вода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354.4</a:t>
                      </a:r>
                      <a:endParaRPr lang="uk-UA" sz="16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</a:rPr>
                        <a:t>9.6</a:t>
                      </a:r>
                      <a:endParaRPr lang="uk-UA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800" b="1" dirty="0" err="1" smtClean="0">
                          <a:solidFill>
                            <a:schemeClr val="tx1"/>
                          </a:solidFill>
                        </a:rPr>
                        <a:t>Гкал</a:t>
                      </a:r>
                      <a:endParaRPr lang="uk-U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516.6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613,7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-97.1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Водозабезпечення</a:t>
                      </a: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та водовідведення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25408</a:t>
                      </a:r>
                      <a:endParaRPr lang="uk-UA" sz="16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Куб.м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29690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Куб.м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-1552</a:t>
                      </a:r>
                    </a:p>
                    <a:p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куб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</a:rPr>
                        <a:t>. м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565,2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547,5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+17,7</a:t>
                      </a:r>
                      <a:endParaRPr lang="uk-UA" sz="20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+3</a:t>
                      </a:r>
                      <a:endParaRPr lang="uk-UA" sz="2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Електрична енергія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382864</a:t>
                      </a: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кВт.год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547003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кВт.год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-164139</a:t>
                      </a:r>
                      <a:endParaRPr lang="uk-UA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</a:rPr>
                        <a:t>кВт.год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572,7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896,3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323,4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Газопостачання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4,</a:t>
                      </a: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Тис.куб.м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6,5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Тис.куб.м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</a:rPr>
                        <a:t>-1,</a:t>
                      </a:r>
                      <a:r>
                        <a:rPr lang="uk-UA" sz="1400" b="1" i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400" b="1" i="1" dirty="0" err="1" smtClean="0">
                          <a:solidFill>
                            <a:schemeClr val="tx1"/>
                          </a:solidFill>
                        </a:rPr>
                        <a:t>Тис.куб.м</a:t>
                      </a:r>
                      <a:r>
                        <a:rPr lang="uk-UA" sz="1400" b="1" i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31,7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39,2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-7,5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uk-UA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</a:t>
                      </a: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С Ь О Г О</a:t>
                      </a:r>
                      <a:r>
                        <a:rPr lang="uk-UA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686.2</a:t>
                      </a:r>
                      <a:endParaRPr lang="uk-UA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2096,7</a:t>
                      </a:r>
                      <a:endParaRPr lang="uk-UA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-410.5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68421" y="36051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uk-UA" sz="2000" b="1" dirty="0">
                <a:solidFill>
                  <a:srgbClr val="FF0000"/>
                </a:solidFill>
              </a:rPr>
              <a:t>Зведені показники споживання і оплати енергоресурсів за </a:t>
            </a:r>
            <a:r>
              <a:rPr lang="uk-UA" sz="2000" b="1" dirty="0" smtClean="0">
                <a:solidFill>
                  <a:srgbClr val="FF0000"/>
                </a:solidFill>
              </a:rPr>
              <a:t>жовтень 2020 </a:t>
            </a:r>
            <a:r>
              <a:rPr lang="uk-UA" sz="2000" b="1" dirty="0">
                <a:solidFill>
                  <a:srgbClr val="FF0000"/>
                </a:solidFill>
              </a:rPr>
              <a:t>р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  <a:endParaRPr lang="uk-U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81859"/>
              </p:ext>
            </p:extLst>
          </p:nvPr>
        </p:nvGraphicFramePr>
        <p:xfrm>
          <a:off x="251520" y="1124744"/>
          <a:ext cx="8666058" cy="5455392"/>
        </p:xfrm>
        <a:graphic>
          <a:graphicData uri="http://schemas.openxmlformats.org/drawingml/2006/table">
            <a:tbl>
              <a:tblPr firstRow="1" firstCol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3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61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Енергоресурси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Фактичне </a:t>
                      </a:r>
                      <a:r>
                        <a:rPr lang="uk-UA" sz="16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споживання(в </a:t>
                      </a:r>
                      <a:r>
                        <a:rPr lang="uk-UA" sz="1600" b="1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абсол</a:t>
                      </a:r>
                      <a:r>
                        <a:rPr lang="uk-UA" sz="16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од.)</a:t>
                      </a:r>
                      <a:endParaRPr lang="uk-UA" sz="16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Економія</a:t>
                      </a:r>
                      <a:r>
                        <a:rPr lang="uk-UA" sz="1600" b="1" baseline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(в абсолютних один.)</a:t>
                      </a:r>
                      <a:endParaRPr lang="uk-UA" sz="16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Економія</a:t>
                      </a:r>
                      <a:r>
                        <a:rPr lang="uk-UA" sz="1600" b="1" baseline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в грошах</a:t>
                      </a:r>
                      <a:r>
                        <a:rPr lang="uk-UA" sz="16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,</a:t>
                      </a:r>
                      <a:r>
                        <a:rPr lang="uk-UA" sz="1600" b="1" baseline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грн</a:t>
                      </a:r>
                      <a:r>
                        <a:rPr lang="uk-UA" sz="1600" b="1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600" b="1" baseline="0" dirty="0" smtClean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Опалення,Гкал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5770,7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-225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-2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622 900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Гаряча вода, </a:t>
                      </a: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Гкал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702.8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359.3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-1 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185 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Водозабезпечення та водовідведення, </a:t>
                      </a: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куб.м</a:t>
                      </a: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160288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-27552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-350800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Електрична енергія, </a:t>
                      </a:r>
                      <a:r>
                        <a:rPr lang="uk-UA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кВт.год</a:t>
                      </a: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3995560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-874922</a:t>
                      </a:r>
                      <a:endParaRPr lang="uk-UA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-2 740300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Газопостачання</a:t>
                      </a:r>
                      <a:r>
                        <a:rPr lang="uk-UA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куб.м</a:t>
                      </a:r>
                      <a:r>
                        <a:rPr lang="uk-U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7900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31600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507100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Разом</a:t>
                      </a:r>
                      <a:r>
                        <a:rPr lang="uk-UA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>
                        <a:solidFill>
                          <a:schemeClr val="accent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>
                        <a:solidFill>
                          <a:schemeClr val="accent1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solidFill>
                            <a:srgbClr val="C00000"/>
                          </a:solidFill>
                        </a:rPr>
                        <a:t>-7406100</a:t>
                      </a:r>
                      <a:endParaRPr lang="uk-UA" sz="3200" b="1" dirty="0">
                        <a:solidFill>
                          <a:srgbClr val="C00000"/>
                        </a:solidFill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116632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uk-UA" sz="2000" b="1" dirty="0">
                <a:solidFill>
                  <a:srgbClr val="FF0000"/>
                </a:solidFill>
              </a:rPr>
              <a:t>Результати роботи  НУБіП України по енергозбереженню за </a:t>
            </a:r>
            <a:r>
              <a:rPr lang="uk-UA" sz="2000" b="1" dirty="0" smtClean="0">
                <a:solidFill>
                  <a:srgbClr val="FF0000"/>
                </a:solidFill>
              </a:rPr>
              <a:t>10 місяців</a:t>
            </a:r>
          </a:p>
          <a:p>
            <a:r>
              <a:rPr lang="uk-UA" sz="2000" b="1" dirty="0" smtClean="0">
                <a:solidFill>
                  <a:srgbClr val="FF0000"/>
                </a:solidFill>
              </a:rPr>
              <a:t>2020 року </a:t>
            </a:r>
            <a:r>
              <a:rPr lang="uk-UA" sz="2000" b="1" dirty="0">
                <a:solidFill>
                  <a:srgbClr val="FF0000"/>
                </a:solidFill>
              </a:rPr>
              <a:t>в порівнянні </a:t>
            </a:r>
            <a:r>
              <a:rPr lang="uk-UA" sz="2000" b="1" dirty="0" smtClean="0">
                <a:solidFill>
                  <a:srgbClr val="FF0000"/>
                </a:solidFill>
              </a:rPr>
              <a:t>до 10-и місяців  201</a:t>
            </a:r>
            <a:r>
              <a:rPr lang="uk-UA" sz="2000" b="1" dirty="0">
                <a:solidFill>
                  <a:srgbClr val="FF0000"/>
                </a:solidFill>
              </a:rPr>
              <a:t>9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r>
              <a:rPr lang="uk-UA" sz="2000" b="1" dirty="0">
                <a:solidFill>
                  <a:srgbClr val="FF0000"/>
                </a:solidFill>
              </a:rPr>
              <a:t>року.</a:t>
            </a:r>
          </a:p>
        </p:txBody>
      </p:sp>
    </p:spTree>
    <p:extLst>
      <p:ext uri="{BB962C8B-B14F-4D97-AF65-F5344CB8AC3E}">
        <p14:creationId xmlns:p14="http://schemas.microsoft.com/office/powerpoint/2010/main" val="6268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7384"/>
            <a:ext cx="930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47625"/>
              </p:ext>
            </p:extLst>
          </p:nvPr>
        </p:nvGraphicFramePr>
        <p:xfrm>
          <a:off x="179512" y="1052736"/>
          <a:ext cx="8640959" cy="5628589"/>
        </p:xfrm>
        <a:graphic>
          <a:graphicData uri="http://schemas.openxmlformats.org/drawingml/2006/table">
            <a:tbl>
              <a:tblPr/>
              <a:tblGrid>
                <a:gridCol w="1294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1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6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Показники</a:t>
                      </a: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Рік</a:t>
                      </a: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Витрати</a:t>
                      </a:r>
                      <a:r>
                        <a:rPr lang="uk-UA" sz="1000" b="1" baseline="0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в натуральних величинах</a:t>
                      </a:r>
                      <a:endParaRPr lang="uk-UA" sz="100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Фактично </a:t>
                      </a:r>
                      <a:r>
                        <a:rPr lang="uk-UA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оплачено</a:t>
                      </a: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50" b="1" dirty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Економія</a:t>
                      </a:r>
                      <a:r>
                        <a:rPr lang="uk-UA" sz="1050" b="1" baseline="0" dirty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в натуральних   одиницях відносно </a:t>
                      </a:r>
                      <a:r>
                        <a:rPr lang="uk-UA" sz="1050" b="1" baseline="0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2020 </a:t>
                      </a:r>
                      <a:r>
                        <a:rPr lang="uk-UA" sz="1050" b="1" baseline="0" dirty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р.</a:t>
                      </a:r>
                      <a:endParaRPr lang="uk-UA" sz="1050" b="1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Економія</a:t>
                      </a:r>
                      <a:r>
                        <a:rPr lang="uk-UA" sz="1050" b="1" baseline="0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, грн </a:t>
                      </a:r>
                    </a:p>
                    <a:p>
                      <a:pPr algn="ctr"/>
                      <a:r>
                        <a:rPr lang="uk-UA" sz="1050" b="1" baseline="0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(за тарифами 2020 р.)</a:t>
                      </a:r>
                      <a:endParaRPr lang="uk-UA" sz="1050" b="1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62"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Тепло-</a:t>
                      </a: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постачання</a:t>
                      </a: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Опалення</a:t>
                      </a:r>
                      <a:endParaRPr lang="uk-UA" sz="1000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7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2017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5520,3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baseline="0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7561,5 тис</a:t>
                      </a:r>
                      <a:r>
                        <a:rPr lang="uk-UA" sz="105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грн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1" dirty="0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+351,5 </a:t>
                      </a:r>
                      <a:r>
                        <a:rPr lang="uk-UA" sz="1100" b="1" dirty="0" err="1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100" b="1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   +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316700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7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</a:rPr>
                        <a:t>551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.3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         10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</a:rPr>
                        <a:t>205,1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</a:rPr>
                        <a:t>тис.грн</a:t>
                      </a:r>
                      <a:endParaRPr lang="uk-UA" sz="105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 -</a:t>
                      </a:r>
                      <a:r>
                        <a:rPr lang="uk-UA" sz="11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673,6 </a:t>
                      </a:r>
                      <a:r>
                        <a:rPr lang="uk-UA" sz="110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1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   -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2333000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7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5995.7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10349.2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 -</a:t>
                      </a:r>
                      <a:r>
                        <a:rPr lang="uk-UA" sz="11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225 </a:t>
                      </a:r>
                      <a:r>
                        <a:rPr lang="uk-UA" sz="1100" b="1" baseline="0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1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  -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2622900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10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5770,7</a:t>
                      </a:r>
                      <a:r>
                        <a:rPr lang="en-US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7726,3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тис.грн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accent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accent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/>
                          </a:solidFill>
                        </a:rPr>
                        <a:t>              </a:t>
                      </a:r>
                      <a:r>
                        <a:rPr lang="uk-UA" sz="1400" b="1" dirty="0" smtClean="0">
                          <a:solidFill>
                            <a:schemeClr val="accent2"/>
                          </a:solidFill>
                        </a:rPr>
                        <a:t>                                               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uk-UA" sz="1400" b="1" dirty="0" smtClean="0">
                          <a:solidFill>
                            <a:schemeClr val="accent2"/>
                          </a:solidFill>
                        </a:rPr>
                        <a:t>гаряча вода</a:t>
                      </a:r>
                      <a:endParaRPr lang="uk-UA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67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2017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3468,7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4696,7 тис</a:t>
                      </a:r>
                      <a:r>
                        <a:rPr lang="uk-UA" sz="105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грн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-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766.4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  -</a:t>
                      </a:r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1110700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7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420,2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baseline="0" dirty="0" smtClean="0">
                          <a:solidFill>
                            <a:schemeClr val="accent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245,3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 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</a:t>
                      </a:r>
                      <a:r>
                        <a:rPr lang="uk-UA" sz="1050" b="1" dirty="0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+282.1</a:t>
                      </a:r>
                      <a:r>
                        <a:rPr lang="en-US" sz="1050" b="1" dirty="0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+340700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76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</a:rPr>
                        <a:t>             3061,6 </a:t>
                      </a:r>
                      <a:r>
                        <a:rPr lang="uk-UA" sz="1200" b="1" baseline="0" dirty="0" err="1" smtClean="0">
                          <a:solidFill>
                            <a:schemeClr val="tx1"/>
                          </a:solidFill>
                        </a:rPr>
                        <a:t>Гкал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</a:rPr>
                        <a:t>4694 </a:t>
                      </a:r>
                      <a:r>
                        <a:rPr lang="uk-UA" sz="1200" b="1" baseline="0" dirty="0" err="1" smtClean="0">
                          <a:solidFill>
                            <a:schemeClr val="tx1"/>
                          </a:solidFill>
                        </a:rPr>
                        <a:t>тис.грн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   -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359.3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Гкал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-1185000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79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           </a:t>
                      </a:r>
                      <a:r>
                        <a:rPr lang="uk-UA" sz="1200" b="1" dirty="0" smtClean="0">
                          <a:solidFill>
                            <a:srgbClr val="C00000"/>
                          </a:solidFill>
                        </a:rPr>
                        <a:t>2702.3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200" b="1" dirty="0" err="1" smtClean="0">
                          <a:solidFill>
                            <a:srgbClr val="C00000"/>
                          </a:solidFill>
                        </a:rPr>
                        <a:t>Гкал</a:t>
                      </a:r>
                      <a:endParaRPr lang="uk-U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rgbClr val="C00000"/>
                          </a:solidFill>
                        </a:rPr>
                        <a:t>         </a:t>
                      </a:r>
                      <a:r>
                        <a:rPr lang="uk-UA" sz="1200" b="1" dirty="0" smtClean="0">
                          <a:solidFill>
                            <a:srgbClr val="C00000"/>
                          </a:solidFill>
                        </a:rPr>
                        <a:t>3509</a:t>
                      </a:r>
                      <a:r>
                        <a:rPr lang="uk-UA" sz="12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200" b="1" dirty="0" err="1" smtClean="0">
                          <a:solidFill>
                            <a:srgbClr val="C00000"/>
                          </a:solidFill>
                        </a:rPr>
                        <a:t>тис.грн</a:t>
                      </a:r>
                      <a:endParaRPr lang="uk-U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accent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accent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79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Водопостачання</a:t>
                      </a:r>
                      <a:r>
                        <a:rPr lang="ru-RU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та </a:t>
                      </a: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водовідведення</a:t>
                      </a: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2017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214135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2636,5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 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- 53847</a:t>
                      </a:r>
                      <a:r>
                        <a:rPr lang="uk-UA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м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куб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   +949500</a:t>
                      </a:r>
                      <a:endParaRPr lang="uk-U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7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70126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2735,5 тис</a:t>
                      </a:r>
                      <a:r>
                        <a:rPr lang="uk-UA" sz="105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грн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-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9838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м.</a:t>
                      </a:r>
                      <a:r>
                        <a:rPr lang="uk-UA" sz="11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куб</a:t>
                      </a:r>
                      <a:endParaRPr lang="uk-UA" sz="11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   +850500</a:t>
                      </a:r>
                      <a:endParaRPr lang="uk-U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79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87840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39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36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,8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-  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27552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1"/>
                          </a:solidFill>
                        </a:rPr>
                        <a:t>  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-350800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010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160288</a:t>
                      </a: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куб.м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baseline="0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3586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тис.грн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accent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5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Електро-постачання</a:t>
                      </a:r>
                      <a:r>
                        <a:rPr lang="ru-RU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2017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5444296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8333,3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</a:t>
                      </a:r>
                      <a:r>
                        <a:rPr lang="uk-UA" sz="105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грн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     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-</a:t>
                      </a:r>
                      <a:r>
                        <a:rPr lang="uk-UA" sz="120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1448736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20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    -2141500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47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5146649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8664,3тис</a:t>
                      </a:r>
                      <a:r>
                        <a:rPr lang="uk-UA" sz="105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грн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</a:t>
                      </a:r>
                      <a:r>
                        <a:rPr lang="uk-UA" sz="12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-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1151089 </a:t>
                      </a:r>
                      <a:r>
                        <a:rPr lang="uk-UA" sz="120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2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   -2472500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47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4870482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кВт. год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8932,1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              - </a:t>
                      </a:r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874922 </a:t>
                      </a:r>
                      <a:r>
                        <a:rPr lang="uk-UA" sz="1200" b="1" dirty="0" err="1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20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   -2740300</a:t>
                      </a:r>
                      <a:endParaRPr lang="uk-U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010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050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2020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</a:t>
                      </a:r>
                      <a:r>
                        <a:rPr lang="en-US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995560</a:t>
                      </a: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кВт.год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6191,8</a:t>
                      </a:r>
                      <a:r>
                        <a:rPr lang="uk-UA" sz="1050" b="1" dirty="0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err="1" smtClean="0">
                          <a:solidFill>
                            <a:srgbClr val="C0000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тис.грн</a:t>
                      </a:r>
                      <a:endParaRPr lang="uk-UA" sz="1050" b="1" dirty="0">
                        <a:solidFill>
                          <a:srgbClr val="C0000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5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676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err="1"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Газопостачання</a:t>
                      </a:r>
                      <a:endParaRPr lang="ru-RU" sz="1050" b="1" dirty="0"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2017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111,8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</a:t>
                      </a:r>
                      <a:r>
                        <a:rPr lang="uk-UA" sz="105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</a:t>
                      </a:r>
                      <a:r>
                        <a:rPr lang="uk-UA" sz="1050" b="1" dirty="0" err="1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921,2тис</a:t>
                      </a:r>
                      <a:r>
                        <a:rPr lang="uk-UA" sz="1050" b="1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грн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      -  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33,9тис</a:t>
                      </a:r>
                      <a:r>
                        <a:rPr lang="uk-UA" sz="1400" b="1" dirty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. </a:t>
                      </a:r>
                      <a:r>
                        <a:rPr lang="uk-UA" sz="1400" b="1" dirty="0" err="1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м.куб</a:t>
                      </a:r>
                      <a:endParaRPr lang="uk-UA" sz="140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    -3</a:t>
                      </a:r>
                      <a:r>
                        <a:rPr lang="uk-UA" b="1" dirty="0" smtClean="0">
                          <a:solidFill>
                            <a:srgbClr val="002060"/>
                          </a:solidFill>
                        </a:rPr>
                        <a:t>56900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67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5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2018</a:t>
                      </a:r>
                      <a:endParaRPr lang="uk-UA" sz="105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35,1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тис.м.куб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</a:t>
                      </a:r>
                      <a:r>
                        <a:rPr lang="uk-UA" sz="1050" b="1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179,8 </a:t>
                      </a:r>
                      <a:r>
                        <a:rPr lang="uk-UA" sz="1050" b="1" dirty="0" err="1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тис.грн</a:t>
                      </a:r>
                      <a:endParaRPr lang="uk-UA" sz="1050" b="1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-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57,2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uk-UA" sz="1400" b="1" dirty="0" err="1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тис.м.куб</a:t>
                      </a:r>
                      <a:endParaRPr lang="uk-UA" sz="140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   -</a:t>
                      </a:r>
                      <a:r>
                        <a:rPr lang="uk-UA" b="1" dirty="0" smtClean="0">
                          <a:solidFill>
                            <a:srgbClr val="002060"/>
                          </a:solidFill>
                        </a:rPr>
                        <a:t>615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500</a:t>
                      </a:r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8403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2019</a:t>
                      </a:r>
                      <a:endParaRPr lang="uk-UA" sz="1000" b="1" dirty="0">
                        <a:solidFill>
                          <a:srgbClr val="002060"/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</a:rPr>
                        <a:t>             109,5 </a:t>
                      </a:r>
                      <a:r>
                        <a:rPr lang="uk-UA" sz="1100" b="1" dirty="0" err="1" smtClean="0">
                          <a:solidFill>
                            <a:schemeClr val="tx1"/>
                          </a:solidFill>
                        </a:rPr>
                        <a:t>тис.м.куб</a:t>
                      </a:r>
                      <a:endParaRPr lang="uk-U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baseline="0" dirty="0" smtClean="0">
                          <a:solidFill>
                            <a:schemeClr val="tx1"/>
                          </a:solidFill>
                        </a:rPr>
                        <a:t>         1071,4 </a:t>
                      </a:r>
                      <a:r>
                        <a:rPr lang="uk-UA" sz="1200" b="1" baseline="0" dirty="0" err="1" smtClean="0">
                          <a:solidFill>
                            <a:schemeClr val="tx1"/>
                          </a:solidFill>
                        </a:rPr>
                        <a:t>тис.грн</a:t>
                      </a:r>
                      <a:endParaRPr lang="uk-UA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solidFill>
                            <a:srgbClr val="002060"/>
                          </a:solidFill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- 31,6</a:t>
                      </a:r>
                      <a:r>
                        <a:rPr kumimoji="0" lang="uk-UA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тис.м.куб</a:t>
                      </a:r>
                      <a:endParaRPr kumimoji="0" lang="uk-U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  <a:p>
                      <a:endParaRPr lang="uk-UA" sz="1200" b="1" dirty="0">
                        <a:solidFill>
                          <a:srgbClr val="00206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uk-UA" sz="1600" b="1" dirty="0" smtClean="0">
                          <a:solidFill>
                            <a:srgbClr val="002060"/>
                          </a:solidFill>
                        </a:rPr>
                        <a:t>-507100</a:t>
                      </a:r>
                      <a:endParaRPr lang="uk-UA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24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5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panose="020B0604020202020204" pitchFamily="34" charset="0"/>
                          <a:ea typeface="Calibri" panose="020F0502020204030204" pitchFamily="34" charset="0"/>
                          <a:cs typeface="Arial Cyr" panose="020B0604020202020204" pitchFamily="34" charset="0"/>
                        </a:rPr>
                        <a:t>2222222</a:t>
                      </a:r>
                      <a:endParaRPr lang="uk-UA" sz="1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Arial Cyr" panose="020B0604020202020204" pitchFamily="34" charset="0"/>
                        <a:ea typeface="Calibri" panose="020F050202020403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uk-UA" sz="1100" b="1" dirty="0" smtClean="0">
                          <a:solidFill>
                            <a:srgbClr val="C00000"/>
                          </a:solidFill>
                        </a:rPr>
                        <a:t>    </a:t>
                      </a:r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   7</a:t>
                      </a:r>
                      <a:r>
                        <a:rPr lang="uk-UA" sz="1100" b="1" dirty="0" smtClean="0">
                          <a:solidFill>
                            <a:srgbClr val="C00000"/>
                          </a:solidFill>
                        </a:rPr>
                        <a:t>7,9</a:t>
                      </a:r>
                      <a:r>
                        <a:rPr lang="uk-UA" sz="11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100" b="1" dirty="0" err="1" smtClean="0">
                          <a:solidFill>
                            <a:srgbClr val="C00000"/>
                          </a:solidFill>
                        </a:rPr>
                        <a:t>тис.м.куб</a:t>
                      </a:r>
                      <a:endParaRPr lang="uk-UA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>
                          <a:solidFill>
                            <a:srgbClr val="C00000"/>
                          </a:solidFill>
                        </a:rPr>
                        <a:t>         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uk-UA" sz="1200" b="1" dirty="0" smtClean="0">
                          <a:solidFill>
                            <a:srgbClr val="C00000"/>
                          </a:solidFill>
                        </a:rPr>
                        <a:t>64,3</a:t>
                      </a:r>
                      <a:r>
                        <a:rPr lang="uk-UA" sz="12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200" b="1" dirty="0" err="1" smtClean="0">
                          <a:solidFill>
                            <a:srgbClr val="C00000"/>
                          </a:solidFill>
                        </a:rPr>
                        <a:t>тис.грн</a:t>
                      </a:r>
                      <a:endParaRPr lang="uk-UA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00" b="1" dirty="0">
                        <a:solidFill>
                          <a:schemeClr val="accent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00" b="1" dirty="0">
                        <a:solidFill>
                          <a:schemeClr val="accent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6363103"/>
            <a:ext cx="8424936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uk-UA" sz="1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Фактична економія в 2020 р.  </a:t>
            </a:r>
            <a:r>
              <a:rPr lang="uk-UA" sz="1400" b="1" dirty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з</a:t>
            </a:r>
            <a:r>
              <a:rPr lang="uk-UA" sz="1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меншена  в порівнянні до 201</a:t>
            </a:r>
            <a:r>
              <a:rPr lang="en-US" sz="1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9</a:t>
            </a:r>
            <a:r>
              <a:rPr lang="uk-UA" sz="1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р.   на </a:t>
            </a:r>
            <a:r>
              <a:rPr lang="en-US" sz="1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–</a:t>
            </a:r>
            <a:r>
              <a:rPr lang="uk-UA" sz="1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7406100 </a:t>
            </a:r>
            <a:r>
              <a:rPr lang="uk-UA" sz="2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грн</a:t>
            </a:r>
            <a:r>
              <a:rPr lang="uk-UA" sz="1400" b="1" dirty="0" smtClean="0">
                <a:solidFill>
                  <a:srgbClr val="C0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.   </a:t>
            </a:r>
            <a:endParaRPr lang="uk-UA" sz="1400" b="1" dirty="0">
              <a:solidFill>
                <a:srgbClr val="C0000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>
          <a:xfrm>
            <a:off x="755576" y="-41056"/>
            <a:ext cx="7704856" cy="73375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2400" b="1" dirty="0">
                <a:solidFill>
                  <a:srgbClr val="1F497D"/>
                </a:solidFill>
              </a:rPr>
              <a:t> </a:t>
            </a:r>
            <a:r>
              <a:rPr lang="uk-UA" altLang="uk-UA" sz="2000" b="1" dirty="0">
                <a:solidFill>
                  <a:srgbClr val="002060"/>
                </a:solidFill>
              </a:rPr>
              <a:t>ПОРІВНЯННЯ ФАКТИЧНОГО СПОЖИВАННЯ ЕНЕРГОНОСІЇВ </a:t>
            </a:r>
          </a:p>
          <a:p>
            <a:pPr algn="ctr"/>
            <a:r>
              <a:rPr lang="uk-UA" altLang="uk-UA" sz="2000" b="1" dirty="0">
                <a:solidFill>
                  <a:srgbClr val="002060"/>
                </a:solidFill>
              </a:rPr>
              <a:t> </a:t>
            </a:r>
            <a:r>
              <a:rPr lang="uk-UA" altLang="uk-UA" sz="2000" b="1" dirty="0">
                <a:solidFill>
                  <a:srgbClr val="FF0000"/>
                </a:solidFill>
              </a:rPr>
              <a:t>за </a:t>
            </a:r>
            <a:r>
              <a:rPr lang="uk-UA" altLang="uk-UA" sz="2000" b="1" dirty="0" smtClean="0">
                <a:solidFill>
                  <a:srgbClr val="FF0000"/>
                </a:solidFill>
              </a:rPr>
              <a:t>10 місяців  2017, 2018, 2019 років до 2020 року</a:t>
            </a:r>
            <a:endParaRPr lang="uk-UA" altLang="uk-U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03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210146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rgbClr val="FF0000"/>
                </a:solidFill>
              </a:rPr>
              <a:t>Аналіз витрат енергоносіїв за </a:t>
            </a:r>
            <a:r>
              <a:rPr lang="uk-UA" sz="3100" b="1" dirty="0" smtClean="0">
                <a:solidFill>
                  <a:srgbClr val="FF0000"/>
                </a:solidFill>
              </a:rPr>
              <a:t>жовтень 2020 </a:t>
            </a:r>
            <a:r>
              <a:rPr lang="uk-UA" sz="31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uk-UA" sz="31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609465"/>
              </p:ext>
            </p:extLst>
          </p:nvPr>
        </p:nvGraphicFramePr>
        <p:xfrm>
          <a:off x="590550" y="1195388"/>
          <a:ext cx="6624638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6" name="Документ" r:id="rId3" imgW="11566518" imgH="8770048" progId="Word.Document.12">
                  <p:embed/>
                </p:oleObj>
              </mc:Choice>
              <mc:Fallback>
                <p:oleObj name="Документ" r:id="rId3" imgW="11566518" imgH="8770048" progId="Word.Document.1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1195388"/>
                        <a:ext cx="6624638" cy="5022850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86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Картинки по запросу энергосбере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409575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6575" y="4653136"/>
            <a:ext cx="6968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Зберігаймо</a:t>
            </a:r>
            <a:r>
              <a:rPr lang="ru-RU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енергію</a:t>
            </a:r>
            <a:r>
              <a:rPr lang="ru-RU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283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210146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rgbClr val="FF0000"/>
                </a:solidFill>
              </a:rPr>
              <a:t>Аналіз витрат енергоносіїв </a:t>
            </a:r>
            <a:r>
              <a:rPr lang="uk-UA" sz="3100" b="1" dirty="0" smtClean="0">
                <a:solidFill>
                  <a:srgbClr val="FF0000"/>
                </a:solidFill>
              </a:rPr>
              <a:t>за вересень 2020 </a:t>
            </a:r>
            <a:r>
              <a:rPr lang="uk-UA" sz="3100" b="1" dirty="0">
                <a:solidFill>
                  <a:srgbClr val="FF0000"/>
                </a:solidFill>
              </a:rPr>
              <a:t>р. у розрахунках на 1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uk-UA" sz="3100" b="1" dirty="0">
                <a:solidFill>
                  <a:srgbClr val="FF0000"/>
                </a:solidFill>
              </a:rPr>
              <a:t>проживаючого в гуртожитках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240430"/>
              </p:ext>
            </p:extLst>
          </p:nvPr>
        </p:nvGraphicFramePr>
        <p:xfrm>
          <a:off x="1158875" y="1268413"/>
          <a:ext cx="6516688" cy="5112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9" name="Документ" r:id="rId4" imgW="8157513" imgH="7256534" progId="Word.Document.12">
                  <p:embed/>
                </p:oleObj>
              </mc:Choice>
              <mc:Fallback>
                <p:oleObj name="Документ" r:id="rId4" imgW="8157513" imgH="7256534" progId="Word.Document.12">
                  <p:embed/>
                  <p:pic>
                    <p:nvPicPr>
                      <p:cNvPr id="4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268413"/>
                        <a:ext cx="6516688" cy="5112915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38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040" y="260648"/>
            <a:ext cx="8640960" cy="1470025"/>
          </a:xfrm>
        </p:spPr>
        <p:txBody>
          <a:bodyPr>
            <a:normAutofit/>
          </a:bodyPr>
          <a:lstStyle/>
          <a:p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 </a:t>
            </a:r>
            <a:b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вересень</a:t>
            </a:r>
            <a:r>
              <a:rPr lang="uk-UA" sz="2400" b="1" dirty="0" smtClean="0"/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2020- 2019р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27844"/>
              </p:ext>
            </p:extLst>
          </p:nvPr>
        </p:nvGraphicFramePr>
        <p:xfrm>
          <a:off x="179512" y="1412776"/>
          <a:ext cx="8784975" cy="5316877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29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6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16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69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869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869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6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sz="2000" b="1" dirty="0"/>
                        <a:t>   Фактичне </a:t>
                      </a:r>
                      <a:r>
                        <a:rPr lang="uk-UA" sz="2000" b="1" dirty="0" smtClean="0"/>
                        <a:t>споживання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</a:t>
                      </a:r>
                      <a:r>
                        <a:rPr lang="uk-UA" sz="2000" b="1" dirty="0" err="1" smtClean="0"/>
                        <a:t>м.куб</a:t>
                      </a:r>
                      <a:r>
                        <a:rPr lang="uk-UA" sz="2000" b="1" dirty="0" smtClean="0"/>
                        <a:t>.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2000" b="1" dirty="0"/>
                        <a:t>Вартість споживання,</a:t>
                      </a:r>
                      <a:r>
                        <a:rPr lang="uk-UA" sz="2000" b="1" baseline="0" dirty="0"/>
                        <a:t> грн.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000" b="1" dirty="0" smtClean="0"/>
                    </a:p>
                    <a:p>
                      <a:r>
                        <a:rPr lang="uk-UA" sz="2000" b="1" dirty="0" smtClean="0"/>
                        <a:t>2020</a:t>
                      </a:r>
                    </a:p>
                    <a:p>
                      <a:r>
                        <a:rPr lang="uk-UA" sz="2000" b="1" dirty="0" smtClean="0"/>
                        <a:t>р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000" b="1" dirty="0"/>
                    </a:p>
                    <a:p>
                      <a:r>
                        <a:rPr lang="uk-UA" sz="2000" b="1" dirty="0" smtClean="0"/>
                        <a:t>2019р</a:t>
                      </a:r>
                      <a:endParaRPr lang="uk-UA" sz="2000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en-US" sz="20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ru-RU" sz="20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0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20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</a:t>
                      </a:r>
                      <a:r>
                        <a:rPr lang="ru-RU" sz="1400" b="1" baseline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за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400" b="1" baseline="0" dirty="0" err="1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lang="ru-RU" sz="1400" b="1" baseline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b="1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1 </a:t>
                      </a:r>
                      <a:r>
                        <a:rPr lang="uk-UA" sz="1400" b="0" dirty="0" smtClean="0">
                          <a:latin typeface="Arial Narrow" panose="020B0606020202030204" pitchFamily="34" charset="0"/>
                        </a:rPr>
                        <a:t> .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4166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7633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-3467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2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529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-80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6034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5719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+315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3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637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-228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5496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6887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-1391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4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-436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6800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10184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-3384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5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10120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6816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+3304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+48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6 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1108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-99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13561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11988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+1573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6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17140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вересень 2019р.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- 2020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25487"/>
              </p:ext>
            </p:extLst>
          </p:nvPr>
        </p:nvGraphicFramePr>
        <p:xfrm>
          <a:off x="179511" y="764705"/>
          <a:ext cx="8856984" cy="6272784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310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80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00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5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95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95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713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</a:t>
                      </a:r>
                    </a:p>
                    <a:p>
                      <a:r>
                        <a:rPr lang="uk-UA" dirty="0" smtClean="0"/>
                        <a:t>       </a:t>
                      </a:r>
                      <a:r>
                        <a:rPr lang="uk-UA" sz="1800" b="0" baseline="0" dirty="0" smtClean="0">
                          <a:latin typeface="Arial Narrow" panose="020B0606020202030204" pitchFamily="34" charset="0"/>
                        </a:rPr>
                        <a:t>        </a:t>
                      </a:r>
                      <a:r>
                        <a:rPr lang="uk-UA" sz="1800" b="0" dirty="0" smtClean="0">
                          <a:latin typeface="Arial Narrow" panose="020B0606020202030204" pitchFamily="34" charset="0"/>
                        </a:rPr>
                        <a:t>  м</a:t>
                      </a:r>
                      <a:r>
                        <a:rPr lang="uk-UA" sz="1800" b="0" baseline="30000" dirty="0" smtClean="0"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uk-UA" sz="1800" b="0" dirty="0" smtClean="0">
                          <a:latin typeface="Arial Narrow" panose="020B0606020202030204" pitchFamily="34" charset="0"/>
                        </a:rPr>
                        <a:t>. 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</a:t>
                      </a:r>
                      <a:r>
                        <a:rPr lang="en-US" dirty="0" smtClean="0"/>
                        <a:t>20</a:t>
                      </a:r>
                      <a:r>
                        <a:rPr lang="uk-UA" dirty="0" smtClean="0"/>
                        <a:t>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en-US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uk-UA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latin typeface="Arial Narrow" panose="020B0606020202030204" pitchFamily="34" charset="0"/>
                        </a:rPr>
                        <a:t>№ 7 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534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5773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+1269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3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8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-158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4704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5492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-788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6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9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1472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-680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-46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10644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15915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-5271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-33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10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-555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10241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14239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-3998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11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1413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-940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-66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15277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-8853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Гуртожиток </a:t>
                      </a:r>
                      <a:b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12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1828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+150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+8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26584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19764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+6820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+34</a:t>
                      </a:r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Гуртожиток </a:t>
                      </a:r>
                      <a:b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uk-UA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14,5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7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вересень 2019р</a:t>
            </a:r>
            <a:r>
              <a:rPr lang="en-US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-2020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р.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90882"/>
              </p:ext>
            </p:extLst>
          </p:nvPr>
        </p:nvGraphicFramePr>
        <p:xfrm>
          <a:off x="251520" y="1412776"/>
          <a:ext cx="8784975" cy="5074880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3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43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34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34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034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 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№1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1405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+712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№2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1524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+593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№3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286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3521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+429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№4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1092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+150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№5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12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+33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215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129</a:t>
                      </a:r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+86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+66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b="1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№6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-75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712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1384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-672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-49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7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Порівняльний аналіз витрат води НУБіП України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uk-UA" sz="22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вересень 2020 - 2019р</a:t>
            </a:r>
            <a:r>
              <a:rPr lang="uk-UA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75723"/>
              </p:ext>
            </p:extLst>
          </p:nvPr>
        </p:nvGraphicFramePr>
        <p:xfrm>
          <a:off x="251522" y="1412776"/>
          <a:ext cx="8712965" cy="5121881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C3986D">
                        <a:tint val="30000"/>
                        <a:satMod val="250000"/>
                      </a:srgbClr>
                    </a:gs>
                    <a:gs pos="72000">
                      <a:srgbClr val="C3986D">
                        <a:tint val="75000"/>
                        <a:satMod val="210000"/>
                      </a:srgbClr>
                    </a:gs>
                    <a:gs pos="100000">
                      <a:srgbClr val="C3986D">
                        <a:tint val="85000"/>
                        <a:satMod val="210000"/>
                      </a:srgbClr>
                    </a:gs>
                  </a:gsLst>
                  <a:lin ang="5400000" scaled="1"/>
                </a:gradFill>
                <a:effectLst>
                  <a:outerShdw blurRad="76200" dist="50800" dir="5400000" rotWithShape="0">
                    <a:srgbClr val="4E3B30">
                      <a:alpha val="60000"/>
                    </a:srgbClr>
                  </a:outerShdw>
                </a:effectLst>
              </a:tblPr>
              <a:tblGrid>
                <a:gridCol w="191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3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5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5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59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59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59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61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Споживач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 vert="vert270" anchor="ctr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/>
                        <a:t>   Фактичне </a:t>
                      </a:r>
                      <a:r>
                        <a:rPr lang="uk-UA" dirty="0" smtClean="0"/>
                        <a:t>споживання, </a:t>
                      </a:r>
                      <a:r>
                        <a:rPr lang="uk-UA" dirty="0" err="1" smtClean="0"/>
                        <a:t>куб.м</a:t>
                      </a:r>
                      <a:r>
                        <a:rPr lang="uk-UA" dirty="0" smtClean="0"/>
                        <a:t>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dirty="0"/>
                        <a:t>Вартість споживання,</a:t>
                      </a:r>
                      <a:r>
                        <a:rPr lang="uk-UA" baseline="0" dirty="0"/>
                        <a:t> грн.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Arial Narrow" panose="020B0606020202030204" pitchFamily="34" charset="0"/>
                        <a:ea typeface="Calibri"/>
                        <a:cs typeface="Calibri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71" marR="42871" marT="0" marB="0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2020р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  <a:p>
                      <a:r>
                        <a:rPr lang="uk-UA" dirty="0" smtClean="0"/>
                        <a:t>2019р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2020р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2019р</a:t>
                      </a:r>
                      <a:endParaRPr lang="ru-RU" sz="18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Різниця</a:t>
                      </a: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 (+)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Економія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-(+) %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Тариф,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грн. за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куб.м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</a:t>
                      </a:r>
                      <a:r>
                        <a:rPr lang="ru-RU" sz="1400" b="0" baseline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 №7</a:t>
                      </a:r>
                      <a:endParaRPr lang="ru-RU" sz="1400" b="0" dirty="0">
                        <a:latin typeface="Arial Narrow" panose="020B0606020202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756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№7а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270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-29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-11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№8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432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№9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541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+225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№10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331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4045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3578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+467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+13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/>
                          <a:cs typeface="Times New Roman" pitchFamily="18" charset="0"/>
                        </a:rPr>
                        <a:t>Корпус №11</a:t>
                      </a: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236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+97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+41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4475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2551</a:t>
                      </a:r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+1924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+75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,44</a:t>
                      </a:r>
                    </a:p>
                    <a:p>
                      <a:endParaRPr lang="uk-UA" dirty="0"/>
                    </a:p>
                  </a:txBody>
                  <a:tcPr marL="42871" marR="42871" marT="0" marB="0">
                    <a:lnL w="10000" cap="flat" cmpd="sng" algn="ctr">
                      <a:solidFill>
                        <a:srgbClr val="C3986D"/>
                      </a:solidFill>
                      <a:prstDash val="solid"/>
                    </a:lnL>
                    <a:lnR w="10000" cap="flat" cmpd="sng" algn="ctr">
                      <a:solidFill>
                        <a:srgbClr val="C3986D"/>
                      </a:solidFill>
                      <a:prstDash val="solid"/>
                    </a:lnR>
                    <a:lnT w="10000" cap="flat" cmpd="sng" algn="ctr">
                      <a:solidFill>
                        <a:srgbClr val="C398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000" cap="flat" cmpd="sng" algn="ctr">
                      <a:solidFill>
                        <a:srgbClr val="C3986D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9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65292539</TotalTime>
  <Words>5247</Words>
  <Application>Microsoft Office PowerPoint</Application>
  <PresentationFormat>Екран (4:3)</PresentationFormat>
  <Paragraphs>3075</Paragraphs>
  <Slides>48</Slides>
  <Notes>14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48</vt:i4>
      </vt:variant>
    </vt:vector>
  </HeadingPairs>
  <TitlesOfParts>
    <vt:vector size="56" baseType="lpstr">
      <vt:lpstr>Arial</vt:lpstr>
      <vt:lpstr>Arial Black</vt:lpstr>
      <vt:lpstr>Arial Cyr</vt:lpstr>
      <vt:lpstr>Arial Narrow</vt:lpstr>
      <vt:lpstr>Calibri</vt:lpstr>
      <vt:lpstr>Times New Roman</vt:lpstr>
      <vt:lpstr>Тема Office</vt:lpstr>
      <vt:lpstr>Документ</vt:lpstr>
      <vt:lpstr>Презентація PowerPoint</vt:lpstr>
      <vt:lpstr>Презентація PowerPoint</vt:lpstr>
      <vt:lpstr>Презентація PowerPoint</vt:lpstr>
      <vt:lpstr>Презентація PowerPoint</vt:lpstr>
      <vt:lpstr>Аналіз витрат енергоносіїв за вересень 2020 р. у розрахунках на 1 проживаючого в гуртожитках</vt:lpstr>
      <vt:lpstr>Порівняльний аналіз витрат води НУБіП України за     вересень 2020- 2019р. </vt:lpstr>
      <vt:lpstr>Порівняльний аналіз витрат води НУБіП України  за  вересень 2019р.- 2020р. </vt:lpstr>
      <vt:lpstr>Порівняльний аналіз витрат води НУБіП України  за   вересень 2019р -2020р. </vt:lpstr>
      <vt:lpstr>Порівняльний аналіз витрат води НУБіП України  за   вересень 2020 - 2019р. </vt:lpstr>
      <vt:lpstr>Порівняльний аналіз витрат води НУБіП України  за  вересень 2020 - 2019р. </vt:lpstr>
      <vt:lpstr>Порівняльний аналіз витрат води НУБіП України за вересень 2020р. - 2019р. </vt:lpstr>
      <vt:lpstr>Порівняльний аналіз витрат холодної води  НУБіП України за    вересень 2020- 2019р. </vt:lpstr>
      <vt:lpstr>Порівняльний аналіз витрат води НУБіП України  за   вересень 2020 - 2019р. </vt:lpstr>
      <vt:lpstr>Презентація PowerPoint</vt:lpstr>
      <vt:lpstr>Аналіз витрат енергоносіїв за жовтень 2020 р. у розрахунках на 1 проживаючого в гуртожитках</vt:lpstr>
      <vt:lpstr>Порівняльний аналіз витрат гарячої води  НУБіП України за      жовтень 2020- 2019р. </vt:lpstr>
      <vt:lpstr> Аналіз витрат гарячої води НУБіП України  за жовтень  2020 року </vt:lpstr>
      <vt:lpstr> Аналіз витрат гарячої води НУБіП України  за жовтень  2020 року </vt:lpstr>
      <vt:lpstr>Аналіз витрат гарячої води  в НУБіП України за   жовтень 2020 року</vt:lpstr>
      <vt:lpstr>Презентація PowerPoint</vt:lpstr>
      <vt:lpstr>Аналіз витрат енергоносіїв за жовтень 2020 р. у розрахунках на 1 проживаючого в гуртожитках</vt:lpstr>
      <vt:lpstr>Порівняльний аналіз витрат електричної енергії НУБіП України за жовтень 2020- 2019рр.. </vt:lpstr>
      <vt:lpstr>Порівняльний аналіз витрат електричної енергії НУБіП України  за  жовтень 2020р, 2019р. </vt:lpstr>
      <vt:lpstr>Порівняльний аналіз витрат електричної енергії НУБіП України  за жовтень 2020р,  2019р. </vt:lpstr>
      <vt:lpstr>Порівняльний аналіз витрат електричної енергії НУБіП України  за жовтень 2020р,  2019р. </vt:lpstr>
      <vt:lpstr>Порівняльний аналіз витрат електричної енергії НУБіП України за жовтень 2020р - 2019р. </vt:lpstr>
      <vt:lpstr>Порівняльний аналіз витрат електричної енергії НУБіП України за  жовтень 2020р- 2019р. </vt:lpstr>
      <vt:lpstr>Порівняльний аналіз витрат електричної енергії НУБіП України  за  жовтень  2020 - 2019р.р. </vt:lpstr>
      <vt:lpstr>Презентація PowerPoint</vt:lpstr>
      <vt:lpstr>Аналіз витрат енергоносіїв за жовтень 2020 р. у розрахунках на 1 проживаючого в гуртожитках</vt:lpstr>
      <vt:lpstr>Порівняльний аналіз витрат газу НУБіП України  за  жовтень 2020 -2019р.р. </vt:lpstr>
      <vt:lpstr>Порівняльний аналіз витрат газу НУБіП України за  жовтень 2020-2019р.р. </vt:lpstr>
      <vt:lpstr>Презентація PowerPoint</vt:lpstr>
      <vt:lpstr>Презентація PowerPoint</vt:lpstr>
      <vt:lpstr> Опалення та гаряче водопостачання   </vt:lpstr>
      <vt:lpstr> </vt:lpstr>
      <vt:lpstr>Презентація PowerPoint</vt:lpstr>
      <vt:lpstr> Електрична енергія  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Аналіз витрат енергоносіїв за жовтень 2020 р. у розрахунках на 1 проживаючого в гуртожитках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Порівняльний аналіз витрат води, НУБіП України, 2016 р. за липень і серпень</dc:title>
  <dc:creator>Володимир</dc:creator>
  <cp:lastModifiedBy>User</cp:lastModifiedBy>
  <cp:revision>3507</cp:revision>
  <cp:lastPrinted>2020-11-06T06:04:47Z</cp:lastPrinted>
  <dcterms:modified xsi:type="dcterms:W3CDTF">2020-11-11T11:36:01Z</dcterms:modified>
</cp:coreProperties>
</file>