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56" r:id="rId2"/>
    <p:sldId id="257" r:id="rId3"/>
    <p:sldId id="282" r:id="rId4"/>
    <p:sldId id="259" r:id="rId5"/>
    <p:sldId id="283" r:id="rId6"/>
    <p:sldId id="284" r:id="rId7"/>
    <p:sldId id="285" r:id="rId8"/>
    <p:sldId id="286" r:id="rId9"/>
    <p:sldId id="289" r:id="rId10"/>
    <p:sldId id="269" r:id="rId11"/>
    <p:sldId id="264" r:id="rId12"/>
    <p:sldId id="268" r:id="rId13"/>
    <p:sldId id="273" r:id="rId14"/>
    <p:sldId id="262" r:id="rId15"/>
    <p:sldId id="271" r:id="rId16"/>
    <p:sldId id="261" r:id="rId17"/>
    <p:sldId id="267" r:id="rId18"/>
    <p:sldId id="275" r:id="rId19"/>
    <p:sldId id="265" r:id="rId20"/>
    <p:sldId id="274" r:id="rId21"/>
    <p:sldId id="266" r:id="rId22"/>
    <p:sldId id="272" r:id="rId23"/>
    <p:sldId id="276" r:id="rId24"/>
    <p:sldId id="270" r:id="rId25"/>
    <p:sldId id="263" r:id="rId26"/>
    <p:sldId id="280" r:id="rId27"/>
  </p:sldIdLst>
  <p:sldSz cx="9144000" cy="6858000" type="screen4x3"/>
  <p:notesSz cx="6797675" cy="992505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D0550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7906" autoAdjust="0"/>
  </p:normalViewPr>
  <p:slideViewPr>
    <p:cSldViewPr showGuides="1">
      <p:cViewPr varScale="1">
        <p:scale>
          <a:sx n="63" d="100"/>
          <a:sy n="63" d="100"/>
        </p:scale>
        <p:origin x="67" y="437"/>
      </p:cViewPr>
      <p:guideLst>
        <p:guide orient="horz" pos="225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&#1043;&#1077;&#1085;&#1085;&#1072;&#1076;&#1080;&#1081;\Desktop\&#1044;&#1086;&#1076;&#1072;&#1090;&#1082;&#1086;&#1074;&#1110;%20&#1073;&#1072;&#1083;&#1080;%202021\&#1044;&#1086;&#1076;&#1072;&#1090;&#1082;&#1086;&#1074;&#1110;%20&#1073;&#1072;&#1083;&#1080;_&#1053;&#1059;&#1041;&#1030;&#1055;_2020_&#1079;&#1072;&#1075;&#1072;&#1083;&#1100;&#1085;&#1072;,&#1076;&#1086;&#1076;_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9.bin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0.bin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1.bin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&#1043;&#1077;&#1085;&#1085;&#1072;&#1076;&#1080;&#1081;\Desktop\&#1044;&#1086;&#1076;&#1072;&#1090;&#1082;&#1086;&#1074;&#1110;%20&#1073;&#1072;&#1083;&#1080;%202021\&#1044;&#1086;&#1076;&#1072;&#1090;&#1082;&#1086;&#1074;&#1110;%20&#1073;&#1072;&#1083;&#1080;_&#1053;&#1059;&#1041;&#1030;&#1055;_2020_&#1079;&#1072;&#1075;&#1072;&#1083;&#1100;&#1085;&#1072;,&#1076;&#1086;&#1076;_2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2.bin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3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4.bin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5.bin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6.bin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7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pentex.nubip.edu.ua\education\nnckvsr_centre\&#1056;&#1078;&#1077;&#1074;&#1089;&#1100;&#1082;&#1080;&#1081;\&#1044;&#1086;&#1076;&#1072;&#1090;&#1082;&#1086;&#1074;&#1110;%20&#1073;&#1072;&#1083;&#1080;%202021\&#1044;&#1086;&#1076;&#1072;&#1090;&#1082;&#1086;&#1074;&#1110;%20&#1073;&#1072;&#1083;&#1080;_&#1053;&#1059;&#1041;&#1030;&#1055;_2020_&#1079;&#1072;&#1075;&#1072;&#1083;&#1100;&#1085;&#1072;,&#1076;&#1086;&#1076;_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pentex.nubip.edu.ua\education\nnckvsr_centre\&#1056;&#1078;&#1077;&#1074;&#1089;&#1100;&#1082;&#1080;&#1081;\&#1044;&#1086;&#1076;&#1072;&#1090;&#1082;&#1086;&#1074;&#1110;%20&#1073;&#1072;&#1083;&#1080;%202021\&#1044;&#1086;&#1076;&#1072;&#1090;&#1082;&#1086;&#1074;&#1110;%20&#1073;&#1072;&#1083;&#1080;_&#1053;&#1059;&#1041;&#1030;&#1055;_2020_&#1079;&#1072;&#1075;&#1072;&#1083;&#1100;&#1085;&#1072;,&#1076;&#1086;&#1076;_2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'[Додаткові бали_НУБІП_2020_загальна,дод_2.xlsx]1 курс'!$U$1</c:f>
              <c:strCache>
                <c:ptCount val="1"/>
                <c:pt idx="0">
                  <c:v>Загальна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'[Додаткові бали_НУБІП_2020_загальна,дод_2.xlsx]1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'[Додаткові бали_НУБІП_2020_загальна,дод_2.xlsx]1 курс'!$U$2:$U$13</c:f>
              <c:numCache>
                <c:formatCode>General</c:formatCode>
                <c:ptCount val="12"/>
                <c:pt idx="0">
                  <c:v>1594</c:v>
                </c:pt>
                <c:pt idx="1">
                  <c:v>450</c:v>
                </c:pt>
                <c:pt idx="2">
                  <c:v>336</c:v>
                </c:pt>
                <c:pt idx="3">
                  <c:v>264</c:v>
                </c:pt>
                <c:pt idx="4">
                  <c:v>192</c:v>
                </c:pt>
                <c:pt idx="5">
                  <c:v>180</c:v>
                </c:pt>
                <c:pt idx="6">
                  <c:v>91</c:v>
                </c:pt>
                <c:pt idx="7">
                  <c:v>100</c:v>
                </c:pt>
                <c:pt idx="8">
                  <c:v>52</c:v>
                </c:pt>
                <c:pt idx="9">
                  <c:v>55</c:v>
                </c:pt>
                <c:pt idx="10">
                  <c:v>54</c:v>
                </c:pt>
                <c:pt idx="11">
                  <c:v>174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97-E84C-9F4A-999374F3D931}"/>
            </c:ext>
          </c:extLst>
        </c:ser>
        <c:ser>
          <c:idx val="1"/>
          <c:order val="1"/>
          <c:tx>
            <c:strRef>
              <c:f>'[Додаткові бали_НУБІП_2020_загальна,дод_2.xlsx]1 курс'!$V$1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912662033967538E-2"/>
                  <c:y val="-1.3551215056715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3DD-44D5-82A8-90BD7A93DBA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067996029115018E-2"/>
                  <c:y val="-4.51707168557214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3DD-44D5-82A8-90BD7A93DBA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490329031541297E-2"/>
                  <c:y val="-6.775607528357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3DD-44D5-82A8-90BD7A93DBA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645663026688791E-2"/>
                  <c:y val="-9.0341433711439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3DD-44D5-82A8-90BD7A93DBA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22333002426259E-2"/>
                  <c:y val="-9.03414337114411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3DD-44D5-82A8-90BD7A93DBA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2757328038820163E-2"/>
                  <c:y val="-9.0341433711439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3DD-44D5-82A8-90BD7A93DBA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7067996029114942E-2"/>
                  <c:y val="-1.1292679213930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3DD-44D5-82A8-90BD7A93DBA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2757328038820059E-2"/>
                  <c:y val="-1.656240485011642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3DD-44D5-82A8-90BD7A93DBA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13786640194100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3DD-44D5-82A8-90BD7A93DBA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70679960291150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3DD-44D5-82A8-90BD7A93DBA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4223330024262642E-2"/>
                  <c:y val="-1.1292679213930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3DD-44D5-82A8-90BD7A93DBA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5645663026688791E-2"/>
                  <c:y val="-9.0341433711439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3DD-44D5-82A8-90BD7A93DBA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'[Додаткові бали_НУБІП_2020_загальна,дод_2.xlsx]1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'[Додаткові бали_НУБІП_2020_загальна,дод_2.xlsx]1 курс'!$V$2:$V$13</c:f>
              <c:numCache>
                <c:formatCode>0.00</c:formatCode>
                <c:ptCount val="12"/>
                <c:pt idx="0">
                  <c:v>45.002823263692832</c:v>
                </c:pt>
                <c:pt idx="1">
                  <c:v>12.704686617730095</c:v>
                </c:pt>
                <c:pt idx="2">
                  <c:v>9.4861660079051386</c:v>
                </c:pt>
                <c:pt idx="3">
                  <c:v>7.4534161490683228</c:v>
                </c:pt>
                <c:pt idx="4">
                  <c:v>5.4206662902315079</c:v>
                </c:pt>
                <c:pt idx="5">
                  <c:v>5.0818746470920386</c:v>
                </c:pt>
                <c:pt idx="6">
                  <c:v>2.5691699604743081</c:v>
                </c:pt>
                <c:pt idx="7">
                  <c:v>2.8232636928289101</c:v>
                </c:pt>
                <c:pt idx="8">
                  <c:v>1.4680971202710333</c:v>
                </c:pt>
                <c:pt idx="9">
                  <c:v>1.5527950310559007</c:v>
                </c:pt>
                <c:pt idx="10">
                  <c:v>1.5245623941276114</c:v>
                </c:pt>
                <c:pt idx="11">
                  <c:v>4.912478825522304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897-E84C-9F4A-999374F3D9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3276688"/>
        <c:axId val="533567472"/>
        <c:axId val="0"/>
      </c:bar3DChart>
      <c:catAx>
        <c:axId val="53327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33567472"/>
        <c:crosses val="autoZero"/>
        <c:auto val="1"/>
        <c:lblAlgn val="ctr"/>
        <c:lblOffset val="100"/>
        <c:noMultiLvlLbl val="0"/>
      </c:catAx>
      <c:valAx>
        <c:axId val="53356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3327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'[Додаткові бали_НУБІП_2020_загальна,дод.xlsx]1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'[Додаткові бали_НУБІП_2020_загальна,дод.xlsx]1 курс'!$AU$2:$AU$13</c:f>
              <c:numCache>
                <c:formatCode>General</c:formatCode>
                <c:ptCount val="12"/>
                <c:pt idx="0">
                  <c:v>158</c:v>
                </c:pt>
                <c:pt idx="1">
                  <c:v>17</c:v>
                </c:pt>
                <c:pt idx="2">
                  <c:v>95</c:v>
                </c:pt>
                <c:pt idx="3">
                  <c:v>59</c:v>
                </c:pt>
                <c:pt idx="4">
                  <c:v>25</c:v>
                </c:pt>
                <c:pt idx="5">
                  <c:v>37</c:v>
                </c:pt>
                <c:pt idx="6">
                  <c:v>13</c:v>
                </c:pt>
                <c:pt idx="7">
                  <c:v>33</c:v>
                </c:pt>
                <c:pt idx="8">
                  <c:v>14</c:v>
                </c:pt>
                <c:pt idx="9">
                  <c:v>13</c:v>
                </c:pt>
                <c:pt idx="10">
                  <c:v>16</c:v>
                </c:pt>
                <c:pt idx="11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D5-444C-B119-D47D67BAD660}"/>
            </c:ext>
          </c:extLst>
        </c:ser>
        <c:ser>
          <c:idx val="2"/>
          <c:order val="1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'[Додаткові бали_НУБІП_2020_загальна,дод.xlsx]1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'[Додаткові бали_НУБІП_2020_загальна,дод.xlsx]1 курс'!$AV$2:$AV$13</c:f>
              <c:numCache>
                <c:formatCode>0.00</c:formatCode>
                <c:ptCount val="12"/>
                <c:pt idx="0">
                  <c:v>30.268199233716476</c:v>
                </c:pt>
                <c:pt idx="1">
                  <c:v>3.2567049808429118</c:v>
                </c:pt>
                <c:pt idx="2">
                  <c:v>18.199233716475096</c:v>
                </c:pt>
                <c:pt idx="3">
                  <c:v>11.302681992337165</c:v>
                </c:pt>
                <c:pt idx="4">
                  <c:v>4.7892720306513414</c:v>
                </c:pt>
                <c:pt idx="5">
                  <c:v>7.088122605363985</c:v>
                </c:pt>
                <c:pt idx="6">
                  <c:v>2.4904214559386975</c:v>
                </c:pt>
                <c:pt idx="7">
                  <c:v>6.3218390804597702</c:v>
                </c:pt>
                <c:pt idx="8">
                  <c:v>2.6819923371647509</c:v>
                </c:pt>
                <c:pt idx="9">
                  <c:v>2.4904214559386975</c:v>
                </c:pt>
                <c:pt idx="10">
                  <c:v>3.0651340996168583</c:v>
                </c:pt>
                <c:pt idx="11">
                  <c:v>8.0459770114942533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D5-444C-B119-D47D67BAD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3879464"/>
        <c:axId val="653879856"/>
      </c:barChart>
      <c:catAx>
        <c:axId val="653879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uk-UA"/>
          </a:p>
        </c:txPr>
        <c:crossAx val="653879856"/>
        <c:crosses val="autoZero"/>
        <c:auto val="1"/>
        <c:lblAlgn val="ctr"/>
        <c:lblOffset val="100"/>
        <c:noMultiLvlLbl val="0"/>
      </c:catAx>
      <c:valAx>
        <c:axId val="65387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uk-UA"/>
          </a:p>
        </c:txPr>
        <c:crossAx val="653879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uk-UA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'[Додаткові бали_НУБІП_2020_загальна,дод.xlsx]1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'[Додаткові бали_НУБІП_2020_загальна,дод.xlsx]1 курс'!$Y$2:$Y$13</c:f>
              <c:numCache>
                <c:formatCode>General</c:formatCode>
                <c:ptCount val="12"/>
                <c:pt idx="0">
                  <c:v>17</c:v>
                </c:pt>
                <c:pt idx="1">
                  <c:v>8</c:v>
                </c:pt>
                <c:pt idx="2">
                  <c:v>17</c:v>
                </c:pt>
                <c:pt idx="3">
                  <c:v>6</c:v>
                </c:pt>
                <c:pt idx="4">
                  <c:v>41</c:v>
                </c:pt>
                <c:pt idx="5">
                  <c:v>41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  <c:pt idx="10">
                  <c:v>1</c:v>
                </c:pt>
                <c:pt idx="1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7C-4494-A9B0-1CAD9B60842F}"/>
            </c:ext>
          </c:extLst>
        </c:ser>
        <c:ser>
          <c:idx val="2"/>
          <c:order val="1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'[Додаткові бали_НУБІП_2020_загальна,дод.xlsx]1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'[Додаткові бали_НУБІП_2020_загальна,дод.xlsx]1 курс'!$Z$2:$Z$13</c:f>
              <c:numCache>
                <c:formatCode>0.00</c:formatCode>
                <c:ptCount val="12"/>
                <c:pt idx="0">
                  <c:v>13.934426229508198</c:v>
                </c:pt>
                <c:pt idx="1">
                  <c:v>6.557377049180328</c:v>
                </c:pt>
                <c:pt idx="2">
                  <c:v>13.934426229508198</c:v>
                </c:pt>
                <c:pt idx="3">
                  <c:v>4.918032786885246</c:v>
                </c:pt>
                <c:pt idx="4">
                  <c:v>33.606557377049178</c:v>
                </c:pt>
                <c:pt idx="5">
                  <c:v>33.606557377049178</c:v>
                </c:pt>
                <c:pt idx="6">
                  <c:v>3.278688524590164</c:v>
                </c:pt>
                <c:pt idx="7">
                  <c:v>3.278688524590164</c:v>
                </c:pt>
                <c:pt idx="8">
                  <c:v>2.459016393442623</c:v>
                </c:pt>
                <c:pt idx="9">
                  <c:v>2.459016393442623</c:v>
                </c:pt>
                <c:pt idx="10">
                  <c:v>0.81967213114754101</c:v>
                </c:pt>
                <c:pt idx="11">
                  <c:v>8.1967213114754092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7C-4494-A9B0-1CAD9B608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4059784"/>
        <c:axId val="664060176"/>
      </c:barChart>
      <c:catAx>
        <c:axId val="664059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uk-UA"/>
          </a:p>
        </c:txPr>
        <c:crossAx val="664060176"/>
        <c:crosses val="autoZero"/>
        <c:auto val="1"/>
        <c:lblAlgn val="ctr"/>
        <c:lblOffset val="100"/>
        <c:noMultiLvlLbl val="0"/>
      </c:catAx>
      <c:valAx>
        <c:axId val="66406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uk-UA"/>
          </a:p>
        </c:txPr>
        <c:crossAx val="664059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uk-UA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0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'[Додаткові бали_НУБІП_2020_загальна,дод.xlsx]1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'[Додаткові бали_НУБІП_2020_загальна,дод.xlsx]1 курс'!$AE$2:$AE$13</c:f>
              <c:numCache>
                <c:formatCode>General</c:formatCode>
                <c:ptCount val="12"/>
                <c:pt idx="0">
                  <c:v>276</c:v>
                </c:pt>
                <c:pt idx="1">
                  <c:v>13</c:v>
                </c:pt>
                <c:pt idx="2">
                  <c:v>45</c:v>
                </c:pt>
                <c:pt idx="3">
                  <c:v>11</c:v>
                </c:pt>
                <c:pt idx="4">
                  <c:v>15</c:v>
                </c:pt>
                <c:pt idx="5">
                  <c:v>14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7</c:v>
                </c:pt>
                <c:pt idx="10">
                  <c:v>6</c:v>
                </c:pt>
                <c:pt idx="11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C92-49B5-98CD-E31085EAE748}"/>
            </c:ext>
          </c:extLst>
        </c:ser>
        <c:ser>
          <c:idx val="2"/>
          <c:order val="1"/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833333333333332E-2"/>
                  <c:y val="-6.56300902077838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5B4-401C-B842-49347A01298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888888888888888E-2"/>
                  <c:y val="-8.75067869437117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5B4-401C-B842-49347A01298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8888888888888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5B4-401C-B842-49347A01298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277777777777777E-2"/>
                  <c:y val="-8.75067869437117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5B4-401C-B842-49347A01298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7222222222221721E-3"/>
                  <c:y val="-6.56300902077838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5B4-401C-B842-49347A01298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3888888888888888E-2"/>
                  <c:y val="-6.56300902077838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5B4-401C-B842-49347A012988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1111111111111112E-2"/>
                  <c:y val="-1.3126018041556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5B4-401C-B842-49347A012988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3888888888888788E-2"/>
                  <c:y val="-2.18766967359279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5B4-401C-B842-49347A012988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7777777777777779E-3"/>
                  <c:y val="-2.18766967359279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5B4-401C-B842-49347A012988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24999999999998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5B4-401C-B842-49347A012988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1.3126018041556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35B4-401C-B842-49347A012988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3888888888888685E-2"/>
                  <c:y val="-6.56300902077838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5B4-401C-B842-49347A01298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0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'[Додаткові бали_НУБІП_2020_загальна,дод.xlsx]1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'[Додаткові бали_НУБІП_2020_загальна,дод.xlsx]1 курс'!$AF$2:$AF$13</c:f>
              <c:numCache>
                <c:formatCode>0.00</c:formatCode>
                <c:ptCount val="12"/>
                <c:pt idx="0">
                  <c:v>67.153284671532845</c:v>
                </c:pt>
                <c:pt idx="1">
                  <c:v>3.1630170316301705</c:v>
                </c:pt>
                <c:pt idx="2">
                  <c:v>10.948905109489051</c:v>
                </c:pt>
                <c:pt idx="3">
                  <c:v>2.6763990267639901</c:v>
                </c:pt>
                <c:pt idx="4">
                  <c:v>3.6496350364963503</c:v>
                </c:pt>
                <c:pt idx="5">
                  <c:v>3.4063260340632602</c:v>
                </c:pt>
                <c:pt idx="6">
                  <c:v>0.97323600973236013</c:v>
                </c:pt>
                <c:pt idx="7">
                  <c:v>0.72992700729927007</c:v>
                </c:pt>
                <c:pt idx="8">
                  <c:v>0.48661800486618007</c:v>
                </c:pt>
                <c:pt idx="9">
                  <c:v>1.7031630170316301</c:v>
                </c:pt>
                <c:pt idx="10">
                  <c:v>1.4598540145985401</c:v>
                </c:pt>
                <c:pt idx="11">
                  <c:v>3.6496350364963503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C92-49B5-98CD-E31085EAE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4060568"/>
        <c:axId val="664060960"/>
        <c:axId val="0"/>
      </c:bar3DChart>
      <c:catAx>
        <c:axId val="664060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uk-UA"/>
          </a:p>
        </c:txPr>
        <c:crossAx val="664060960"/>
        <c:crosses val="autoZero"/>
        <c:auto val="1"/>
        <c:lblAlgn val="ctr"/>
        <c:lblOffset val="100"/>
        <c:noMultiLvlLbl val="0"/>
      </c:catAx>
      <c:valAx>
        <c:axId val="66406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uk-UA"/>
          </a:p>
        </c:txPr>
        <c:crossAx val="664060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uk-UA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'[Додаткові бали_НУБІП_2020_загальна,дод.xlsx]1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'[Додаткові бали_НУБІП_2020_загальна,дод.xlsx]1 курс'!$AS$2:$AS$13</c:f>
              <c:numCache>
                <c:formatCode>General</c:formatCode>
                <c:ptCount val="12"/>
                <c:pt idx="0">
                  <c:v>135</c:v>
                </c:pt>
                <c:pt idx="1">
                  <c:v>32</c:v>
                </c:pt>
                <c:pt idx="2">
                  <c:v>34</c:v>
                </c:pt>
                <c:pt idx="3">
                  <c:v>26</c:v>
                </c:pt>
                <c:pt idx="4">
                  <c:v>18</c:v>
                </c:pt>
                <c:pt idx="5">
                  <c:v>13</c:v>
                </c:pt>
                <c:pt idx="6">
                  <c:v>8</c:v>
                </c:pt>
                <c:pt idx="7">
                  <c:v>9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FF-4E8D-8913-238E844A0CBE}"/>
            </c:ext>
          </c:extLst>
        </c:ser>
        <c:ser>
          <c:idx val="2"/>
          <c:order val="1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'[Додаткові бали_НУБІП_2020_загальна,дод.xlsx]1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'[Додаткові бали_НУБІП_2020_загальна,дод.xlsx]1 курс'!$AT$2:$AT$13</c:f>
              <c:numCache>
                <c:formatCode>0.00</c:formatCode>
                <c:ptCount val="12"/>
                <c:pt idx="0">
                  <c:v>47.872340425531917</c:v>
                </c:pt>
                <c:pt idx="1">
                  <c:v>11.347517730496454</c:v>
                </c:pt>
                <c:pt idx="2">
                  <c:v>12.056737588652481</c:v>
                </c:pt>
                <c:pt idx="3">
                  <c:v>9.2198581560283692</c:v>
                </c:pt>
                <c:pt idx="4">
                  <c:v>6.3829787234042552</c:v>
                </c:pt>
                <c:pt idx="5">
                  <c:v>4.6099290780141846</c:v>
                </c:pt>
                <c:pt idx="6">
                  <c:v>2.8368794326241136</c:v>
                </c:pt>
                <c:pt idx="7">
                  <c:v>3.1914893617021276</c:v>
                </c:pt>
                <c:pt idx="8">
                  <c:v>0.70921985815602839</c:v>
                </c:pt>
                <c:pt idx="9">
                  <c:v>0.70921985815602839</c:v>
                </c:pt>
                <c:pt idx="10">
                  <c:v>0.3546099290780142</c:v>
                </c:pt>
                <c:pt idx="11">
                  <c:v>0.70921985815602839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0FF-4E8D-8913-238E844A0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4061744"/>
        <c:axId val="664062136"/>
      </c:barChart>
      <c:catAx>
        <c:axId val="66406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uk-UA"/>
          </a:p>
        </c:txPr>
        <c:crossAx val="664062136"/>
        <c:crosses val="autoZero"/>
        <c:auto val="1"/>
        <c:lblAlgn val="ctr"/>
        <c:lblOffset val="100"/>
        <c:noMultiLvlLbl val="0"/>
      </c:catAx>
      <c:valAx>
        <c:axId val="664062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uk-UA"/>
          </a:p>
        </c:txPr>
        <c:crossAx val="66406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uk-UA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'[Додаткові бали_НУБІП_2020_загальна,дод.xlsx]1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'[Додаткові бали_НУБІП_2020_загальна,дод.xlsx]1 курс'!$AY$2:$AY$13</c:f>
              <c:numCache>
                <c:formatCode>General</c:formatCode>
                <c:ptCount val="12"/>
                <c:pt idx="0">
                  <c:v>142</c:v>
                </c:pt>
                <c:pt idx="1">
                  <c:v>5</c:v>
                </c:pt>
                <c:pt idx="2">
                  <c:v>31</c:v>
                </c:pt>
                <c:pt idx="3">
                  <c:v>6</c:v>
                </c:pt>
                <c:pt idx="4">
                  <c:v>4</c:v>
                </c:pt>
                <c:pt idx="5">
                  <c:v>6</c:v>
                </c:pt>
                <c:pt idx="6">
                  <c:v>8</c:v>
                </c:pt>
                <c:pt idx="7">
                  <c:v>8</c:v>
                </c:pt>
                <c:pt idx="8">
                  <c:v>3</c:v>
                </c:pt>
                <c:pt idx="9">
                  <c:v>5</c:v>
                </c:pt>
                <c:pt idx="10">
                  <c:v>6</c:v>
                </c:pt>
                <c:pt idx="11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7E-4942-9E38-861E06067CE3}"/>
            </c:ext>
          </c:extLst>
        </c:ser>
        <c:ser>
          <c:idx val="2"/>
          <c:order val="1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'[Додаткові бали_НУБІП_2020_загальна,дод.xlsx]1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'[Додаткові бали_НУБІП_2020_загальна,дод.xlsx]1 курс'!$AZ$2:$AZ$13</c:f>
              <c:numCache>
                <c:formatCode>0.00</c:formatCode>
                <c:ptCount val="12"/>
                <c:pt idx="0">
                  <c:v>58.436213991769549</c:v>
                </c:pt>
                <c:pt idx="1">
                  <c:v>2.0576131687242798</c:v>
                </c:pt>
                <c:pt idx="2">
                  <c:v>12.757201646090534</c:v>
                </c:pt>
                <c:pt idx="3">
                  <c:v>2.4691358024691357</c:v>
                </c:pt>
                <c:pt idx="4">
                  <c:v>1.6460905349794239</c:v>
                </c:pt>
                <c:pt idx="5">
                  <c:v>2.4691358024691357</c:v>
                </c:pt>
                <c:pt idx="6">
                  <c:v>3.2921810699588478</c:v>
                </c:pt>
                <c:pt idx="7">
                  <c:v>3.2921810699588478</c:v>
                </c:pt>
                <c:pt idx="8">
                  <c:v>1.2345679012345678</c:v>
                </c:pt>
                <c:pt idx="9">
                  <c:v>2.0576131687242798</c:v>
                </c:pt>
                <c:pt idx="10">
                  <c:v>2.4691358024691357</c:v>
                </c:pt>
                <c:pt idx="11">
                  <c:v>7.8189300411522638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7E-4942-9E38-861E06067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4062920"/>
        <c:axId val="664063312"/>
      </c:barChart>
      <c:catAx>
        <c:axId val="664062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uk-UA"/>
          </a:p>
        </c:txPr>
        <c:crossAx val="664063312"/>
        <c:crosses val="autoZero"/>
        <c:auto val="1"/>
        <c:lblAlgn val="ctr"/>
        <c:lblOffset val="100"/>
        <c:noMultiLvlLbl val="0"/>
      </c:catAx>
      <c:valAx>
        <c:axId val="66406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uk-UA"/>
          </a:p>
        </c:txPr>
        <c:crossAx val="664062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uk-UA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'[Додаткові бали_НУБІП_2020_загальна,дод.xlsx]1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'[Додаткові бали_НУБІП_2020_загальна,дод.xlsx]1 курс'!$BA$2:$BA$13</c:f>
              <c:numCache>
                <c:formatCode>General</c:formatCode>
                <c:ptCount val="12"/>
                <c:pt idx="0">
                  <c:v>91</c:v>
                </c:pt>
                <c:pt idx="1">
                  <c:v>5</c:v>
                </c:pt>
                <c:pt idx="2">
                  <c:v>26</c:v>
                </c:pt>
                <c:pt idx="3">
                  <c:v>10</c:v>
                </c:pt>
                <c:pt idx="4">
                  <c:v>6</c:v>
                </c:pt>
                <c:pt idx="5">
                  <c:v>13</c:v>
                </c:pt>
                <c:pt idx="6">
                  <c:v>6</c:v>
                </c:pt>
                <c:pt idx="7">
                  <c:v>4</c:v>
                </c:pt>
                <c:pt idx="8">
                  <c:v>2</c:v>
                </c:pt>
                <c:pt idx="9">
                  <c:v>5</c:v>
                </c:pt>
                <c:pt idx="10">
                  <c:v>1</c:v>
                </c:pt>
                <c:pt idx="1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30-422F-9114-DE486B5F329C}"/>
            </c:ext>
          </c:extLst>
        </c:ser>
        <c:ser>
          <c:idx val="2"/>
          <c:order val="1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'[Додаткові бали_НУБІП_2020_загальна,дод.xlsx]1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'[Додаткові бали_НУБІП_2020_загальна,дод.xlsx]1 курс'!$BB$2:$BB$13</c:f>
              <c:numCache>
                <c:formatCode>0.00</c:formatCode>
                <c:ptCount val="12"/>
                <c:pt idx="0">
                  <c:v>52.601156069364158</c:v>
                </c:pt>
                <c:pt idx="1">
                  <c:v>2.8901734104046244</c:v>
                </c:pt>
                <c:pt idx="2">
                  <c:v>15.028901734104046</c:v>
                </c:pt>
                <c:pt idx="3">
                  <c:v>5.7803468208092488</c:v>
                </c:pt>
                <c:pt idx="4">
                  <c:v>3.4682080924855492</c:v>
                </c:pt>
                <c:pt idx="5">
                  <c:v>7.5144508670520231</c:v>
                </c:pt>
                <c:pt idx="6">
                  <c:v>3.4682080924855492</c:v>
                </c:pt>
                <c:pt idx="7">
                  <c:v>2.3121387283236996</c:v>
                </c:pt>
                <c:pt idx="8">
                  <c:v>1.1560693641618498</c:v>
                </c:pt>
                <c:pt idx="9">
                  <c:v>2.8901734104046244</c:v>
                </c:pt>
                <c:pt idx="10">
                  <c:v>0.5780346820809249</c:v>
                </c:pt>
                <c:pt idx="11">
                  <c:v>2.3121387283236996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930-422F-9114-DE486B5F32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1878248"/>
        <c:axId val="611878640"/>
      </c:barChart>
      <c:catAx>
        <c:axId val="611878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uk-UA"/>
          </a:p>
        </c:txPr>
        <c:crossAx val="611878640"/>
        <c:crosses val="autoZero"/>
        <c:auto val="1"/>
        <c:lblAlgn val="ctr"/>
        <c:lblOffset val="100"/>
        <c:noMultiLvlLbl val="0"/>
      </c:catAx>
      <c:valAx>
        <c:axId val="61187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uk-UA"/>
          </a:p>
        </c:txPr>
        <c:crossAx val="611878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uk-UA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'[Додаткові бали_НУБІП_2020_загальна,дод.xlsx]1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'[Додаткові бали_НУБІП_2020_загальна,дод.xlsx]1 курс'!$AA$2:$AA$13</c:f>
              <c:numCache>
                <c:formatCode>General</c:formatCode>
                <c:ptCount val="12"/>
                <c:pt idx="0">
                  <c:v>51</c:v>
                </c:pt>
                <c:pt idx="1">
                  <c:v>15</c:v>
                </c:pt>
                <c:pt idx="2">
                  <c:v>6</c:v>
                </c:pt>
                <c:pt idx="3">
                  <c:v>6</c:v>
                </c:pt>
                <c:pt idx="4">
                  <c:v>1</c:v>
                </c:pt>
                <c:pt idx="5">
                  <c:v>6</c:v>
                </c:pt>
                <c:pt idx="6">
                  <c:v>3</c:v>
                </c:pt>
                <c:pt idx="7">
                  <c:v>1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  <c:pt idx="1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11-46F2-93DF-0446C22722EC}"/>
            </c:ext>
          </c:extLst>
        </c:ser>
        <c:ser>
          <c:idx val="2"/>
          <c:order val="1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'[Додаткові бали_НУБІП_2020_загальна,дод.xlsx]1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'[Додаткові бали_НУБІП_2020_загальна,дод.xlsx]1 курс'!$AB$2:$AB$13</c:f>
              <c:numCache>
                <c:formatCode>0.00</c:formatCode>
                <c:ptCount val="12"/>
                <c:pt idx="0">
                  <c:v>55.434782608695649</c:v>
                </c:pt>
                <c:pt idx="1">
                  <c:v>16.304347826086957</c:v>
                </c:pt>
                <c:pt idx="2">
                  <c:v>6.5217391304347823</c:v>
                </c:pt>
                <c:pt idx="3">
                  <c:v>6.5217391304347823</c:v>
                </c:pt>
                <c:pt idx="4">
                  <c:v>1.0869565217391304</c:v>
                </c:pt>
                <c:pt idx="5">
                  <c:v>6.5217391304347823</c:v>
                </c:pt>
                <c:pt idx="6">
                  <c:v>3.2608695652173911</c:v>
                </c:pt>
                <c:pt idx="7">
                  <c:v>1.0869565217391304</c:v>
                </c:pt>
                <c:pt idx="8">
                  <c:v>0</c:v>
                </c:pt>
                <c:pt idx="9">
                  <c:v>2.1739130434782608</c:v>
                </c:pt>
                <c:pt idx="10">
                  <c:v>0</c:v>
                </c:pt>
                <c:pt idx="11">
                  <c:v>1.0869565217391304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C11-46F2-93DF-0446C22722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1879424"/>
        <c:axId val="663842080"/>
      </c:barChart>
      <c:catAx>
        <c:axId val="61187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uk-UA"/>
          </a:p>
        </c:txPr>
        <c:crossAx val="663842080"/>
        <c:crosses val="autoZero"/>
        <c:auto val="1"/>
        <c:lblAlgn val="ctr"/>
        <c:lblOffset val="100"/>
        <c:noMultiLvlLbl val="0"/>
      </c:catAx>
      <c:valAx>
        <c:axId val="663842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uk-UA"/>
          </a:p>
        </c:txPr>
        <c:crossAx val="61187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uk-UA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'[Додаткові бали_НУБІП_2020_загальна,дод_2.xlsx]1 курс'!$AG$1</c:f>
              <c:strCache>
                <c:ptCount val="1"/>
                <c:pt idx="0">
                  <c:v>ННІ ЕАЕ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'[Додаткові бали_НУБІП_2020_загальна,дод_2.xlsx]1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'[Додаткові бали_НУБІП_2020_загальна,дод_2.xlsx]1 курс'!$AG$2:$AG$13</c:f>
              <c:numCache>
                <c:formatCode>General</c:formatCode>
                <c:ptCount val="12"/>
                <c:pt idx="0">
                  <c:v>71</c:v>
                </c:pt>
                <c:pt idx="1">
                  <c:v>24</c:v>
                </c:pt>
                <c:pt idx="2">
                  <c:v>19</c:v>
                </c:pt>
                <c:pt idx="3">
                  <c:v>10</c:v>
                </c:pt>
                <c:pt idx="4">
                  <c:v>5</c:v>
                </c:pt>
                <c:pt idx="5">
                  <c:v>1</c:v>
                </c:pt>
                <c:pt idx="6">
                  <c:v>6</c:v>
                </c:pt>
                <c:pt idx="7">
                  <c:v>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88-5844-B400-16D3B26B26F4}"/>
            </c:ext>
          </c:extLst>
        </c:ser>
        <c:ser>
          <c:idx val="1"/>
          <c:order val="1"/>
          <c:tx>
            <c:strRef>
              <c:f>'[Додаткові бали_НУБІП_2020_загальна,дод_2.xlsx]1 курс'!$AH$1</c:f>
              <c:strCache>
                <c:ptCount val="1"/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0329031541287E-2"/>
                  <c:y val="-1.2749587395242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B9C-4630-AA78-B173F8B8FD9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645663026688791E-2"/>
                  <c:y val="-6.3747936976212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B9C-4630-AA78-B173F8B8FD9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9126620339675E-2"/>
                  <c:y val="2.12493123254042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B9C-4630-AA78-B173F8B8FD9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223330024262485E-2"/>
                  <c:y val="-1.0624572503992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B9C-4630-AA78-B173F8B8FD94}"/>
                </c:ext>
                <c:ext xmlns:c15="http://schemas.microsoft.com/office/drawing/2012/chart" uri="{CE6537A1-D6FC-4f65-9D91-7224C49458BB}">
                  <c15:layout>
                    <c:manualLayout>
                      <c:w val="3.4029261085685818E-2"/>
                      <c:h val="3.6092040643409096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1.7067996029114994E-2"/>
                  <c:y val="2.12493123254027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B9C-4630-AA78-B173F8B8FD9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5339980145575228E-3"/>
                  <c:y val="-1.2749587395242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B9C-4630-AA78-B173F8B8FD94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5645663026688791E-2"/>
                  <c:y val="-1.06246561627021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B9C-4630-AA78-B173F8B8FD94}"/>
                </c:ext>
                <c:ext xmlns:c15="http://schemas.microsoft.com/office/drawing/2012/chart" uri="{CE6537A1-D6FC-4f65-9D91-7224C49458BB}">
                  <c15:layout>
                    <c:manualLayout>
                      <c:w val="3.5451594088112076E-2"/>
                      <c:h val="2.7592315713247391E-2"/>
                    </c:manualLayout>
                  </c15:layout>
                </c:ext>
              </c:extLst>
            </c:dLbl>
            <c:dLbl>
              <c:idx val="11"/>
              <c:layout>
                <c:manualLayout>
                  <c:x val="7.1116650121312687E-3"/>
                  <c:y val="-1.2749587395242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B9C-4630-AA78-B173F8B8FD9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'[Додаткові бали_НУБІП_2020_загальна,дод_2.xlsx]1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'[Додаткові бали_НУБІП_2020_загальна,дод_2.xlsx]1 курс'!$AH$2:$AH$13</c:f>
              <c:numCache>
                <c:formatCode>0.00</c:formatCode>
                <c:ptCount val="12"/>
                <c:pt idx="0">
                  <c:v>49.305555555555557</c:v>
                </c:pt>
                <c:pt idx="1">
                  <c:v>16.666666666666668</c:v>
                </c:pt>
                <c:pt idx="2">
                  <c:v>13.194444444444445</c:v>
                </c:pt>
                <c:pt idx="3">
                  <c:v>6.9444444444444446</c:v>
                </c:pt>
                <c:pt idx="4">
                  <c:v>3.4722222222222223</c:v>
                </c:pt>
                <c:pt idx="5">
                  <c:v>0.69444444444444442</c:v>
                </c:pt>
                <c:pt idx="6">
                  <c:v>4.166666666666667</c:v>
                </c:pt>
                <c:pt idx="7">
                  <c:v>3.4722222222222223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2.0833333333333335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88-5844-B400-16D3B26B2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9912416"/>
        <c:axId val="399912808"/>
        <c:axId val="0"/>
      </c:bar3DChart>
      <c:catAx>
        <c:axId val="39991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99912808"/>
        <c:crosses val="autoZero"/>
        <c:auto val="1"/>
        <c:lblAlgn val="ctr"/>
        <c:lblOffset val="100"/>
        <c:noMultiLvlLbl val="0"/>
      </c:catAx>
      <c:valAx>
        <c:axId val="399912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9991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'[Додаткові бали_НУБІП_2020_загальна,дод.xlsx]1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'[Додаткові бали_НУБІП_2020_загальна,дод.xlsx]1 курс'!$AC$2:$AC$13</c:f>
              <c:numCache>
                <c:formatCode>General</c:formatCode>
                <c:ptCount val="12"/>
                <c:pt idx="0">
                  <c:v>31</c:v>
                </c:pt>
                <c:pt idx="1">
                  <c:v>0</c:v>
                </c:pt>
                <c:pt idx="2">
                  <c:v>28</c:v>
                </c:pt>
                <c:pt idx="3">
                  <c:v>19</c:v>
                </c:pt>
                <c:pt idx="4">
                  <c:v>9</c:v>
                </c:pt>
                <c:pt idx="5">
                  <c:v>6</c:v>
                </c:pt>
                <c:pt idx="6">
                  <c:v>4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3A-4AF3-864D-E72BB7F72AE7}"/>
            </c:ext>
          </c:extLst>
        </c:ser>
        <c:ser>
          <c:idx val="2"/>
          <c:order val="1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'[Додаткові бали_НУБІП_2020_загальна,дод.xlsx]1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'[Додаткові бали_НУБІП_2020_загальна,дод.xlsx]1 курс'!$AD$2:$AD$13</c:f>
              <c:numCache>
                <c:formatCode>0.00</c:formatCode>
                <c:ptCount val="12"/>
                <c:pt idx="0">
                  <c:v>29.807692307692307</c:v>
                </c:pt>
                <c:pt idx="1">
                  <c:v>0</c:v>
                </c:pt>
                <c:pt idx="2">
                  <c:v>26.923076923076923</c:v>
                </c:pt>
                <c:pt idx="3">
                  <c:v>18.26923076923077</c:v>
                </c:pt>
                <c:pt idx="4">
                  <c:v>8.6538461538461533</c:v>
                </c:pt>
                <c:pt idx="5">
                  <c:v>5.7692307692307692</c:v>
                </c:pt>
                <c:pt idx="6">
                  <c:v>3.8461538461538463</c:v>
                </c:pt>
                <c:pt idx="7">
                  <c:v>0.96153846153846156</c:v>
                </c:pt>
                <c:pt idx="8">
                  <c:v>0.96153846153846156</c:v>
                </c:pt>
                <c:pt idx="9">
                  <c:v>1.9230769230769231</c:v>
                </c:pt>
                <c:pt idx="10">
                  <c:v>0.96153846153846156</c:v>
                </c:pt>
                <c:pt idx="11">
                  <c:v>1.9230769230769231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3A-4AF3-864D-E72BB7F72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3842864"/>
        <c:axId val="663843256"/>
      </c:barChart>
      <c:catAx>
        <c:axId val="66384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uk-UA"/>
          </a:p>
        </c:txPr>
        <c:crossAx val="663843256"/>
        <c:crosses val="autoZero"/>
        <c:auto val="1"/>
        <c:lblAlgn val="ctr"/>
        <c:lblOffset val="100"/>
        <c:noMultiLvlLbl val="0"/>
      </c:catAx>
      <c:valAx>
        <c:axId val="663843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uk-UA"/>
          </a:p>
        </c:txPr>
        <c:crossAx val="66384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uk-UA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'[Додаткові бали_НУБІП_2020_загальна,дод.xlsx]1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'[Додаткові бали_НУБІП_2020_загальна,дод.xlsx]1 курс'!$AW$2:$AW$13</c:f>
              <c:numCache>
                <c:formatCode>General</c:formatCode>
                <c:ptCount val="12"/>
                <c:pt idx="0">
                  <c:v>63</c:v>
                </c:pt>
                <c:pt idx="1">
                  <c:v>11</c:v>
                </c:pt>
                <c:pt idx="2">
                  <c:v>93</c:v>
                </c:pt>
                <c:pt idx="3">
                  <c:v>45</c:v>
                </c:pt>
                <c:pt idx="4">
                  <c:v>22</c:v>
                </c:pt>
                <c:pt idx="5">
                  <c:v>16</c:v>
                </c:pt>
                <c:pt idx="6">
                  <c:v>10</c:v>
                </c:pt>
                <c:pt idx="7">
                  <c:v>12</c:v>
                </c:pt>
                <c:pt idx="8">
                  <c:v>9</c:v>
                </c:pt>
                <c:pt idx="9">
                  <c:v>4</c:v>
                </c:pt>
                <c:pt idx="10">
                  <c:v>9</c:v>
                </c:pt>
                <c:pt idx="11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54-4480-B446-9D5D3D13AFF5}"/>
            </c:ext>
          </c:extLst>
        </c:ser>
        <c:ser>
          <c:idx val="2"/>
          <c:order val="1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'[Додаткові бали_НУБІП_2020_загальна,дод.xlsx]1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'[Додаткові бали_НУБІП_2020_загальна,дод.xlsx]1 курс'!$AX$2:$AX$13</c:f>
              <c:numCache>
                <c:formatCode>0.00</c:formatCode>
                <c:ptCount val="12"/>
                <c:pt idx="0">
                  <c:v>19.749216300940439</c:v>
                </c:pt>
                <c:pt idx="1">
                  <c:v>3.4482758620689653</c:v>
                </c:pt>
                <c:pt idx="2">
                  <c:v>29.153605015673982</c:v>
                </c:pt>
                <c:pt idx="3">
                  <c:v>14.106583072100314</c:v>
                </c:pt>
                <c:pt idx="4">
                  <c:v>6.8965517241379306</c:v>
                </c:pt>
                <c:pt idx="5">
                  <c:v>5.015673981191223</c:v>
                </c:pt>
                <c:pt idx="6">
                  <c:v>3.134796238244514</c:v>
                </c:pt>
                <c:pt idx="7">
                  <c:v>3.761755485893417</c:v>
                </c:pt>
                <c:pt idx="8">
                  <c:v>2.8213166144200628</c:v>
                </c:pt>
                <c:pt idx="9">
                  <c:v>1.2539184952978057</c:v>
                </c:pt>
                <c:pt idx="10">
                  <c:v>2.8213166144200628</c:v>
                </c:pt>
                <c:pt idx="11">
                  <c:v>7.8369905956112849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354-4480-B446-9D5D3D13AF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3844040"/>
        <c:axId val="663844432"/>
      </c:barChart>
      <c:catAx>
        <c:axId val="663844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uk-UA"/>
          </a:p>
        </c:txPr>
        <c:crossAx val="663844432"/>
        <c:crosses val="autoZero"/>
        <c:auto val="1"/>
        <c:lblAlgn val="ctr"/>
        <c:lblOffset val="100"/>
        <c:noMultiLvlLbl val="0"/>
      </c:catAx>
      <c:valAx>
        <c:axId val="66384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uk-UA"/>
          </a:p>
        </c:txPr>
        <c:crossAx val="663844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'1 курс'!$V$2:$V$13</c:f>
              <c:numCache>
                <c:formatCode>0.00</c:formatCode>
                <c:ptCount val="12"/>
                <c:pt idx="0">
                  <c:v>45.002823263692832</c:v>
                </c:pt>
                <c:pt idx="1">
                  <c:v>12.704686617730095</c:v>
                </c:pt>
                <c:pt idx="2">
                  <c:v>9.4861660079051386</c:v>
                </c:pt>
                <c:pt idx="3">
                  <c:v>7.4534161490683228</c:v>
                </c:pt>
                <c:pt idx="4">
                  <c:v>5.4206662902315079</c:v>
                </c:pt>
                <c:pt idx="5">
                  <c:v>5.0818746470920386</c:v>
                </c:pt>
                <c:pt idx="6">
                  <c:v>2.5691699604743081</c:v>
                </c:pt>
                <c:pt idx="7">
                  <c:v>2.8232636928289101</c:v>
                </c:pt>
                <c:pt idx="8">
                  <c:v>1.4680971202710333</c:v>
                </c:pt>
                <c:pt idx="9">
                  <c:v>1.5527950310559007</c:v>
                </c:pt>
                <c:pt idx="10">
                  <c:v>1.5245623941276114</c:v>
                </c:pt>
                <c:pt idx="11">
                  <c:v>4.912478825522304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61-41AF-BAFC-0E818CB3C0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4547512"/>
        <c:axId val="644547904"/>
        <c:axId val="0"/>
      </c:bar3DChart>
      <c:catAx>
        <c:axId val="644547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uk-UA"/>
          </a:p>
        </c:txPr>
        <c:crossAx val="644547904"/>
        <c:crosses val="autoZero"/>
        <c:auto val="1"/>
        <c:lblAlgn val="ctr"/>
        <c:lblOffset val="100"/>
        <c:noMultiLvlLbl val="0"/>
      </c:catAx>
      <c:valAx>
        <c:axId val="64454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uk-UA"/>
          </a:p>
        </c:txPr>
        <c:crossAx val="644547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uk-UA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'[Додаткові бали_НУБІП_2020_загальна,дод.xlsx]1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'[Додаткові бали_НУБІП_2020_загальна,дод.xlsx]1 курс'!$AM$2:$AM$13</c:f>
              <c:numCache>
                <c:formatCode>General</c:formatCode>
                <c:ptCount val="12"/>
                <c:pt idx="0">
                  <c:v>49</c:v>
                </c:pt>
                <c:pt idx="1">
                  <c:v>20</c:v>
                </c:pt>
                <c:pt idx="2">
                  <c:v>9</c:v>
                </c:pt>
                <c:pt idx="3">
                  <c:v>18</c:v>
                </c:pt>
                <c:pt idx="4">
                  <c:v>4</c:v>
                </c:pt>
                <c:pt idx="5">
                  <c:v>7</c:v>
                </c:pt>
                <c:pt idx="6">
                  <c:v>7</c:v>
                </c:pt>
                <c:pt idx="7">
                  <c:v>5</c:v>
                </c:pt>
                <c:pt idx="8">
                  <c:v>4</c:v>
                </c:pt>
                <c:pt idx="9">
                  <c:v>3</c:v>
                </c:pt>
                <c:pt idx="10">
                  <c:v>4</c:v>
                </c:pt>
                <c:pt idx="1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23-4E5F-AD72-4899C6B66ACA}"/>
            </c:ext>
          </c:extLst>
        </c:ser>
        <c:ser>
          <c:idx val="2"/>
          <c:order val="1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'[Додаткові бали_НУБІП_2020_загальна,дод.xlsx]1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'[Додаткові бали_НУБІП_2020_загальна,дод.xlsx]1 курс'!$AN$2:$AN$13</c:f>
              <c:numCache>
                <c:formatCode>0.00</c:formatCode>
                <c:ptCount val="12"/>
                <c:pt idx="0">
                  <c:v>36.296296296296298</c:v>
                </c:pt>
                <c:pt idx="1">
                  <c:v>14.814814814814815</c:v>
                </c:pt>
                <c:pt idx="2">
                  <c:v>6.666666666666667</c:v>
                </c:pt>
                <c:pt idx="3">
                  <c:v>13.333333333333334</c:v>
                </c:pt>
                <c:pt idx="4">
                  <c:v>2.9629629629629628</c:v>
                </c:pt>
                <c:pt idx="5">
                  <c:v>5.1851851851851851</c:v>
                </c:pt>
                <c:pt idx="6">
                  <c:v>5.1851851851851851</c:v>
                </c:pt>
                <c:pt idx="7">
                  <c:v>3.7037037037037037</c:v>
                </c:pt>
                <c:pt idx="8">
                  <c:v>2.9629629629629628</c:v>
                </c:pt>
                <c:pt idx="9">
                  <c:v>2.2222222222222223</c:v>
                </c:pt>
                <c:pt idx="10">
                  <c:v>2.9629629629629628</c:v>
                </c:pt>
                <c:pt idx="11">
                  <c:v>2.9629629629629628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23-4E5F-AD72-4899C6B66A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3845216"/>
        <c:axId val="663845608"/>
      </c:barChart>
      <c:catAx>
        <c:axId val="66384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uk-UA"/>
          </a:p>
        </c:txPr>
        <c:crossAx val="663845608"/>
        <c:crosses val="autoZero"/>
        <c:auto val="1"/>
        <c:lblAlgn val="ctr"/>
        <c:lblOffset val="100"/>
        <c:noMultiLvlLbl val="0"/>
      </c:catAx>
      <c:valAx>
        <c:axId val="663845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uk-UA"/>
          </a:p>
        </c:txPr>
        <c:crossAx val="66384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uk-UA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'[Додаткові бали_НУБІП_2020_загальна,дод.xlsx]1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'[Додаткові бали_НУБІП_2020_загальна,дод.xlsx]1 курс'!$AK$2:$AK$13</c:f>
              <c:numCache>
                <c:formatCode>General</c:formatCode>
                <c:ptCount val="12"/>
                <c:pt idx="0">
                  <c:v>162</c:v>
                </c:pt>
                <c:pt idx="1">
                  <c:v>14</c:v>
                </c:pt>
                <c:pt idx="2">
                  <c:v>35</c:v>
                </c:pt>
                <c:pt idx="3">
                  <c:v>11</c:v>
                </c:pt>
                <c:pt idx="4">
                  <c:v>19</c:v>
                </c:pt>
                <c:pt idx="5">
                  <c:v>13</c:v>
                </c:pt>
                <c:pt idx="6">
                  <c:v>7</c:v>
                </c:pt>
                <c:pt idx="7">
                  <c:v>5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8D-42A5-8EBA-0D9CB5CB499F}"/>
            </c:ext>
          </c:extLst>
        </c:ser>
        <c:ser>
          <c:idx val="2"/>
          <c:order val="1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'[Додаткові бали_НУБІП_2020_загальна,дод.xlsx]1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'[Додаткові бали_НУБІП_2020_загальна,дод.xlsx]1 курс'!$AL$2:$AL$13</c:f>
              <c:numCache>
                <c:formatCode>0.00</c:formatCode>
                <c:ptCount val="12"/>
                <c:pt idx="0">
                  <c:v>58.064516129032256</c:v>
                </c:pt>
                <c:pt idx="1">
                  <c:v>5.0179211469534053</c:v>
                </c:pt>
                <c:pt idx="2">
                  <c:v>12.544802867383513</c:v>
                </c:pt>
                <c:pt idx="3">
                  <c:v>3.9426523297491038</c:v>
                </c:pt>
                <c:pt idx="4">
                  <c:v>6.8100358422939067</c:v>
                </c:pt>
                <c:pt idx="5">
                  <c:v>4.6594982078853047</c:v>
                </c:pt>
                <c:pt idx="6">
                  <c:v>2.5089605734767026</c:v>
                </c:pt>
                <c:pt idx="7">
                  <c:v>1.7921146953405018</c:v>
                </c:pt>
                <c:pt idx="8">
                  <c:v>0.71684587813620071</c:v>
                </c:pt>
                <c:pt idx="9">
                  <c:v>1.075268817204301</c:v>
                </c:pt>
                <c:pt idx="10">
                  <c:v>1.4336917562724014</c:v>
                </c:pt>
                <c:pt idx="11">
                  <c:v>8.6021505376344081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8D-42A5-8EBA-0D9CB5CB4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8185528"/>
        <c:axId val="648185920"/>
      </c:barChart>
      <c:catAx>
        <c:axId val="64818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uk-UA"/>
          </a:p>
        </c:txPr>
        <c:crossAx val="648185920"/>
        <c:crosses val="autoZero"/>
        <c:auto val="1"/>
        <c:lblAlgn val="ctr"/>
        <c:lblOffset val="100"/>
        <c:noMultiLvlLbl val="0"/>
      </c:catAx>
      <c:valAx>
        <c:axId val="64818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uk-UA"/>
          </a:p>
        </c:txPr>
        <c:crossAx val="648185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uk-UA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'[Додаткові бали_НУБІП_2020_загальна,дод.xlsx]1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'[Додаткові бали_НУБІП_2020_загальна,дод.xlsx]1 курс'!$AI$2:$AI$13</c:f>
              <c:numCache>
                <c:formatCode>General</c:formatCode>
                <c:ptCount val="12"/>
                <c:pt idx="0">
                  <c:v>1</c:v>
                </c:pt>
                <c:pt idx="1">
                  <c:v>49</c:v>
                </c:pt>
                <c:pt idx="2">
                  <c:v>14</c:v>
                </c:pt>
                <c:pt idx="3">
                  <c:v>16</c:v>
                </c:pt>
                <c:pt idx="4">
                  <c:v>7</c:v>
                </c:pt>
                <c:pt idx="5">
                  <c:v>11</c:v>
                </c:pt>
                <c:pt idx="6">
                  <c:v>6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  <c:pt idx="10">
                  <c:v>2</c:v>
                </c:pt>
                <c:pt idx="11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18-4EB3-AF0E-4359A277335F}"/>
            </c:ext>
          </c:extLst>
        </c:ser>
        <c:ser>
          <c:idx val="2"/>
          <c:order val="1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'[Додаткові бали_НУБІП_2020_загальна,дод.xlsx]1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'[Додаткові бали_НУБІП_2020_загальна,дод.xlsx]1 курс'!$AJ$2:$AJ$13</c:f>
              <c:numCache>
                <c:formatCode>0.00</c:formatCode>
                <c:ptCount val="12"/>
                <c:pt idx="0">
                  <c:v>0.70921985815602839</c:v>
                </c:pt>
                <c:pt idx="1">
                  <c:v>34.751773049645394</c:v>
                </c:pt>
                <c:pt idx="2">
                  <c:v>9.9290780141843964</c:v>
                </c:pt>
                <c:pt idx="3">
                  <c:v>11.347517730496454</c:v>
                </c:pt>
                <c:pt idx="4">
                  <c:v>4.9645390070921982</c:v>
                </c:pt>
                <c:pt idx="5">
                  <c:v>7.8014184397163122</c:v>
                </c:pt>
                <c:pt idx="6">
                  <c:v>4.2553191489361701</c:v>
                </c:pt>
                <c:pt idx="7">
                  <c:v>2.8368794326241136</c:v>
                </c:pt>
                <c:pt idx="8">
                  <c:v>2.8368794326241136</c:v>
                </c:pt>
                <c:pt idx="9">
                  <c:v>2.1276595744680851</c:v>
                </c:pt>
                <c:pt idx="10">
                  <c:v>1.4184397163120568</c:v>
                </c:pt>
                <c:pt idx="11">
                  <c:v>17.021276595744681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18-4EB3-AF0E-4359A2773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8186704"/>
        <c:axId val="648187096"/>
      </c:barChart>
      <c:catAx>
        <c:axId val="64818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uk-UA"/>
          </a:p>
        </c:txPr>
        <c:crossAx val="648187096"/>
        <c:crosses val="autoZero"/>
        <c:auto val="1"/>
        <c:lblAlgn val="ctr"/>
        <c:lblOffset val="100"/>
        <c:noMultiLvlLbl val="0"/>
      </c:catAx>
      <c:valAx>
        <c:axId val="648187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uk-UA"/>
          </a:p>
        </c:txPr>
        <c:crossAx val="648186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uk-UA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'[Додаткові бали_НУБІП_2020_загальна,дод.xlsx]1 курс'!$AO$2:$AO$13</c:f>
              <c:numCache>
                <c:formatCode>General</c:formatCode>
                <c:ptCount val="12"/>
                <c:pt idx="0">
                  <c:v>28</c:v>
                </c:pt>
                <c:pt idx="1">
                  <c:v>82</c:v>
                </c:pt>
                <c:pt idx="2">
                  <c:v>11</c:v>
                </c:pt>
                <c:pt idx="3">
                  <c:v>8</c:v>
                </c:pt>
                <c:pt idx="4">
                  <c:v>8</c:v>
                </c:pt>
                <c:pt idx="5">
                  <c:v>10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3D-4693-ABD9-9C7BEAB2D28F}"/>
            </c:ext>
          </c:extLst>
        </c:ser>
        <c:ser>
          <c:idx val="2"/>
          <c:order val="1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430515253484076E-2"/>
                  <c:y val="-8.738919675158766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360-41B3-9AEA-650E66066E3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935860233985274E-2"/>
                  <c:y val="-1.9066954097246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360-41B3-9AEA-650E66066E3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451895175488976E-2"/>
                  <c:y val="-1.9066954097246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360-41B3-9AEA-650E66066E3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'[Додаткові бали_НУБІП_2020_загальна,дод.xlsx]1 курс'!$AP$2:$AP$13</c:f>
              <c:numCache>
                <c:formatCode>0.00</c:formatCode>
                <c:ptCount val="12"/>
                <c:pt idx="0">
                  <c:v>17.721518987341771</c:v>
                </c:pt>
                <c:pt idx="1">
                  <c:v>51.898734177215189</c:v>
                </c:pt>
                <c:pt idx="2">
                  <c:v>6.962025316455696</c:v>
                </c:pt>
                <c:pt idx="3">
                  <c:v>5.0632911392405067</c:v>
                </c:pt>
                <c:pt idx="4">
                  <c:v>5.0632911392405067</c:v>
                </c:pt>
                <c:pt idx="5">
                  <c:v>6.3291139240506329</c:v>
                </c:pt>
                <c:pt idx="6">
                  <c:v>0.63291139240506333</c:v>
                </c:pt>
                <c:pt idx="7">
                  <c:v>0.63291139240506333</c:v>
                </c:pt>
                <c:pt idx="8">
                  <c:v>1.2658227848101267</c:v>
                </c:pt>
                <c:pt idx="9">
                  <c:v>0</c:v>
                </c:pt>
                <c:pt idx="10">
                  <c:v>0</c:v>
                </c:pt>
                <c:pt idx="11">
                  <c:v>4.4303797468354427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3D-4693-ABD9-9C7BEAB2D2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8187880"/>
        <c:axId val="648188272"/>
      </c:barChart>
      <c:catAx>
        <c:axId val="64818788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uk-UA"/>
          </a:p>
        </c:txPr>
        <c:crossAx val="648188272"/>
        <c:crosses val="autoZero"/>
        <c:auto val="1"/>
        <c:lblAlgn val="ctr"/>
        <c:lblOffset val="100"/>
        <c:noMultiLvlLbl val="0"/>
      </c:catAx>
      <c:valAx>
        <c:axId val="64818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uk-UA"/>
          </a:p>
        </c:txPr>
        <c:crossAx val="648187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29,7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A77-4C58-AC9F-43F949E7567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'1 курс'!$V$2:$V$13</c:f>
              <c:numCache>
                <c:formatCode>0.00</c:formatCode>
                <c:ptCount val="12"/>
                <c:pt idx="0">
                  <c:v>29.65825874694875</c:v>
                </c:pt>
                <c:pt idx="1">
                  <c:v>11.472742066720922</c:v>
                </c:pt>
                <c:pt idx="2">
                  <c:v>6.1025223759153775</c:v>
                </c:pt>
                <c:pt idx="3">
                  <c:v>7.4857607811228721</c:v>
                </c:pt>
                <c:pt idx="4">
                  <c:v>6.7534580960130191</c:v>
                </c:pt>
                <c:pt idx="5">
                  <c:v>4.7599674532139975</c:v>
                </c:pt>
                <c:pt idx="6">
                  <c:v>4.5972335231895851</c:v>
                </c:pt>
                <c:pt idx="7">
                  <c:v>4.5158665581773771</c:v>
                </c:pt>
                <c:pt idx="8">
                  <c:v>4.2310821806346706</c:v>
                </c:pt>
                <c:pt idx="9">
                  <c:v>3.5801464605370219</c:v>
                </c:pt>
                <c:pt idx="10">
                  <c:v>3.2953620829943042</c:v>
                </c:pt>
                <c:pt idx="11">
                  <c:v>13.54759967453214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61-41AF-BAFC-0E818CB3C0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4548688"/>
        <c:axId val="644549080"/>
        <c:axId val="0"/>
      </c:bar3DChart>
      <c:catAx>
        <c:axId val="6445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uk-UA"/>
          </a:p>
        </c:txPr>
        <c:crossAx val="644549080"/>
        <c:crosses val="autoZero"/>
        <c:auto val="1"/>
        <c:lblAlgn val="ctr"/>
        <c:lblOffset val="100"/>
        <c:noMultiLvlLbl val="0"/>
      </c:catAx>
      <c:valAx>
        <c:axId val="644549080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uk-UA"/>
          </a:p>
        </c:txPr>
        <c:crossAx val="644548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6A-4434-8CB6-C1EE5FAC86C7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A6A-4434-8CB6-C1EE5FAC86C7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A6A-4434-8CB6-C1EE5FAC86C7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A6A-4434-8CB6-C1EE5FAC86C7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A6A-4434-8CB6-C1EE5FAC86C7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A6A-4434-8CB6-C1EE5FAC86C7}"/>
              </c:ext>
            </c:extLst>
          </c:dPt>
          <c:dPt>
            <c:idx val="2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A6A-4434-8CB6-C1EE5FAC86C7}"/>
              </c:ext>
            </c:extLst>
          </c:dPt>
          <c:dPt>
            <c:idx val="3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A6A-4434-8CB6-C1EE5FAC86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Лист3!$D$1:$AI$1</c:f>
              <c:strCache>
                <c:ptCount val="32"/>
                <c:pt idx="0">
                  <c:v>ННІ</c:v>
                </c:pt>
                <c:pt idx="1">
                  <c:v>%</c:v>
                </c:pt>
                <c:pt idx="2">
                  <c:v>ФЗ</c:v>
                </c:pt>
                <c:pt idx="3">
                  <c:v>%</c:v>
                </c:pt>
                <c:pt idx="4">
                  <c:v>КД</c:v>
                </c:pt>
                <c:pt idx="5">
                  <c:v>%</c:v>
                </c:pt>
                <c:pt idx="6">
                  <c:v>ЮФ</c:v>
                </c:pt>
                <c:pt idx="7">
                  <c:v>%</c:v>
                </c:pt>
                <c:pt idx="8">
                  <c:v>ГПФ</c:v>
                </c:pt>
                <c:pt idx="9">
                  <c:v>%</c:v>
                </c:pt>
                <c:pt idx="10">
                  <c:v>ННІ</c:v>
                </c:pt>
                <c:pt idx="11">
                  <c:v>%</c:v>
                </c:pt>
                <c:pt idx="12">
                  <c:v>ФХТ</c:v>
                </c:pt>
                <c:pt idx="13">
                  <c:v>%</c:v>
                </c:pt>
                <c:pt idx="14">
                  <c:v>ЕФ</c:v>
                </c:pt>
                <c:pt idx="15">
                  <c:v>%</c:v>
                </c:pt>
                <c:pt idx="16">
                  <c:v>ННІ</c:v>
                </c:pt>
                <c:pt idx="17">
                  <c:v>%</c:v>
                </c:pt>
                <c:pt idx="18">
                  <c:v>ФТВБ</c:v>
                </c:pt>
                <c:pt idx="19">
                  <c:v>%</c:v>
                </c:pt>
                <c:pt idx="20">
                  <c:v>МТФ</c:v>
                </c:pt>
                <c:pt idx="21">
                  <c:v>%</c:v>
                </c:pt>
                <c:pt idx="22">
                  <c:v>ФІТ</c:v>
                </c:pt>
                <c:pt idx="23">
                  <c:v>%</c:v>
                </c:pt>
                <c:pt idx="24">
                  <c:v>ФЗРБТ</c:v>
                </c:pt>
                <c:pt idx="25">
                  <c:v>%</c:v>
                </c:pt>
                <c:pt idx="26">
                  <c:v>ФВМ</c:v>
                </c:pt>
                <c:pt idx="27">
                  <c:v>%</c:v>
                </c:pt>
                <c:pt idx="28">
                  <c:v>АБФ</c:v>
                </c:pt>
                <c:pt idx="29">
                  <c:v>%</c:v>
                </c:pt>
                <c:pt idx="30">
                  <c:v>ФАМ</c:v>
                </c:pt>
                <c:pt idx="31">
                  <c:v>%</c:v>
                </c:pt>
              </c:strCache>
            </c:strRef>
          </c:cat>
          <c:val>
            <c:numRef>
              <c:f>Лист3!$D$2:$AI$2</c:f>
              <c:numCache>
                <c:formatCode>0.00</c:formatCode>
                <c:ptCount val="32"/>
                <c:pt idx="0" formatCode="General">
                  <c:v>0</c:v>
                </c:pt>
                <c:pt idx="1">
                  <c:v>95.726495726495727</c:v>
                </c:pt>
                <c:pt idx="2" formatCode="General">
                  <c:v>17</c:v>
                </c:pt>
                <c:pt idx="3">
                  <c:v>13.934426229508198</c:v>
                </c:pt>
                <c:pt idx="4" formatCode="General">
                  <c:v>51</c:v>
                </c:pt>
                <c:pt idx="5">
                  <c:v>55.434782608695649</c:v>
                </c:pt>
                <c:pt idx="6" formatCode="General">
                  <c:v>31</c:v>
                </c:pt>
                <c:pt idx="7">
                  <c:v>29.807692307692307</c:v>
                </c:pt>
                <c:pt idx="8" formatCode="General">
                  <c:v>276</c:v>
                </c:pt>
                <c:pt idx="9">
                  <c:v>67.153284671532845</c:v>
                </c:pt>
                <c:pt idx="10" formatCode="General">
                  <c:v>0</c:v>
                </c:pt>
                <c:pt idx="11">
                  <c:v>49.305555555555557</c:v>
                </c:pt>
                <c:pt idx="12" formatCode="General">
                  <c:v>1</c:v>
                </c:pt>
                <c:pt idx="13">
                  <c:v>0.70921985815602839</c:v>
                </c:pt>
                <c:pt idx="14" formatCode="General">
                  <c:v>162</c:v>
                </c:pt>
                <c:pt idx="15">
                  <c:v>58.064516129032256</c:v>
                </c:pt>
                <c:pt idx="16" formatCode="General">
                  <c:v>0</c:v>
                </c:pt>
                <c:pt idx="17">
                  <c:v>36.296296296296298</c:v>
                </c:pt>
                <c:pt idx="18" formatCode="General">
                  <c:v>28</c:v>
                </c:pt>
                <c:pt idx="19">
                  <c:v>17.721518987341771</c:v>
                </c:pt>
                <c:pt idx="20" formatCode="General">
                  <c:v>207</c:v>
                </c:pt>
                <c:pt idx="21">
                  <c:v>69</c:v>
                </c:pt>
                <c:pt idx="22" formatCode="General">
                  <c:v>135</c:v>
                </c:pt>
                <c:pt idx="23">
                  <c:v>47.872340425531917</c:v>
                </c:pt>
                <c:pt idx="24" formatCode="General">
                  <c:v>158</c:v>
                </c:pt>
                <c:pt idx="25">
                  <c:v>30.268199233716476</c:v>
                </c:pt>
                <c:pt idx="26" formatCode="General">
                  <c:v>63</c:v>
                </c:pt>
                <c:pt idx="27">
                  <c:v>19.749216300940439</c:v>
                </c:pt>
                <c:pt idx="28" formatCode="General">
                  <c:v>142</c:v>
                </c:pt>
                <c:pt idx="29">
                  <c:v>58.436213991769549</c:v>
                </c:pt>
                <c:pt idx="30" formatCode="General">
                  <c:v>91</c:v>
                </c:pt>
                <c:pt idx="31">
                  <c:v>52.601156069364158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9A6A-4434-8CB6-C1EE5FAC8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3898896"/>
        <c:axId val="533399056"/>
        <c:axId val="0"/>
      </c:bar3DChart>
      <c:catAx>
        <c:axId val="53389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33399056"/>
        <c:crosses val="autoZero"/>
        <c:auto val="1"/>
        <c:lblAlgn val="ctr"/>
        <c:lblOffset val="100"/>
        <c:noMultiLvlLbl val="0"/>
      </c:catAx>
      <c:valAx>
        <c:axId val="53339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3389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39-4229-96E1-A98E20F4C8AC}"/>
              </c:ext>
            </c:extLst>
          </c:dPt>
          <c:dPt>
            <c:idx val="2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D39-4229-96E1-A98E20F4C8AC}"/>
              </c:ext>
            </c:extLst>
          </c:dPt>
          <c:dPt>
            <c:idx val="4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D39-4229-96E1-A98E20F4C8AC}"/>
              </c:ext>
            </c:extLst>
          </c:dPt>
          <c:dPt>
            <c:idx val="6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D39-4229-96E1-A98E20F4C8AC}"/>
              </c:ext>
            </c:extLst>
          </c:dPt>
          <c:dPt>
            <c:idx val="8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D39-4229-96E1-A98E20F4C8AC}"/>
              </c:ext>
            </c:extLst>
          </c:dPt>
          <c:dPt>
            <c:idx val="1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D39-4229-96E1-A98E20F4C8AC}"/>
              </c:ext>
            </c:extLst>
          </c:dPt>
          <c:dPt>
            <c:idx val="12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D39-4229-96E1-A98E20F4C8AC}"/>
              </c:ext>
            </c:extLst>
          </c:dPt>
          <c:dPt>
            <c:idx val="14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D39-4229-96E1-A98E20F4C8AC}"/>
              </c:ext>
            </c:extLst>
          </c:dPt>
          <c:dPt>
            <c:idx val="16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D39-4229-96E1-A98E20F4C8AC}"/>
              </c:ext>
            </c:extLst>
          </c:dPt>
          <c:dPt>
            <c:idx val="18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D39-4229-96E1-A98E20F4C8AC}"/>
              </c:ext>
            </c:extLst>
          </c:dPt>
          <c:dPt>
            <c:idx val="2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7D39-4229-96E1-A98E20F4C8AC}"/>
              </c:ext>
            </c:extLst>
          </c:dPt>
          <c:dPt>
            <c:idx val="22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7D39-4229-96E1-A98E20F4C8AC}"/>
              </c:ext>
            </c:extLst>
          </c:dPt>
          <c:dPt>
            <c:idx val="24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7D39-4229-96E1-A98E20F4C8AC}"/>
              </c:ext>
            </c:extLst>
          </c:dPt>
          <c:dPt>
            <c:idx val="26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7D39-4229-96E1-A98E20F4C8AC}"/>
              </c:ext>
            </c:extLst>
          </c:dPt>
          <c:dPt>
            <c:idx val="28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7D39-4229-96E1-A98E20F4C8AC}"/>
              </c:ext>
            </c:extLst>
          </c:dPt>
          <c:dPt>
            <c:idx val="30"/>
            <c:invertIfNegative val="0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7D39-4229-96E1-A98E20F4C8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Лист2!$A$4:$AF$4</c:f>
              <c:strCache>
                <c:ptCount val="31"/>
                <c:pt idx="0">
                  <c:v>ФЗР та БТ</c:v>
                </c:pt>
                <c:pt idx="2">
                  <c:v>Ек Ф</c:v>
                </c:pt>
                <c:pt idx="4">
                  <c:v>АбФ</c:v>
                </c:pt>
                <c:pt idx="6">
                  <c:v>ННІ ПО</c:v>
                </c:pt>
                <c:pt idx="8">
                  <c:v>КД</c:v>
                </c:pt>
                <c:pt idx="10">
                  <c:v>ФХТ та ЯПАПК</c:v>
                </c:pt>
                <c:pt idx="12">
                  <c:v>ФТ та ВБ</c:v>
                </c:pt>
                <c:pt idx="14">
                  <c:v>ФІТ</c:v>
                </c:pt>
                <c:pt idx="16">
                  <c:v>МТФ</c:v>
                </c:pt>
                <c:pt idx="18">
                  <c:v>ННІ Л та СП</c:v>
                </c:pt>
                <c:pt idx="20">
                  <c:v>Фземл</c:v>
                </c:pt>
                <c:pt idx="22">
                  <c:v>ННІ ЕАЕ</c:v>
                </c:pt>
                <c:pt idx="24">
                  <c:v>ЮФ</c:v>
                </c:pt>
                <c:pt idx="26">
                  <c:v>ФВМ</c:v>
                </c:pt>
                <c:pt idx="28">
                  <c:v>ФАМ</c:v>
                </c:pt>
                <c:pt idx="30">
                  <c:v>ГПФ</c:v>
                </c:pt>
              </c:strCache>
            </c:strRef>
          </c:cat>
          <c:val>
            <c:numRef>
              <c:f>Лист2!$A$5:$AF$5</c:f>
              <c:numCache>
                <c:formatCode>0.00</c:formatCode>
                <c:ptCount val="32"/>
                <c:pt idx="0" formatCode="General">
                  <c:v>30</c:v>
                </c:pt>
                <c:pt idx="1">
                  <c:v>15.544041450777199</c:v>
                </c:pt>
                <c:pt idx="2" formatCode="General">
                  <c:v>133</c:v>
                </c:pt>
                <c:pt idx="3">
                  <c:v>68.205128205128204</c:v>
                </c:pt>
                <c:pt idx="4" formatCode="General">
                  <c:v>41</c:v>
                </c:pt>
                <c:pt idx="5">
                  <c:v>16.942148760330571</c:v>
                </c:pt>
                <c:pt idx="6" formatCode="General">
                  <c:v>45</c:v>
                </c:pt>
                <c:pt idx="7">
                  <c:v>39.473684210526301</c:v>
                </c:pt>
                <c:pt idx="8" formatCode="General">
                  <c:v>5</c:v>
                </c:pt>
                <c:pt idx="9">
                  <c:v>4.6296296296296315</c:v>
                </c:pt>
                <c:pt idx="10" formatCode="General">
                  <c:v>1</c:v>
                </c:pt>
                <c:pt idx="11">
                  <c:v>1.408450704225352</c:v>
                </c:pt>
                <c:pt idx="12" formatCode="General">
                  <c:v>29</c:v>
                </c:pt>
                <c:pt idx="13">
                  <c:v>16.47727272727273</c:v>
                </c:pt>
                <c:pt idx="14" formatCode="General">
                  <c:v>70</c:v>
                </c:pt>
                <c:pt idx="15">
                  <c:v>29.045643153526957</c:v>
                </c:pt>
                <c:pt idx="16" formatCode="General">
                  <c:v>43</c:v>
                </c:pt>
                <c:pt idx="17">
                  <c:v>27.388535031847123</c:v>
                </c:pt>
                <c:pt idx="18" formatCode="General">
                  <c:v>30</c:v>
                </c:pt>
                <c:pt idx="19">
                  <c:v>29.126213592233004</c:v>
                </c:pt>
                <c:pt idx="20" formatCode="General">
                  <c:v>5</c:v>
                </c:pt>
                <c:pt idx="21">
                  <c:v>5.9523809523809508</c:v>
                </c:pt>
                <c:pt idx="22" formatCode="General">
                  <c:v>33</c:v>
                </c:pt>
                <c:pt idx="23">
                  <c:v>22</c:v>
                </c:pt>
                <c:pt idx="24" formatCode="General">
                  <c:v>57</c:v>
                </c:pt>
                <c:pt idx="25">
                  <c:v>44.88188976377949</c:v>
                </c:pt>
                <c:pt idx="26" formatCode="General">
                  <c:v>6</c:v>
                </c:pt>
                <c:pt idx="27">
                  <c:v>10.169491525423732</c:v>
                </c:pt>
                <c:pt idx="28" formatCode="General">
                  <c:v>38</c:v>
                </c:pt>
                <c:pt idx="29">
                  <c:v>44.186046511627893</c:v>
                </c:pt>
                <c:pt idx="30" formatCode="General">
                  <c:v>163</c:v>
                </c:pt>
                <c:pt idx="31">
                  <c:v>46.306818181818166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BA6-4EAE-BCF3-AC4C2F3F8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3517528"/>
        <c:axId val="663517920"/>
        <c:axId val="0"/>
      </c:bar3DChart>
      <c:catAx>
        <c:axId val="663517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uk-UA"/>
          </a:p>
        </c:txPr>
        <c:crossAx val="663517920"/>
        <c:crosses val="autoZero"/>
        <c:auto val="1"/>
        <c:lblAlgn val="ctr"/>
        <c:lblOffset val="100"/>
        <c:noMultiLvlLbl val="0"/>
      </c:catAx>
      <c:valAx>
        <c:axId val="66351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uk-UA"/>
          </a:p>
        </c:txPr>
        <c:crossAx val="663517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1E-48B7-AD27-8190AD4FE1D4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71E-48B7-AD27-8190AD4FE1D4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71E-48B7-AD27-8190AD4FE1D4}"/>
              </c:ext>
            </c:extLst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71E-48B7-AD27-8190AD4FE1D4}"/>
              </c:ext>
            </c:extLst>
          </c:dPt>
          <c:dPt>
            <c:idx val="2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71E-48B7-AD27-8190AD4FE1D4}"/>
              </c:ext>
            </c:extLst>
          </c:dPt>
          <c:dPt>
            <c:idx val="2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71E-48B7-AD27-8190AD4FE1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Лист3!$D$1:$AI$1</c:f>
              <c:strCache>
                <c:ptCount val="32"/>
                <c:pt idx="0">
                  <c:v>ННІ</c:v>
                </c:pt>
                <c:pt idx="1">
                  <c:v>%</c:v>
                </c:pt>
                <c:pt idx="2">
                  <c:v>ФЗ</c:v>
                </c:pt>
                <c:pt idx="3">
                  <c:v>%</c:v>
                </c:pt>
                <c:pt idx="4">
                  <c:v>КД</c:v>
                </c:pt>
                <c:pt idx="5">
                  <c:v>%</c:v>
                </c:pt>
                <c:pt idx="6">
                  <c:v>ЮФ</c:v>
                </c:pt>
                <c:pt idx="7">
                  <c:v>%</c:v>
                </c:pt>
                <c:pt idx="8">
                  <c:v>ГПФ</c:v>
                </c:pt>
                <c:pt idx="9">
                  <c:v>%</c:v>
                </c:pt>
                <c:pt idx="10">
                  <c:v>ННІ</c:v>
                </c:pt>
                <c:pt idx="11">
                  <c:v>%</c:v>
                </c:pt>
                <c:pt idx="12">
                  <c:v>ФХТ</c:v>
                </c:pt>
                <c:pt idx="13">
                  <c:v>%</c:v>
                </c:pt>
                <c:pt idx="14">
                  <c:v>ЕФ</c:v>
                </c:pt>
                <c:pt idx="15">
                  <c:v>%</c:v>
                </c:pt>
                <c:pt idx="16">
                  <c:v>ННІ</c:v>
                </c:pt>
                <c:pt idx="17">
                  <c:v>%</c:v>
                </c:pt>
                <c:pt idx="18">
                  <c:v>ФТВБ</c:v>
                </c:pt>
                <c:pt idx="19">
                  <c:v>%</c:v>
                </c:pt>
                <c:pt idx="20">
                  <c:v>МТФ</c:v>
                </c:pt>
                <c:pt idx="21">
                  <c:v>%</c:v>
                </c:pt>
                <c:pt idx="22">
                  <c:v>ФІТ</c:v>
                </c:pt>
                <c:pt idx="23">
                  <c:v>%</c:v>
                </c:pt>
                <c:pt idx="24">
                  <c:v>ФЗРБТ</c:v>
                </c:pt>
                <c:pt idx="25">
                  <c:v>%</c:v>
                </c:pt>
                <c:pt idx="26">
                  <c:v>ФВМ</c:v>
                </c:pt>
                <c:pt idx="27">
                  <c:v>%</c:v>
                </c:pt>
                <c:pt idx="28">
                  <c:v>АБФ</c:v>
                </c:pt>
                <c:pt idx="29">
                  <c:v>%</c:v>
                </c:pt>
                <c:pt idx="30">
                  <c:v>ФАМ</c:v>
                </c:pt>
                <c:pt idx="31">
                  <c:v>%</c:v>
                </c:pt>
              </c:strCache>
            </c:strRef>
          </c:cat>
          <c:val>
            <c:numRef>
              <c:f>Лист3!$D$13:$AI$13</c:f>
              <c:numCache>
                <c:formatCode>0.00</c:formatCode>
                <c:ptCount val="32"/>
                <c:pt idx="0" formatCode="General">
                  <c:v>0</c:v>
                </c:pt>
                <c:pt idx="1">
                  <c:v>0</c:v>
                </c:pt>
                <c:pt idx="2" formatCode="General">
                  <c:v>10</c:v>
                </c:pt>
                <c:pt idx="3">
                  <c:v>8.1967213114754092</c:v>
                </c:pt>
                <c:pt idx="4" formatCode="General">
                  <c:v>1</c:v>
                </c:pt>
                <c:pt idx="5">
                  <c:v>1.0869565217391304</c:v>
                </c:pt>
                <c:pt idx="6" formatCode="General">
                  <c:v>2</c:v>
                </c:pt>
                <c:pt idx="7">
                  <c:v>1.9230769230769231</c:v>
                </c:pt>
                <c:pt idx="8" formatCode="General">
                  <c:v>15</c:v>
                </c:pt>
                <c:pt idx="9">
                  <c:v>3.6496350364963503</c:v>
                </c:pt>
                <c:pt idx="10" formatCode="General">
                  <c:v>3</c:v>
                </c:pt>
                <c:pt idx="11">
                  <c:v>2.0833333333333335</c:v>
                </c:pt>
                <c:pt idx="12" formatCode="General">
                  <c:v>24</c:v>
                </c:pt>
                <c:pt idx="13">
                  <c:v>17.021276595744681</c:v>
                </c:pt>
                <c:pt idx="14" formatCode="General">
                  <c:v>24</c:v>
                </c:pt>
                <c:pt idx="15">
                  <c:v>8.6021505376344081</c:v>
                </c:pt>
                <c:pt idx="16" formatCode="General">
                  <c:v>4</c:v>
                </c:pt>
                <c:pt idx="17">
                  <c:v>2.9629629629629628</c:v>
                </c:pt>
                <c:pt idx="18" formatCode="General">
                  <c:v>7</c:v>
                </c:pt>
                <c:pt idx="19">
                  <c:v>4.4303797468354427</c:v>
                </c:pt>
                <c:pt idx="20" formatCode="General">
                  <c:v>12</c:v>
                </c:pt>
                <c:pt idx="21">
                  <c:v>4</c:v>
                </c:pt>
                <c:pt idx="22" formatCode="General">
                  <c:v>2</c:v>
                </c:pt>
                <c:pt idx="23">
                  <c:v>0.70921985815602839</c:v>
                </c:pt>
                <c:pt idx="24" formatCode="General">
                  <c:v>42</c:v>
                </c:pt>
                <c:pt idx="25">
                  <c:v>8.0459770114942533</c:v>
                </c:pt>
                <c:pt idx="26" formatCode="General">
                  <c:v>25</c:v>
                </c:pt>
                <c:pt idx="27">
                  <c:v>7.8369905956112849</c:v>
                </c:pt>
                <c:pt idx="28" formatCode="General">
                  <c:v>19</c:v>
                </c:pt>
                <c:pt idx="29">
                  <c:v>7.8189300411522638</c:v>
                </c:pt>
                <c:pt idx="30" formatCode="General">
                  <c:v>4</c:v>
                </c:pt>
                <c:pt idx="31">
                  <c:v>2.3121387283236996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71E-48B7-AD27-8190AD4FE1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2213736"/>
        <c:axId val="533530752"/>
        <c:axId val="0"/>
      </c:bar3DChart>
      <c:catAx>
        <c:axId val="402213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33530752"/>
        <c:crosses val="autoZero"/>
        <c:auto val="1"/>
        <c:lblAlgn val="ctr"/>
        <c:lblOffset val="100"/>
        <c:noMultiLvlLbl val="0"/>
      </c:catAx>
      <c:valAx>
        <c:axId val="53353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02213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0F6FC6"/>
              </a:solidFill>
              <a:ln w="12700" cap="flat" cmpd="sng" algn="ctr">
                <a:solidFill>
                  <a:srgbClr val="0F6FC6">
                    <a:shade val="50000"/>
                  </a:srgbClr>
                </a:solidFill>
                <a:prstDash val="solid"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394-4B5D-885E-157BCE5E863A}"/>
              </c:ext>
            </c:extLst>
          </c:dPt>
          <c:dPt>
            <c:idx val="3"/>
            <c:invertIfNegative val="0"/>
            <c:bubble3D val="0"/>
            <c:spPr>
              <a:solidFill>
                <a:srgbClr val="0F6FC6"/>
              </a:solidFill>
              <a:ln w="12700" cap="flat" cmpd="sng" algn="ctr">
                <a:solidFill>
                  <a:srgbClr val="0F6FC6">
                    <a:shade val="50000"/>
                  </a:srgbClr>
                </a:solidFill>
                <a:prstDash val="solid"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394-4B5D-885E-157BCE5E863A}"/>
              </c:ext>
            </c:extLst>
          </c:dPt>
          <c:dPt>
            <c:idx val="5"/>
            <c:invertIfNegative val="0"/>
            <c:bubble3D val="0"/>
            <c:spPr>
              <a:solidFill>
                <a:srgbClr val="0F6FC6"/>
              </a:solidFill>
              <a:ln w="12700" cap="flat" cmpd="sng" algn="ctr">
                <a:solidFill>
                  <a:srgbClr val="0F6FC6">
                    <a:shade val="50000"/>
                  </a:srgbClr>
                </a:solidFill>
                <a:prstDash val="solid"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394-4B5D-885E-157BCE5E863A}"/>
              </c:ext>
            </c:extLst>
          </c:dPt>
          <c:dPt>
            <c:idx val="9"/>
            <c:invertIfNegative val="0"/>
            <c:bubble3D val="0"/>
            <c:spPr>
              <a:solidFill>
                <a:srgbClr val="0F6FC6"/>
              </a:solidFill>
              <a:ln w="12700" cap="flat" cmpd="sng" algn="ctr">
                <a:solidFill>
                  <a:srgbClr val="0F6FC6">
                    <a:shade val="50000"/>
                  </a:srgbClr>
                </a:solidFill>
                <a:prstDash val="solid"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394-4B5D-885E-157BCE5E863A}"/>
              </c:ext>
            </c:extLst>
          </c:dPt>
          <c:dPt>
            <c:idx val="11"/>
            <c:invertIfNegative val="0"/>
            <c:bubble3D val="0"/>
            <c:spPr>
              <a:solidFill>
                <a:srgbClr val="0F6FC6"/>
              </a:solidFill>
              <a:ln w="12700" cap="flat" cmpd="sng" algn="ctr">
                <a:solidFill>
                  <a:srgbClr val="0F6FC6">
                    <a:shade val="50000"/>
                  </a:srgbClr>
                </a:solidFill>
                <a:prstDash val="solid"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394-4B5D-885E-157BCE5E863A}"/>
              </c:ext>
            </c:extLst>
          </c:dPt>
          <c:dPt>
            <c:idx val="13"/>
            <c:invertIfNegative val="0"/>
            <c:bubble3D val="0"/>
            <c:spPr>
              <a:solidFill>
                <a:srgbClr val="0F6FC6"/>
              </a:solidFill>
              <a:ln w="12700" cap="flat" cmpd="sng" algn="ctr">
                <a:solidFill>
                  <a:srgbClr val="0F6FC6">
                    <a:shade val="50000"/>
                  </a:srgbClr>
                </a:solidFill>
                <a:prstDash val="solid"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394-4B5D-885E-157BCE5E863A}"/>
              </c:ext>
            </c:extLst>
          </c:dPt>
          <c:dPt>
            <c:idx val="15"/>
            <c:invertIfNegative val="0"/>
            <c:bubble3D val="0"/>
            <c:spPr>
              <a:solidFill>
                <a:srgbClr val="0F6FC6"/>
              </a:solidFill>
              <a:ln w="12700" cap="flat" cmpd="sng" algn="ctr">
                <a:solidFill>
                  <a:srgbClr val="0F6FC6">
                    <a:shade val="50000"/>
                  </a:srgbClr>
                </a:solidFill>
                <a:prstDash val="solid"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394-4B5D-885E-157BCE5E863A}"/>
              </c:ext>
            </c:extLst>
          </c:dPt>
          <c:dPt>
            <c:idx val="17"/>
            <c:invertIfNegative val="0"/>
            <c:bubble3D val="0"/>
            <c:spPr>
              <a:solidFill>
                <a:srgbClr val="0F6FC6"/>
              </a:solidFill>
              <a:ln w="12700" cap="flat" cmpd="sng" algn="ctr">
                <a:solidFill>
                  <a:srgbClr val="0F6FC6">
                    <a:shade val="50000"/>
                  </a:srgbClr>
                </a:solidFill>
                <a:prstDash val="solid"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394-4B5D-885E-157BCE5E863A}"/>
              </c:ext>
            </c:extLst>
          </c:dPt>
          <c:dPt>
            <c:idx val="21"/>
            <c:invertIfNegative val="0"/>
            <c:bubble3D val="0"/>
            <c:spPr>
              <a:solidFill>
                <a:srgbClr val="0F6FC6"/>
              </a:solidFill>
              <a:ln w="12700" cap="flat" cmpd="sng" algn="ctr">
                <a:solidFill>
                  <a:srgbClr val="0F6FC6">
                    <a:shade val="50000"/>
                  </a:srgbClr>
                </a:solidFill>
                <a:prstDash val="solid"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394-4B5D-885E-157BCE5E863A}"/>
              </c:ext>
            </c:extLst>
          </c:dPt>
          <c:dPt>
            <c:idx val="23"/>
            <c:invertIfNegative val="0"/>
            <c:bubble3D val="0"/>
            <c:spPr>
              <a:solidFill>
                <a:srgbClr val="0F6FC6"/>
              </a:solidFill>
              <a:ln w="12700" cap="flat" cmpd="sng" algn="ctr">
                <a:solidFill>
                  <a:srgbClr val="0F6FC6">
                    <a:shade val="50000"/>
                  </a:srgbClr>
                </a:solidFill>
                <a:prstDash val="solid"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394-4B5D-885E-157BCE5E863A}"/>
              </c:ext>
            </c:extLst>
          </c:dPt>
          <c:dPt>
            <c:idx val="25"/>
            <c:invertIfNegative val="0"/>
            <c:bubble3D val="0"/>
            <c:spPr>
              <a:solidFill>
                <a:srgbClr val="0F6FC6"/>
              </a:solidFill>
              <a:ln w="12700" cap="flat" cmpd="sng" algn="ctr">
                <a:solidFill>
                  <a:srgbClr val="0F6FC6">
                    <a:shade val="50000"/>
                  </a:srgbClr>
                </a:solidFill>
                <a:prstDash val="solid"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394-4B5D-885E-157BCE5E863A}"/>
              </c:ext>
            </c:extLst>
          </c:dPt>
          <c:dPt>
            <c:idx val="27"/>
            <c:invertIfNegative val="0"/>
            <c:bubble3D val="0"/>
            <c:spPr>
              <a:solidFill>
                <a:srgbClr val="0F6FC6"/>
              </a:solidFill>
              <a:ln w="12700" cap="flat" cmpd="sng" algn="ctr">
                <a:solidFill>
                  <a:srgbClr val="0F6FC6">
                    <a:shade val="50000"/>
                  </a:srgbClr>
                </a:solidFill>
                <a:prstDash val="solid"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394-4B5D-885E-157BCE5E863A}"/>
              </c:ext>
            </c:extLst>
          </c:dPt>
          <c:dPt>
            <c:idx val="29"/>
            <c:invertIfNegative val="0"/>
            <c:bubble3D val="0"/>
            <c:spPr>
              <a:solidFill>
                <a:srgbClr val="0F6FC6"/>
              </a:solidFill>
              <a:ln w="12700" cap="flat" cmpd="sng" algn="ctr">
                <a:solidFill>
                  <a:srgbClr val="0F6FC6">
                    <a:shade val="50000"/>
                  </a:srgbClr>
                </a:solidFill>
                <a:prstDash val="solid"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A394-4B5D-885E-157BCE5E863A}"/>
              </c:ext>
            </c:extLst>
          </c:dPt>
          <c:dPt>
            <c:idx val="31"/>
            <c:invertIfNegative val="0"/>
            <c:bubble3D val="0"/>
            <c:spPr>
              <a:solidFill>
                <a:srgbClr val="0F6FC6"/>
              </a:solidFill>
              <a:ln w="12700" cap="flat" cmpd="sng" algn="ctr">
                <a:solidFill>
                  <a:srgbClr val="0F6FC6">
                    <a:shade val="50000"/>
                  </a:srgbClr>
                </a:solidFill>
                <a:prstDash val="solid"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A394-4B5D-885E-157BCE5E863A}"/>
              </c:ext>
            </c:extLst>
          </c:dPt>
          <c:dLbls>
            <c:dLbl>
              <c:idx val="7"/>
              <c:spPr>
                <a:solidFill>
                  <a:srgbClr val="0F6FC6"/>
                </a:solidFill>
                <a:ln w="12700" cap="flat" cmpd="sng" algn="ctr">
                  <a:solidFill>
                    <a:srgbClr val="0F6FC6">
                      <a:shade val="50000"/>
                    </a:srgbClr>
                  </a:solidFill>
                  <a:prstDash val="solid"/>
                  <a:miter lim="800000"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spPr>
                <a:solidFill>
                  <a:srgbClr val="0F6FC6"/>
                </a:solidFill>
                <a:ln w="12700" cap="flat" cmpd="sng" algn="ctr">
                  <a:solidFill>
                    <a:srgbClr val="0F6FC6">
                      <a:shade val="50000"/>
                    </a:srgbClr>
                  </a:solidFill>
                  <a:prstDash val="solid"/>
                  <a:miter lim="800000"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Лист2!$A$7:$AF$7</c:f>
              <c:strCache>
                <c:ptCount val="31"/>
                <c:pt idx="0">
                  <c:v>ФЗР та БТ</c:v>
                </c:pt>
                <c:pt idx="2">
                  <c:v>Ек Ф</c:v>
                </c:pt>
                <c:pt idx="4">
                  <c:v>АбФ</c:v>
                </c:pt>
                <c:pt idx="6">
                  <c:v>ННІ ПО</c:v>
                </c:pt>
                <c:pt idx="8">
                  <c:v>КД</c:v>
                </c:pt>
                <c:pt idx="10">
                  <c:v>ФХТ та ЯПАПК</c:v>
                </c:pt>
                <c:pt idx="12">
                  <c:v>ФТ та ВБ</c:v>
                </c:pt>
                <c:pt idx="14">
                  <c:v>ФІТ</c:v>
                </c:pt>
                <c:pt idx="16">
                  <c:v>МТФ</c:v>
                </c:pt>
                <c:pt idx="18">
                  <c:v>ННІ Л та СП</c:v>
                </c:pt>
                <c:pt idx="20">
                  <c:v>Фземл</c:v>
                </c:pt>
                <c:pt idx="22">
                  <c:v>ННІ ЕАЕ</c:v>
                </c:pt>
                <c:pt idx="24">
                  <c:v>ЮФ</c:v>
                </c:pt>
                <c:pt idx="26">
                  <c:v>ФВМ</c:v>
                </c:pt>
                <c:pt idx="28">
                  <c:v>ФАМ</c:v>
                </c:pt>
                <c:pt idx="30">
                  <c:v>ГПФ</c:v>
                </c:pt>
              </c:strCache>
            </c:strRef>
          </c:cat>
          <c:val>
            <c:numRef>
              <c:f>Лист2!$A$8:$AF$8</c:f>
              <c:numCache>
                <c:formatCode>0.00</c:formatCode>
                <c:ptCount val="32"/>
                <c:pt idx="0" formatCode="General">
                  <c:v>9</c:v>
                </c:pt>
                <c:pt idx="1">
                  <c:v>4.6632124352331603</c:v>
                </c:pt>
                <c:pt idx="2" formatCode="General">
                  <c:v>5</c:v>
                </c:pt>
                <c:pt idx="3">
                  <c:v>2.5641025641025643</c:v>
                </c:pt>
                <c:pt idx="4" formatCode="General">
                  <c:v>9</c:v>
                </c:pt>
                <c:pt idx="5">
                  <c:v>3.71900826446281</c:v>
                </c:pt>
                <c:pt idx="6" formatCode="General">
                  <c:v>0</c:v>
                </c:pt>
                <c:pt idx="7" formatCode="General">
                  <c:v>0</c:v>
                </c:pt>
                <c:pt idx="8" formatCode="General">
                  <c:v>5</c:v>
                </c:pt>
                <c:pt idx="9">
                  <c:v>4.6296296296296298</c:v>
                </c:pt>
                <c:pt idx="10" formatCode="General">
                  <c:v>3</c:v>
                </c:pt>
                <c:pt idx="11">
                  <c:v>4.225352112676056</c:v>
                </c:pt>
                <c:pt idx="12" formatCode="General">
                  <c:v>6</c:v>
                </c:pt>
                <c:pt idx="13">
                  <c:v>3.4090909090909092</c:v>
                </c:pt>
                <c:pt idx="14" formatCode="General">
                  <c:v>9</c:v>
                </c:pt>
                <c:pt idx="15">
                  <c:v>3.7344398340248963</c:v>
                </c:pt>
                <c:pt idx="16" formatCode="General">
                  <c:v>5</c:v>
                </c:pt>
                <c:pt idx="17">
                  <c:v>3.1847133757961785</c:v>
                </c:pt>
                <c:pt idx="18" formatCode="General">
                  <c:v>0</c:v>
                </c:pt>
                <c:pt idx="19">
                  <c:v>0</c:v>
                </c:pt>
                <c:pt idx="20" formatCode="General">
                  <c:v>8</c:v>
                </c:pt>
                <c:pt idx="21">
                  <c:v>9.5238095238095237</c:v>
                </c:pt>
                <c:pt idx="22" formatCode="General">
                  <c:v>5</c:v>
                </c:pt>
                <c:pt idx="23">
                  <c:v>3.3333333333333335</c:v>
                </c:pt>
                <c:pt idx="24" formatCode="General">
                  <c:v>2</c:v>
                </c:pt>
                <c:pt idx="25">
                  <c:v>1.5748031496062993</c:v>
                </c:pt>
                <c:pt idx="26" formatCode="General">
                  <c:v>4</c:v>
                </c:pt>
                <c:pt idx="27">
                  <c:v>6.7796610169491522</c:v>
                </c:pt>
                <c:pt idx="28" formatCode="General">
                  <c:v>1</c:v>
                </c:pt>
                <c:pt idx="29">
                  <c:v>1.1627906976744187</c:v>
                </c:pt>
                <c:pt idx="30" formatCode="General">
                  <c:v>10</c:v>
                </c:pt>
                <c:pt idx="31">
                  <c:v>2.8409090909090908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44-4A37-9AE6-D7BDCFF053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3518704"/>
        <c:axId val="663519096"/>
        <c:axId val="0"/>
      </c:bar3DChart>
      <c:catAx>
        <c:axId val="66351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uk-UA"/>
          </a:p>
        </c:txPr>
        <c:crossAx val="663519096"/>
        <c:crosses val="autoZero"/>
        <c:auto val="1"/>
        <c:lblAlgn val="ctr"/>
        <c:lblOffset val="100"/>
        <c:noMultiLvlLbl val="0"/>
      </c:catAx>
      <c:valAx>
        <c:axId val="663519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uk-UA"/>
          </a:p>
        </c:txPr>
        <c:crossAx val="663518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uk-UA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uk-UA"/>
              <a:t>ННІ ПО</a:t>
            </a:r>
          </a:p>
        </c:rich>
      </c:tx>
      <c:layout>
        <c:manualLayout>
          <c:xMode val="edge"/>
          <c:yMode val="edge"/>
          <c:x val="0.43561692250674361"/>
          <c:y val="4.214629743117764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'[Додаткові бали_НУБІП_2020_загальна,дод.xlsx]1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'[Додаткові бали_НУБІП_2020_загальна,дод.xlsx]1 курс'!$W$2:$W$13</c:f>
              <c:numCache>
                <c:formatCode>General</c:formatCode>
                <c:ptCount val="12"/>
                <c:pt idx="0">
                  <c:v>112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E4-40D1-8423-A942F1059DA0}"/>
            </c:ext>
          </c:extLst>
        </c:ser>
        <c:ser>
          <c:idx val="2"/>
          <c:order val="1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581728335977864E-2"/>
                  <c:y val="-6.78343431926367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F9D-4AFE-8395-DDF62F1FD22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'[Додаткові бали_НУБІП_2020_загальна,дод.xlsx]1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'[Додаткові бали_НУБІП_2020_загальна,дод.xlsx]1 курс'!$X$2:$X$13</c:f>
              <c:numCache>
                <c:formatCode>0.00</c:formatCode>
                <c:ptCount val="12"/>
                <c:pt idx="0">
                  <c:v>95.726495726495727</c:v>
                </c:pt>
                <c:pt idx="1">
                  <c:v>10.858706510880422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4.2735042735042734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E4-40D1-8423-A942F1059D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3877112"/>
        <c:axId val="653877504"/>
      </c:barChart>
      <c:catAx>
        <c:axId val="653877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uk-UA"/>
          </a:p>
        </c:txPr>
        <c:crossAx val="653877504"/>
        <c:crosses val="autoZero"/>
        <c:auto val="1"/>
        <c:lblAlgn val="ctr"/>
        <c:lblOffset val="100"/>
        <c:noMultiLvlLbl val="0"/>
      </c:catAx>
      <c:valAx>
        <c:axId val="65387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uk-UA"/>
          </a:p>
        </c:txPr>
        <c:crossAx val="653877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uk-UA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525699912510935E-2"/>
          <c:y val="3.6162348236325047E-2"/>
          <c:w val="0.93419652230971129"/>
          <c:h val="0.90897563269458048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'[Додаткові бали_НУБІП_2020_загальна,дод.xlsx]1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'[Додаткові бали_НУБІП_2020_загальна,дод.xlsx]1 курс'!$AQ$2:$AQ$13</c:f>
              <c:numCache>
                <c:formatCode>General</c:formatCode>
                <c:ptCount val="12"/>
                <c:pt idx="0">
                  <c:v>207</c:v>
                </c:pt>
                <c:pt idx="1">
                  <c:v>20</c:v>
                </c:pt>
                <c:pt idx="2">
                  <c:v>8</c:v>
                </c:pt>
                <c:pt idx="3">
                  <c:v>15</c:v>
                </c:pt>
                <c:pt idx="4">
                  <c:v>8</c:v>
                </c:pt>
                <c:pt idx="5">
                  <c:v>12</c:v>
                </c:pt>
                <c:pt idx="6">
                  <c:v>3</c:v>
                </c:pt>
                <c:pt idx="7">
                  <c:v>5</c:v>
                </c:pt>
                <c:pt idx="8">
                  <c:v>4</c:v>
                </c:pt>
                <c:pt idx="9">
                  <c:v>3</c:v>
                </c:pt>
                <c:pt idx="10">
                  <c:v>3</c:v>
                </c:pt>
                <c:pt idx="11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BB-4E95-96B6-F38A3203732C}"/>
            </c:ext>
          </c:extLst>
        </c:ser>
        <c:ser>
          <c:idx val="2"/>
          <c:order val="1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0833333333333322E-2"/>
                  <c:y val="-6.64543847335631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CD4-4FDE-B721-8A267774A96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'[Додаткові бали_НУБІП_2020_загальна,дод.xlsx]1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'[Додаткові бали_НУБІП_2020_загальна,дод.xlsx]1 курс'!$AR$2:$AR$13</c:f>
              <c:numCache>
                <c:formatCode>0.00</c:formatCode>
                <c:ptCount val="12"/>
                <c:pt idx="0">
                  <c:v>69</c:v>
                </c:pt>
                <c:pt idx="1">
                  <c:v>6.666666666666667</c:v>
                </c:pt>
                <c:pt idx="2">
                  <c:v>2.6666666666666665</c:v>
                </c:pt>
                <c:pt idx="3">
                  <c:v>5</c:v>
                </c:pt>
                <c:pt idx="4">
                  <c:v>2.6666666666666665</c:v>
                </c:pt>
                <c:pt idx="5">
                  <c:v>4</c:v>
                </c:pt>
                <c:pt idx="6">
                  <c:v>1</c:v>
                </c:pt>
                <c:pt idx="7">
                  <c:v>1.6666666666666667</c:v>
                </c:pt>
                <c:pt idx="8">
                  <c:v>1.3333333333333333</c:v>
                </c:pt>
                <c:pt idx="9">
                  <c:v>1</c:v>
                </c:pt>
                <c:pt idx="10">
                  <c:v>1</c:v>
                </c:pt>
                <c:pt idx="1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BB-4E95-96B6-F38A32037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3878288"/>
        <c:axId val="653878680"/>
      </c:barChart>
      <c:catAx>
        <c:axId val="65387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uk-UA"/>
          </a:p>
        </c:txPr>
        <c:crossAx val="653878680"/>
        <c:crosses val="autoZero"/>
        <c:auto val="1"/>
        <c:lblAlgn val="ctr"/>
        <c:lblOffset val="100"/>
        <c:noMultiLvlLbl val="0"/>
      </c:catAx>
      <c:valAx>
        <c:axId val="653878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uk-UA"/>
          </a:p>
        </c:txPr>
        <c:crossAx val="65387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uk-UA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20731-AD89-4365-9FDD-7629DB158BB6}" type="datetimeFigureOut">
              <a:rPr lang="uk-UA" smtClean="0"/>
              <a:pPr/>
              <a:t>17.01.2021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7074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7074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DA031-2D73-46D8-A6EE-E64D5670F4C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008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DA031-2D73-46D8-A6EE-E64D5670F4C3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6507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DA031-2D73-46D8-A6EE-E64D5670F4C3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0638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DA031-2D73-46D8-A6EE-E64D5670F4C3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252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DA031-2D73-46D8-A6EE-E64D5670F4C3}" type="slidenum">
              <a:rPr lang="uk-UA" smtClean="0">
                <a:solidFill>
                  <a:prstClr val="black"/>
                </a:solidFill>
              </a:rPr>
              <a:pPr/>
              <a:t>7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065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A9BA-3952-484A-93D9-BD9F2560FAB9}" type="datetimeFigureOut">
              <a:rPr lang="uk-UA" smtClean="0"/>
              <a:pPr/>
              <a:t>17.01.2021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D0E8-417E-4C1B-BA1D-5CB571A157B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A9BA-3952-484A-93D9-BD9F2560FAB9}" type="datetimeFigureOut">
              <a:rPr lang="uk-UA" smtClean="0"/>
              <a:pPr/>
              <a:t>17.01.2021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D0E8-417E-4C1B-BA1D-5CB571A157B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A9BA-3952-484A-93D9-BD9F2560FAB9}" type="datetimeFigureOut">
              <a:rPr lang="uk-UA" smtClean="0"/>
              <a:pPr/>
              <a:t>17.01.2021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D0E8-417E-4C1B-BA1D-5CB571A157B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A9BA-3952-484A-93D9-BD9F2560FAB9}" type="datetimeFigureOut">
              <a:rPr lang="uk-UA" smtClean="0"/>
              <a:pPr/>
              <a:t>17.01.2021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D0E8-417E-4C1B-BA1D-5CB571A157B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A9BA-3952-484A-93D9-BD9F2560FAB9}" type="datetimeFigureOut">
              <a:rPr lang="uk-UA" smtClean="0"/>
              <a:pPr/>
              <a:t>17.01.2021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D0E8-417E-4C1B-BA1D-5CB571A157B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A9BA-3952-484A-93D9-BD9F2560FAB9}" type="datetimeFigureOut">
              <a:rPr lang="uk-UA" smtClean="0"/>
              <a:pPr/>
              <a:t>17.01.2021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D0E8-417E-4C1B-BA1D-5CB571A157B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A9BA-3952-484A-93D9-BD9F2560FAB9}" type="datetimeFigureOut">
              <a:rPr lang="uk-UA" smtClean="0"/>
              <a:pPr/>
              <a:t>17.01.2021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D0E8-417E-4C1B-BA1D-5CB571A157B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A9BA-3952-484A-93D9-BD9F2560FAB9}" type="datetimeFigureOut">
              <a:rPr lang="uk-UA" smtClean="0"/>
              <a:pPr/>
              <a:t>17.01.2021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D0E8-417E-4C1B-BA1D-5CB571A157B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A9BA-3952-484A-93D9-BD9F2560FAB9}" type="datetimeFigureOut">
              <a:rPr lang="uk-UA" smtClean="0"/>
              <a:pPr/>
              <a:t>17.01.2021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D0E8-417E-4C1B-BA1D-5CB571A157B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A9BA-3952-484A-93D9-BD9F2560FAB9}" type="datetimeFigureOut">
              <a:rPr lang="uk-UA" smtClean="0"/>
              <a:pPr/>
              <a:t>17.01.2021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D0E8-417E-4C1B-BA1D-5CB571A157B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A9BA-3952-484A-93D9-BD9F2560FAB9}" type="datetimeFigureOut">
              <a:rPr lang="uk-UA" smtClean="0"/>
              <a:pPr/>
              <a:t>17.01.2021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2F3D0E8-417E-4C1B-BA1D-5CB571A157B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80A9BA-3952-484A-93D9-BD9F2560FAB9}" type="datetimeFigureOut">
              <a:rPr lang="uk-UA" smtClean="0"/>
              <a:pPr/>
              <a:t>17.01.2021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F3D0E8-417E-4C1B-BA1D-5CB571A157B8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4797152"/>
            <a:ext cx="6806144" cy="1152128"/>
          </a:xfrm>
        </p:spPr>
        <p:txBody>
          <a:bodyPr>
            <a:normAutofit/>
          </a:bodyPr>
          <a:lstStyle/>
          <a:p>
            <a:pPr lvl="0"/>
            <a:r>
              <a:rPr lang="uk-UA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Директор ННЦ виховної роботи і соціального розвитку, кандидат психологічних наук, доцент </a:t>
            </a:r>
            <a:br>
              <a:rPr lang="uk-UA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Ржевський Геннадій Миколайович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924944"/>
            <a:ext cx="7854696" cy="1224136"/>
          </a:xfrm>
        </p:spPr>
        <p:txBody>
          <a:bodyPr/>
          <a:lstStyle/>
          <a:p>
            <a:pPr marL="320040" marR="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uk-UA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Аналіз додаткових балів</a:t>
            </a:r>
          </a:p>
          <a:p>
            <a:pPr marL="320040" marR="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uk-UA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до академічної стипендії</a:t>
            </a:r>
          </a:p>
          <a:p>
            <a:endParaRPr lang="uk-UA" dirty="0"/>
          </a:p>
        </p:txBody>
      </p:sp>
      <p:pic>
        <p:nvPicPr>
          <p:cNvPr id="1026" name="Picture 2" descr="C:\Users\1\Desktop\NUBIP_LOGO_NEW_2020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31322"/>
            <a:ext cx="2322513" cy="2761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Аналіз додаткових балів  у відсотковому</a:t>
            </a:r>
            <a:b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відношенні по ННІ ПО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7">
            <a:extLst>
              <a:ext uri="{FF2B5EF4-FFF2-40B4-BE49-F238E27FC236}">
                <a16:creationId xmlns:a16="http://schemas.microsoft.com/office/drawing/2014/main" xmlns="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4178598"/>
              </p:ext>
            </p:extLst>
          </p:nvPr>
        </p:nvGraphicFramePr>
        <p:xfrm>
          <a:off x="395537" y="908720"/>
          <a:ext cx="842493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4352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Аналіз додаткових балів по механіко-технологічному факультету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17">
            <a:extLst>
              <a:ext uri="{FF2B5EF4-FFF2-40B4-BE49-F238E27FC236}">
                <a16:creationId xmlns:a16="http://schemas.microsoft.com/office/drawing/2014/main" xmlns="" id="{00000000-0008-0000-00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405723"/>
              </p:ext>
            </p:extLst>
          </p:nvPr>
        </p:nvGraphicFramePr>
        <p:xfrm>
          <a:off x="0" y="1124744"/>
          <a:ext cx="9144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Аналіз додаткових балів по факультету захисту рослин та біотехнологій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19">
            <a:extLst>
              <a:ext uri="{FF2B5EF4-FFF2-40B4-BE49-F238E27FC236}">
                <a16:creationId xmlns:a16="http://schemas.microsoft.com/office/drawing/2014/main" xmlns="" id="{00000000-0008-0000-0000-00001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896258"/>
              </p:ext>
            </p:extLst>
          </p:nvPr>
        </p:nvGraphicFramePr>
        <p:xfrm>
          <a:off x="0" y="980728"/>
          <a:ext cx="9144000" cy="5877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385"/>
            <a:ext cx="8229600" cy="866360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Аналіз додаткових балів по факультету землевпорядкування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6">
            <a:extLst>
              <a:ext uri="{FF2B5EF4-FFF2-40B4-BE49-F238E27FC236}">
                <a16:creationId xmlns:a16="http://schemas.microsoft.com/office/drawing/2014/main" xmlns="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456876"/>
              </p:ext>
            </p:extLst>
          </p:nvPr>
        </p:nvGraphicFramePr>
        <p:xfrm>
          <a:off x="0" y="888745"/>
          <a:ext cx="9144000" cy="5969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4352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Аналіз додаткових балів  у відсотковому</a:t>
            </a:r>
            <a:b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відношенні по гуманітарно-педагогічному факультету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2">
            <a:extLst>
              <a:ext uri="{FF2B5EF4-FFF2-40B4-BE49-F238E27FC236}">
                <a16:creationId xmlns:a16="http://schemas.microsoft.com/office/drawing/2014/main" xmlns="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540360"/>
              </p:ext>
            </p:extLst>
          </p:nvPr>
        </p:nvGraphicFramePr>
        <p:xfrm>
          <a:off x="0" y="105273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4352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Аналіз додаткових балів по факультету інформаційних технологій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18">
            <a:extLst>
              <a:ext uri="{FF2B5EF4-FFF2-40B4-BE49-F238E27FC236}">
                <a16:creationId xmlns:a16="http://schemas.microsoft.com/office/drawing/2014/main" xmlns="" id="{00000000-0008-0000-00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163599"/>
              </p:ext>
            </p:extLst>
          </p:nvPr>
        </p:nvGraphicFramePr>
        <p:xfrm>
          <a:off x="0" y="980728"/>
          <a:ext cx="9144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4352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Аналіз додаткових балів</a:t>
            </a:r>
            <a:b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агробіологічному факультету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21">
            <a:extLst>
              <a:ext uri="{FF2B5EF4-FFF2-40B4-BE49-F238E27FC236}">
                <a16:creationId xmlns:a16="http://schemas.microsoft.com/office/drawing/2014/main" xmlns="" id="{00000000-0008-0000-0000-00001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0672355"/>
              </p:ext>
            </p:extLst>
          </p:nvPr>
        </p:nvGraphicFramePr>
        <p:xfrm>
          <a:off x="0" y="1124744"/>
          <a:ext cx="9036496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2344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Аналіз додаткових балів по факультету аграрного менеджменту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22">
            <a:extLst>
              <a:ext uri="{FF2B5EF4-FFF2-40B4-BE49-F238E27FC236}">
                <a16:creationId xmlns:a16="http://schemas.microsoft.com/office/drawing/2014/main" xmlns="" id="{00000000-0008-0000-0000-00001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9655974"/>
              </p:ext>
            </p:extLst>
          </p:nvPr>
        </p:nvGraphicFramePr>
        <p:xfrm>
          <a:off x="0" y="1124744"/>
          <a:ext cx="9144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4352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Аналіз додаткових балів по факультету конструювання і дизайну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8">
            <a:extLst>
              <a:ext uri="{FF2B5EF4-FFF2-40B4-BE49-F238E27FC236}">
                <a16:creationId xmlns:a16="http://schemas.microsoft.com/office/drawing/2014/main" xmlns="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496058"/>
              </p:ext>
            </p:extLst>
          </p:nvPr>
        </p:nvGraphicFramePr>
        <p:xfrm>
          <a:off x="0" y="105273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34312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Аналіз додаткових балів по ННІ ЕА та Е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1334270"/>
              </p:ext>
            </p:extLst>
          </p:nvPr>
        </p:nvGraphicFramePr>
        <p:xfrm>
          <a:off x="117848" y="764704"/>
          <a:ext cx="8928992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Структура додаткових балів за ННІ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факультетами та діяльності студентів НУБІП України, 2020-2021 </a:t>
            </a:r>
            <a:r>
              <a:rPr lang="uk-UA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р.р</a:t>
            </a: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666121"/>
              </p:ext>
            </p:extLst>
          </p:nvPr>
        </p:nvGraphicFramePr>
        <p:xfrm>
          <a:off x="1" y="836712"/>
          <a:ext cx="9144000" cy="6021285"/>
        </p:xfrm>
        <a:graphic>
          <a:graphicData uri="http://schemas.openxmlformats.org/drawingml/2006/table">
            <a:tbl>
              <a:tblPr/>
              <a:tblGrid>
                <a:gridCol w="4433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57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45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89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34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689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4334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2353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5342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5342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2899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045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23326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97164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4494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43345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519546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443345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</a:tblGrid>
              <a:tr h="5494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Бали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Загальна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ННІ</a:t>
                      </a:r>
                    </a:p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ФЗ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КД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ЮФ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ГПФ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ННІ </a:t>
                      </a:r>
                    </a:p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ЕАЕ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ХТІ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ЕФ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ННІ ЛСПГ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ФТВБ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МТФ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ФІТ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ФЗРБТ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ФВМ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АБФ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ФАМ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6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1594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26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26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1--2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26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2--3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26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3--4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26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4--5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26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5--6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26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6--7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26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7--8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26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8--9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26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9--10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226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002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3542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</a:p>
                  </a:txBody>
                  <a:tcPr marL="3435" marR="3435" marT="3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4352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Аналіз додаткових балів  у відсотковому</a:t>
            </a:r>
            <a:b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відношенні по юридичному факультету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9">
            <a:extLst>
              <a:ext uri="{FF2B5EF4-FFF2-40B4-BE49-F238E27FC236}">
                <a16:creationId xmlns:a16="http://schemas.microsoft.com/office/drawing/2014/main" xmlns="" id="{00000000-0008-0000-00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024265"/>
              </p:ext>
            </p:extLst>
          </p:nvPr>
        </p:nvGraphicFramePr>
        <p:xfrm>
          <a:off x="0" y="1196752"/>
          <a:ext cx="914400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4352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Аналіз додаткових балів по факультету ветеринарної медицини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25">
            <a:extLst>
              <a:ext uri="{FF2B5EF4-FFF2-40B4-BE49-F238E27FC236}">
                <a16:creationId xmlns:a16="http://schemas.microsoft.com/office/drawing/2014/main" xmlns="" id="{00000000-0008-0000-0000-00001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7165507"/>
              </p:ext>
            </p:extLst>
          </p:nvPr>
        </p:nvGraphicFramePr>
        <p:xfrm>
          <a:off x="0" y="1124744"/>
          <a:ext cx="9144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6320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Аналіз додаткових балів по ННІ Л та СП Г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15">
            <a:extLst>
              <a:ext uri="{FF2B5EF4-FFF2-40B4-BE49-F238E27FC236}">
                <a16:creationId xmlns:a16="http://schemas.microsoft.com/office/drawing/2014/main" xmlns="" id="{00000000-0008-0000-00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3239021"/>
              </p:ext>
            </p:extLst>
          </p:nvPr>
        </p:nvGraphicFramePr>
        <p:xfrm>
          <a:off x="0" y="836712"/>
          <a:ext cx="9144000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Аналіз додаткових балів по економічному факультету</a:t>
            </a:r>
            <a:b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14">
            <a:extLst>
              <a:ext uri="{FF2B5EF4-FFF2-40B4-BE49-F238E27FC236}">
                <a16:creationId xmlns:a16="http://schemas.microsoft.com/office/drawing/2014/main" xmlns="" id="{00000000-0008-0000-00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588900"/>
              </p:ext>
            </p:extLst>
          </p:nvPr>
        </p:nvGraphicFramePr>
        <p:xfrm>
          <a:off x="0" y="836712"/>
          <a:ext cx="9144000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8328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Аналіз додаткових балів по факультету ХТ та ЯП АПК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13">
            <a:extLst>
              <a:ext uri="{FF2B5EF4-FFF2-40B4-BE49-F238E27FC236}">
                <a16:creationId xmlns:a16="http://schemas.microsoft.com/office/drawing/2014/main" xmlns="" id="{00000000-0008-0000-00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303941"/>
              </p:ext>
            </p:extLst>
          </p:nvPr>
        </p:nvGraphicFramePr>
        <p:xfrm>
          <a:off x="0" y="980728"/>
          <a:ext cx="9144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63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Аналіз додаткових балів</a:t>
            </a:r>
            <a:br>
              <a:rPr lang="uk-UA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факультету тваринництва та водних біоресурсів</a:t>
            </a:r>
            <a:endParaRPr lang="uk-UA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16">
            <a:extLst>
              <a:ext uri="{FF2B5EF4-FFF2-40B4-BE49-F238E27FC236}">
                <a16:creationId xmlns:a16="http://schemas.microsoft.com/office/drawing/2014/main" xmlns="" id="{00000000-0008-0000-0000-00001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200360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231953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uk-UA" sz="3600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uk-UA" sz="3600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uk-UA" sz="3600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uk-UA" sz="3600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uk-UA" sz="3600" dirty="0">
                <a:solidFill>
                  <a:srgbClr val="FF0000"/>
                </a:solidFill>
              </a:rPr>
              <a:t>ДЯКУЮ ЗА УВАГУ!</a:t>
            </a:r>
          </a:p>
        </p:txBody>
      </p:sp>
      <p:pic>
        <p:nvPicPr>
          <p:cNvPr id="23554" name="Picture 2" descr="C:\Users\1\Desktop\NUBIP_LOGO_NEW_2020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7769" y="260648"/>
            <a:ext cx="3008462" cy="3576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F8BBF27-A977-42E8-8FA2-A7041C17E13E}"/>
              </a:ext>
            </a:extLst>
          </p:cNvPr>
          <p:cNvSpPr/>
          <p:nvPr/>
        </p:nvSpPr>
        <p:spPr>
          <a:xfrm>
            <a:off x="518864" y="58123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ea typeface="+mj-ea"/>
                <a:cs typeface="Times New Roman" pitchFamily="18" charset="0"/>
              </a:rPr>
              <a:t>Аналіз додаткових балів у кількісному</a:t>
            </a:r>
            <a:br>
              <a:rPr lang="uk-UA" sz="20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ea typeface="+mj-ea"/>
                <a:cs typeface="Times New Roman" pitchFamily="18" charset="0"/>
              </a:rPr>
              <a:t> відношенні по університету</a:t>
            </a:r>
            <a:endParaRPr lang="uk-UA" sz="20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0669572"/>
              </p:ext>
            </p:extLst>
          </p:nvPr>
        </p:nvGraphicFramePr>
        <p:xfrm>
          <a:off x="0" y="836712"/>
          <a:ext cx="9144000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848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504056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Додаткові бали за структурою по університету, %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8657203"/>
              </p:ext>
            </p:extLst>
          </p:nvPr>
        </p:nvGraphicFramePr>
        <p:xfrm>
          <a:off x="0" y="546557"/>
          <a:ext cx="9144000" cy="3028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00000000-0008-0000-0000-000005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0353522"/>
              </p:ext>
            </p:extLst>
          </p:nvPr>
        </p:nvGraphicFramePr>
        <p:xfrm>
          <a:off x="0" y="3645024"/>
          <a:ext cx="9144000" cy="32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8314C47-55B3-43E6-A620-D8F5E9CAEB22}"/>
              </a:ext>
            </a:extLst>
          </p:cNvPr>
          <p:cNvSpPr txBox="1"/>
          <p:nvPr/>
        </p:nvSpPr>
        <p:spPr>
          <a:xfrm>
            <a:off x="3275856" y="580467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2021 рік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11EB44D-A949-4FED-B27B-458B7628DC04}"/>
              </a:ext>
            </a:extLst>
          </p:cNvPr>
          <p:cNvSpPr txBox="1"/>
          <p:nvPr/>
        </p:nvSpPr>
        <p:spPr>
          <a:xfrm>
            <a:off x="3635896" y="357513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2020 рік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5EDBF3C-FEAB-4E35-BC5A-821A033D6024}"/>
              </a:ext>
            </a:extLst>
          </p:cNvPr>
          <p:cNvSpPr/>
          <p:nvPr/>
        </p:nvSpPr>
        <p:spPr>
          <a:xfrm>
            <a:off x="1043608" y="-19848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0" i="0" u="none" strike="noStrike" kern="1200" spc="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Кількість студентів з показником</a:t>
            </a:r>
          </a:p>
          <a:p>
            <a:pPr algn="ctr">
              <a:defRPr sz="1600" b="0" i="0" u="none" strike="noStrike" kern="1200" spc="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 додаткових балів </a:t>
            </a: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академічного рейтингу перший зимовий семестр 2021 року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6478702"/>
              </p:ext>
            </p:extLst>
          </p:nvPr>
        </p:nvGraphicFramePr>
        <p:xfrm>
          <a:off x="-1" y="1412776"/>
          <a:ext cx="9144001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7C9866C-E641-41AD-856D-9A469D39EAB5}"/>
              </a:ext>
            </a:extLst>
          </p:cNvPr>
          <p:cNvSpPr txBox="1"/>
          <p:nvPr/>
        </p:nvSpPr>
        <p:spPr>
          <a:xfrm>
            <a:off x="467544" y="811149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Загальна кількість студентів, що отримали 0 балів становить  - 1594</a:t>
            </a:r>
          </a:p>
        </p:txBody>
      </p:sp>
    </p:spTree>
    <p:extLst>
      <p:ext uri="{BB962C8B-B14F-4D97-AF65-F5344CB8AC3E}">
        <p14:creationId xmlns:p14="http://schemas.microsoft.com/office/powerpoint/2010/main" val="244572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92088"/>
          </a:xfrm>
        </p:spPr>
        <p:txBody>
          <a:bodyPr>
            <a:normAutofit/>
          </a:bodyPr>
          <a:lstStyle/>
          <a:p>
            <a:pPr algn="ctr">
              <a:defRPr sz="1600" b="0" i="0" u="none" strike="noStrike" kern="1200" spc="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Кількість студентів з показником</a:t>
            </a:r>
            <a:br>
              <a:rPr lang="uk-UA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 додаткових балів </a:t>
            </a: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академічного рейтингу, 2019-2020 </a:t>
            </a:r>
            <a:r>
              <a:rPr lang="uk-UA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р.р</a:t>
            </a: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1600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D395972F-C71A-4B05-B258-E2D05C7A1ED5}"/>
              </a:ext>
            </a:extLst>
          </p:cNvPr>
          <p:cNvGraphicFramePr>
            <a:graphicFrameLocks/>
          </p:cNvGraphicFramePr>
          <p:nvPr/>
        </p:nvGraphicFramePr>
        <p:xfrm>
          <a:off x="269776" y="980728"/>
          <a:ext cx="860444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405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pPr algn="ctr">
              <a:defRPr sz="1600" b="0" i="0" u="none" strike="noStrike" kern="1200" spc="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Кількість студентів з показником</a:t>
            </a:r>
            <a:b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додаткових балів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академічного рейтингу </a:t>
            </a:r>
            <a:b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перший зимовий семестр 2021 року</a:t>
            </a:r>
            <a:endParaRPr lang="uk-UA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00000000-0008-0000-01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497909"/>
              </p:ext>
            </p:extLst>
          </p:nvPr>
        </p:nvGraphicFramePr>
        <p:xfrm>
          <a:off x="0" y="980728"/>
          <a:ext cx="9144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3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Кількість студентів з показником</a:t>
            </a:r>
            <a:b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додаткових балів 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академічного рейтингу, 2019-2020 </a:t>
            </a:r>
            <a:r>
              <a:rPr 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р.р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18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453A16C6-17AD-40C5-8DA3-FDCE0C6E047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7504" y="1052737"/>
          <a:ext cx="892899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78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8361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c7660fc270e92251dc112dc9f2599e1a7917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2709</TotalTime>
  <Words>492</Words>
  <Application>Microsoft Office PowerPoint</Application>
  <PresentationFormat>Экран (4:3)</PresentationFormat>
  <Paragraphs>308</Paragraphs>
  <Slides>26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Constantia</vt:lpstr>
      <vt:lpstr>Times New Roman</vt:lpstr>
      <vt:lpstr>Wingdings 2</vt:lpstr>
      <vt:lpstr>Поток</vt:lpstr>
      <vt:lpstr>Директор ННЦ виховної роботи і соціального розвитку, кандидат психологічних наук, доцент  Ржевський Геннадій Миколайович</vt:lpstr>
      <vt:lpstr>Структура додаткових балів за ННІ/факультетами та діяльності студентів НУБІП України, 2020-2021 р.р.</vt:lpstr>
      <vt:lpstr>Презентация PowerPoint</vt:lpstr>
      <vt:lpstr>Додаткові бали за структурою по університету, %</vt:lpstr>
      <vt:lpstr>Презентация PowerPoint</vt:lpstr>
      <vt:lpstr>Кількість студентів з показником  0 додаткових балів до академічного рейтингу, 2019-2020 р.р. </vt:lpstr>
      <vt:lpstr>Кількість студентів з показником  10 додаткових балів до академічного рейтингу  перший зимовий семестр 2021 року</vt:lpstr>
      <vt:lpstr>Кількість студентів з показником  10 додаткових балів до академічного рейтингу, 2019-2020 р.р.</vt:lpstr>
      <vt:lpstr>Презентация PowerPoint</vt:lpstr>
      <vt:lpstr>Аналіз додаткових балів  у відсотковому  відношенні по ННІ ПО</vt:lpstr>
      <vt:lpstr>Аналіз додаткових балів по механіко-технологічному факультету</vt:lpstr>
      <vt:lpstr>Аналіз додаткових балів по факультету захисту рослин та біотехнологій</vt:lpstr>
      <vt:lpstr>Аналіз додаткових балів по факультету землевпорядкування</vt:lpstr>
      <vt:lpstr>Аналіз додаткових балів  у відсотковому  відношенні по гуманітарно-педагогічному факультету</vt:lpstr>
      <vt:lpstr>Аналіз додаткових балів по факультету інформаційних технологій</vt:lpstr>
      <vt:lpstr>Аналіз додаткових балів по агробіологічному факультету</vt:lpstr>
      <vt:lpstr>Аналіз додаткових балів по факультету аграрного менеджменту</vt:lpstr>
      <vt:lpstr>Аналіз додаткових балів по факультету конструювання і дизайну</vt:lpstr>
      <vt:lpstr>Аналіз додаткових балів по ННІ ЕА та Е</vt:lpstr>
      <vt:lpstr>Аналіз додаткових балів  у відсотковому  відношенні по юридичному факультету</vt:lpstr>
      <vt:lpstr>Аналіз додаткових балів по факультету ветеринарної медицини</vt:lpstr>
      <vt:lpstr>Аналіз додаткових балів по ННІ Л та СП Г</vt:lpstr>
      <vt:lpstr>Аналіз додаткових балів по економічному факультету </vt:lpstr>
      <vt:lpstr>Аналіз додаткових балів по факультету ХТ та ЯП АПК</vt:lpstr>
      <vt:lpstr>Аналіз додаткових балів по факультету тваринництва та водних біоресурсів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Аналіз нарахування додаткових балів</dc:title>
  <dc:creator>Геннадій</dc:creator>
  <cp:lastModifiedBy>Геннадий</cp:lastModifiedBy>
  <cp:revision>100</cp:revision>
  <cp:lastPrinted>2021-01-15T09:02:40Z</cp:lastPrinted>
  <dcterms:created xsi:type="dcterms:W3CDTF">2020-01-23T09:34:01Z</dcterms:created>
  <dcterms:modified xsi:type="dcterms:W3CDTF">2021-01-17T21:49:41Z</dcterms:modified>
</cp:coreProperties>
</file>